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426" r:id="rId3"/>
    <p:sldId id="611" r:id="rId4"/>
    <p:sldId id="620" r:id="rId5"/>
    <p:sldId id="623" r:id="rId6"/>
    <p:sldId id="613" r:id="rId7"/>
    <p:sldId id="612" r:id="rId8"/>
    <p:sldId id="614" r:id="rId9"/>
    <p:sldId id="615" r:id="rId10"/>
    <p:sldId id="617" r:id="rId11"/>
    <p:sldId id="616" r:id="rId12"/>
    <p:sldId id="618" r:id="rId13"/>
    <p:sldId id="622" r:id="rId14"/>
    <p:sldId id="621" r:id="rId15"/>
    <p:sldId id="619" r:id="rId16"/>
    <p:sldId id="624" r:id="rId17"/>
    <p:sldId id="559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schettini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  <a:srgbClr val="FCF6D4"/>
    <a:srgbClr val="006EB1"/>
    <a:srgbClr val="F79200"/>
    <a:srgbClr val="EC6EA6"/>
    <a:srgbClr val="CACBE0"/>
    <a:srgbClr val="4E6DA4"/>
    <a:srgbClr val="EAE786"/>
    <a:srgbClr val="6091C0"/>
    <a:srgbClr val="A43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4" autoAdjust="0"/>
    <p:restoredTop sz="82765" autoAdjust="0"/>
  </p:normalViewPr>
  <p:slideViewPr>
    <p:cSldViewPr snapToGrid="0" snapToObjects="1">
      <p:cViewPr varScale="1">
        <p:scale>
          <a:sx n="61" d="100"/>
          <a:sy n="61" d="100"/>
        </p:scale>
        <p:origin x="13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0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28964-7326-3846-9D91-35BA481D395C}" type="datetimeFigureOut">
              <a:rPr lang="fr-FR" smtClean="0"/>
              <a:pPr/>
              <a:t>30/10/2015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1AE6C-75A8-564A-9942-C65833D0BB2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2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AE6C-75A8-564A-9942-C65833D0BB2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1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solutions permettent de répondre aux défis de la ville de demain en termes de développement urbain durable. En effet, les organisateurs des transports ont besoin d’avoir une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 globale et multimodale des déplacements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(c’est-à-dire qui favorise tous les moyens de transport bus, métro, vélo, covoiturage.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par nos années d’expérience dans le domaine de la mobilité des personnes et SIG que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ingénieurs R&amp;D ont conçu et développé la plateforme logicielle appelé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MobiAnalyst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 smtClean="0"/>
              <a:t>Pour cela, </a:t>
            </a:r>
            <a:r>
              <a:rPr lang="fr-FR" sz="1200" b="1" dirty="0" smtClean="0"/>
              <a:t>MobiGIS</a:t>
            </a:r>
            <a:r>
              <a:rPr lang="fr-FR" sz="1200" dirty="0" smtClean="0"/>
              <a:t> a finalisé en 2010 le développement de son premier progiciel phare </a:t>
            </a:r>
            <a:r>
              <a:rPr lang="fr-FR" sz="1200" dirty="0" err="1" smtClean="0"/>
              <a:t>MobiAnalyst</a:t>
            </a:r>
            <a:r>
              <a:rPr lang="fr-FR" sz="1200" dirty="0" smtClean="0"/>
              <a:t>© (http://www.mobigis.fr/offres/mobianalyst/), produit d’innovation issu des travaux de R&amp;D de </a:t>
            </a:r>
            <a:r>
              <a:rPr lang="fr-FR" sz="1200" b="1" dirty="0" smtClean="0"/>
              <a:t>MobiGIS</a:t>
            </a:r>
            <a:r>
              <a:rPr lang="fr-FR" sz="1200" dirty="0" smtClean="0"/>
              <a:t>. Le lancement commercial de son premier logiciel a eu lieu début 2011 et a permis de positionner stratégiquement MobiGIS comme un acteur majeur dans l’édition de logiciel pour la </a:t>
            </a:r>
            <a:r>
              <a:rPr lang="fr-FR" sz="1200" dirty="0" err="1" smtClean="0"/>
              <a:t>multimodalité</a:t>
            </a:r>
            <a:r>
              <a:rPr lang="fr-FR" sz="1200" dirty="0" smtClean="0"/>
              <a:t>.</a:t>
            </a:r>
          </a:p>
          <a:p>
            <a:r>
              <a:rPr lang="fr-FR" sz="1200" dirty="0" smtClean="0"/>
              <a:t> </a:t>
            </a:r>
            <a:endParaRPr lang="fr-FR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1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MobiAnalyst</a:t>
            </a:r>
            <a:r>
              <a:rPr lang="fr-FR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 un SIG d’aide à la décision SIG pour:</a:t>
            </a:r>
          </a:p>
          <a:p>
            <a:r>
              <a:rPr lang="fr-FR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100" b="1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analyser et planifier les itinéraires ainsi que les forces et faiblesses des transports.</a:t>
            </a:r>
          </a:p>
          <a:p>
            <a:endParaRPr lang="fr-FR" sz="11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1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bénéfices pour nos utilisateurs sont d’optimiser les offres de transports, proposer de nouveaux services et de faciliter les déplacements des voyageurs.</a:t>
            </a:r>
          </a:p>
          <a:p>
            <a:endParaRPr lang="fr-FR" sz="11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1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 derrière le secteur du bâtiment, celui des transports, représente en France 32 % de la consommation nationale d'énergie en 2011, 70% de la consommation de produits pétroliers et 27 % des émissions nationales de gaz à effet de serre. Alors que les émissions totales de gaz à effet de serre de la France ont diminué entre 1990 et 2011, celles des transports ont fortement augmenté entre 1990 et 2004 (+19%) puis ont décru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France a pour objectif de ramener d'ici à 2020 les émissions de transports à leur niveau de 1990, c'est à dire de réduire de 20 % les émissions du secteur (par rapport à 2005). Les mesures mises en place pour réduire la consommation d'énergie de ce secteur visent principalement à améliorer l'efficacité des modes de transport utilisés et soutenir le report modal.</a:t>
            </a:r>
            <a:endParaRPr lang="fr-FR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 : 0mn45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AE6C-75A8-564A-9942-C65833D0BB2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158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DEDE-C79B-410F-BB16-C13C57D5626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21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Mise à jour du modèle conceptuel des Arrêts Partagés (basé sur </a:t>
            </a:r>
            <a:r>
              <a:rPr lang="fr-FR" sz="1800" u="none" dirty="0" err="1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Transmodel</a:t>
            </a: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/IFOPT)</a:t>
            </a:r>
          </a:p>
          <a:p>
            <a:pPr marL="342900" indent="-342900">
              <a:buFont typeface="+mj-lt"/>
              <a:buAutoNum type="arabicPeriod"/>
            </a:pPr>
            <a:endParaRPr lang="fr-FR" sz="1800" u="none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Elaboration d’une base de données contenant les attributs nécessaires à l’évaluation de l’accessibilité des arrêts de Transport en Commun (base de données SIG)</a:t>
            </a:r>
          </a:p>
          <a:p>
            <a:pPr marL="342900" indent="-342900">
              <a:buFont typeface="+mj-lt"/>
              <a:buAutoNum type="arabicPeriod"/>
            </a:pPr>
            <a:endParaRPr lang="fr-FR" sz="1800" u="none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Configuration et exploitation de la base de données via une application de relevés terrains paramétrée (SIG Cloud et Mobile) </a:t>
            </a:r>
          </a:p>
          <a:p>
            <a:pPr marL="342900" indent="-342900">
              <a:buFont typeface="+mj-lt"/>
              <a:buAutoNum type="arabicPeriod"/>
            </a:pPr>
            <a:endParaRPr lang="fr-FR" sz="1800" u="none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Expérimentation (CASQY):</a:t>
            </a:r>
          </a:p>
          <a:p>
            <a:pPr lvl="1">
              <a:buFont typeface="Arial" pitchFamily="34" charset="0"/>
              <a:buChar char="•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Relevés des arrêts de bus d’une ligne test</a:t>
            </a:r>
          </a:p>
          <a:p>
            <a:pPr lvl="1">
              <a:buFont typeface="Arial" pitchFamily="34" charset="0"/>
              <a:buChar char="•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Etude de l’intégration des résultats des relevés dans les applications métiers et le calculateur d’itinéraire multimodal</a:t>
            </a:r>
            <a:endParaRPr lang="fr-FR" sz="1600" u="none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AE6C-75A8-564A-9942-C65833D0BB2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369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AE6C-75A8-564A-9942-C65833D0BB2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9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1AE6C-75A8-564A-9942-C65833D0BB2E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99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47459"/>
            <a:ext cx="7032625" cy="552450"/>
          </a:xfrm>
          <a:prstGeom prst="rect">
            <a:avLst/>
          </a:prstGeom>
        </p:spPr>
        <p:txBody>
          <a:bodyPr anchor="ctr" anchorCtr="0"/>
          <a:lstStyle>
            <a:lvl5pPr marL="2057400" indent="-228600">
              <a:buClrTx/>
              <a:buSzPct val="110000"/>
              <a:buFont typeface="Wingdings 3" panose="05040102010807070707" pitchFamily="18" charset="2"/>
              <a:buChar char="g"/>
              <a:defRPr sz="1600">
                <a:solidFill>
                  <a:schemeClr val="tx1"/>
                </a:solidFill>
              </a:defRPr>
            </a:lvl5pPr>
          </a:lstStyle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519404"/>
            <a:ext cx="7032625" cy="552450"/>
          </a:xfrm>
          <a:prstGeom prst="rect">
            <a:avLst/>
          </a:prstGeom>
        </p:spPr>
        <p:txBody>
          <a:bodyPr anchor="ctr" anchorCtr="0"/>
          <a:lstStyle>
            <a:lvl5pPr marL="2057400" indent="-228600">
              <a:buSzPct val="110000"/>
              <a:buFont typeface="Wingdings 3" panose="05040102010807070707" pitchFamily="18" charset="2"/>
              <a:buChar char="g"/>
              <a:defRPr sz="1600">
                <a:solidFill>
                  <a:schemeClr val="tx1"/>
                </a:solidFill>
              </a:defRPr>
            </a:lvl5pPr>
          </a:lstStyle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01103"/>
            <a:ext cx="7032625" cy="552450"/>
          </a:xfrm>
          <a:prstGeom prst="rect">
            <a:avLst/>
          </a:prstGeom>
        </p:spPr>
        <p:txBody>
          <a:bodyPr anchor="ctr" anchorCtr="0"/>
          <a:lstStyle>
            <a:lvl5pPr marL="2057400" indent="-228600">
              <a:buSzPct val="110000"/>
              <a:buFont typeface="Wingdings 3" panose="05040102010807070707" pitchFamily="18" charset="2"/>
              <a:buChar char="g"/>
              <a:defRPr sz="1600">
                <a:solidFill>
                  <a:schemeClr val="tx1"/>
                </a:solidFill>
              </a:defRPr>
            </a:lvl5pPr>
          </a:lstStyle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4" y="4892570"/>
            <a:ext cx="9189424" cy="91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9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39" y="34021"/>
            <a:ext cx="6350486" cy="362832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57200" y="1866726"/>
            <a:ext cx="8229600" cy="4251325"/>
          </a:xfrm>
          <a:prstGeom prst="rect">
            <a:avLst/>
          </a:prstGeom>
        </p:spPr>
        <p:txBody>
          <a:bodyPr/>
          <a:lstStyle>
            <a:lvl1pPr algn="l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entury Gothic (corps)"/>
                <a:cs typeface="Century Gothic (corps)"/>
              </a:defRPr>
            </a:lvl1pPr>
            <a:lvl2pPr algn="l">
              <a:defRPr sz="2000">
                <a:solidFill>
                  <a:srgbClr val="298DC2"/>
                </a:solidFill>
                <a:effectLst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8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653143" y="425915"/>
            <a:ext cx="5783282" cy="42911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aseline="0">
                <a:solidFill>
                  <a:schemeClr val="bg1"/>
                </a:solidFill>
                <a:effectLst/>
                <a:latin typeface="Gill Sans MT" panose="020B0502020104020203" pitchFamily="34" charset="0"/>
              </a:defRPr>
            </a:lvl1pPr>
          </a:lstStyle>
          <a:p>
            <a:pPr lvl="0"/>
            <a:r>
              <a:rPr lang="fr-FR" dirty="0" smtClean="0"/>
              <a:t>Ajoutez un sous titre</a:t>
            </a:r>
          </a:p>
        </p:txBody>
      </p:sp>
    </p:spTree>
    <p:extLst>
      <p:ext uri="{BB962C8B-B14F-4D97-AF65-F5344CB8AC3E}">
        <p14:creationId xmlns:p14="http://schemas.microsoft.com/office/powerpoint/2010/main" val="12717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39" y="10271"/>
            <a:ext cx="8362146" cy="3628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7363"/>
            <a:ext cx="4034889" cy="414584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2pPr>
            <a:lvl3pPr>
              <a:defRPr sz="2000">
                <a:solidFill>
                  <a:srgbClr val="314573"/>
                </a:solidFill>
              </a:defRPr>
            </a:lvl3pPr>
            <a:lvl4pPr>
              <a:defRPr sz="1800">
                <a:solidFill>
                  <a:srgbClr val="314573"/>
                </a:solidFill>
              </a:defRPr>
            </a:lvl4pPr>
            <a:lvl5pPr>
              <a:defRPr sz="1800">
                <a:solidFill>
                  <a:srgbClr val="3145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4662566" y="1797363"/>
            <a:ext cx="4051936" cy="414584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effectLst/>
              </a:defRPr>
            </a:lvl2pPr>
            <a:lvl3pPr>
              <a:defRPr sz="2000">
                <a:solidFill>
                  <a:srgbClr val="314573"/>
                </a:solidFill>
              </a:defRPr>
            </a:lvl3pPr>
            <a:lvl4pPr>
              <a:defRPr sz="1800">
                <a:solidFill>
                  <a:srgbClr val="314573"/>
                </a:solidFill>
              </a:defRPr>
            </a:lvl4pPr>
            <a:lvl5pPr>
              <a:defRPr sz="1800">
                <a:solidFill>
                  <a:srgbClr val="3145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0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0" y="895994"/>
            <a:ext cx="9144000" cy="639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effectLst>
                  <a:reflection stA="10000" endPos="50000" dist="25400" dir="5400000" sy="-100000" algn="bl" rotWithShape="0"/>
                </a:effectLst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6872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39" y="10271"/>
            <a:ext cx="8362146" cy="362832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0" y="895994"/>
            <a:ext cx="9144000" cy="6397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effectLst>
                  <a:reflection stA="10000" endPos="50000" dist="25400" dir="5400000" sy="-100000" algn="bl" rotWithShape="0"/>
                </a:effectLst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90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651725" y="21474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4573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8" hasCustomPrompt="1"/>
          </p:nvPr>
        </p:nvSpPr>
        <p:spPr>
          <a:xfrm>
            <a:off x="1850977" y="6434446"/>
            <a:ext cx="5143500" cy="4508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="0" i="0" baseline="0">
                <a:solidFill>
                  <a:schemeClr val="bg1"/>
                </a:solidFill>
                <a:latin typeface="Century Gothic (Corps)"/>
                <a:cs typeface="Century Gothic (Corps)"/>
              </a:defRPr>
            </a:lvl1pPr>
          </a:lstStyle>
          <a:p>
            <a:pPr lvl="0"/>
            <a:r>
              <a:rPr lang="fr-FR" dirty="0" smtClean="0"/>
              <a:t>Lieu +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6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5939" y="22146"/>
            <a:ext cx="8362146" cy="362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9"/>
          <p:cNvSpPr txBox="1">
            <a:spLocks/>
          </p:cNvSpPr>
          <p:nvPr userDrawn="1"/>
        </p:nvSpPr>
        <p:spPr>
          <a:xfrm>
            <a:off x="2108488" y="6501658"/>
            <a:ext cx="343630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bg1"/>
                </a:solidFill>
                <a:effectLst/>
                <a:latin typeface="Arista 2.0 Light"/>
                <a:ea typeface="+mn-ea"/>
                <a:cs typeface="Arista 2.0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2B7568"/>
                </a:solidFill>
                <a:effectLst>
                  <a:reflection stA="11000" endPos="75000" dist="38100" dir="5400000" sy="-100000" algn="bl" rotWithShape="0"/>
                </a:effectLst>
                <a:latin typeface="Century Gothic (Corps)"/>
                <a:ea typeface="+mn-ea"/>
                <a:cs typeface="Century Gothic (Corps)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 smtClean="0">
                <a:latin typeface="Gill Sans MT" panose="020B0502020104020203" pitchFamily="34" charset="0"/>
              </a:rPr>
              <a:t>MobiGIS</a:t>
            </a:r>
            <a:r>
              <a:rPr lang="fr-FR" sz="1400" dirty="0" smtClean="0">
                <a:latin typeface="Gill Sans MT" panose="020B0502020104020203" pitchFamily="34" charset="0"/>
              </a:rPr>
              <a:t> votre partenaire SIG</a:t>
            </a:r>
          </a:p>
        </p:txBody>
      </p:sp>
      <p:sp>
        <p:nvSpPr>
          <p:cNvPr id="8" name="Espace réservé du texte 9"/>
          <p:cNvSpPr txBox="1">
            <a:spLocks/>
          </p:cNvSpPr>
          <p:nvPr userDrawn="1"/>
        </p:nvSpPr>
        <p:spPr>
          <a:xfrm>
            <a:off x="5627914" y="6507517"/>
            <a:ext cx="2047564" cy="3651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bg1"/>
                </a:solidFill>
                <a:effectLst/>
                <a:latin typeface="Arista 2.0 Light"/>
                <a:ea typeface="+mn-ea"/>
                <a:cs typeface="Arista 2.0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2B7568"/>
                </a:solidFill>
                <a:effectLst>
                  <a:reflection stA="11000" endPos="75000" dist="38100" dir="5400000" sy="-100000" algn="bl" rotWithShape="0"/>
                </a:effectLst>
                <a:latin typeface="Century Gothic (Corps)"/>
                <a:ea typeface="+mn-ea"/>
                <a:cs typeface="Century Gothic (Corps)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latin typeface="Gill Sans MT" panose="020B0502020104020203" pitchFamily="34" charset="0"/>
              </a:rPr>
              <a:t>Le </a:t>
            </a:r>
            <a:fld id="{B423E1CA-B066-0F47-BF5E-615B0C799A9F}" type="datetimeFigureOut">
              <a:rPr lang="fr-FR" sz="1400" smtClean="0">
                <a:latin typeface="Gill Sans MT" panose="020B0502020104020203" pitchFamily="34" charset="0"/>
              </a:rPr>
              <a:pPr/>
              <a:t>30/10/2015</a:t>
            </a:fld>
            <a:endParaRPr lang="fr-FR" sz="1800" dirty="0" smtClean="0">
              <a:latin typeface="Gill Sans MT" panose="020B0502020104020203" pitchFamily="34" charset="0"/>
            </a:endParaRPr>
          </a:p>
        </p:txBody>
      </p:sp>
      <p:sp>
        <p:nvSpPr>
          <p:cNvPr id="9" name="Espace réservé du texte 9"/>
          <p:cNvSpPr txBox="1">
            <a:spLocks/>
          </p:cNvSpPr>
          <p:nvPr userDrawn="1"/>
        </p:nvSpPr>
        <p:spPr>
          <a:xfrm>
            <a:off x="7936737" y="6513534"/>
            <a:ext cx="1076637" cy="3651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 baseline="0">
                <a:solidFill>
                  <a:schemeClr val="bg1"/>
                </a:solidFill>
                <a:effectLst/>
                <a:latin typeface="Arista 2.0 Light"/>
                <a:ea typeface="+mn-ea"/>
                <a:cs typeface="Arista 2.0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2B7568"/>
                </a:solidFill>
                <a:effectLst>
                  <a:reflection stA="11000" endPos="75000" dist="38100" dir="5400000" sy="-100000" algn="bl" rotWithShape="0"/>
                </a:effectLst>
                <a:latin typeface="Century Gothic (Corps)"/>
                <a:ea typeface="+mn-ea"/>
                <a:cs typeface="Century Gothic (Corps)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 smtClean="0">
                <a:latin typeface="Gill Sans MT" panose="020B0502020104020203" pitchFamily="34" charset="0"/>
              </a:rPr>
              <a:t>Page </a:t>
            </a:r>
            <a:fld id="{F7E42E7D-FBAC-714E-A846-00F7CAC903BE}" type="slidenum">
              <a:rPr lang="fr-FR" sz="1400" smtClean="0">
                <a:latin typeface="Gill Sans MT" panose="020B0502020104020203" pitchFamily="34" charset="0"/>
              </a:rPr>
              <a:pPr algn="r"/>
              <a:t>‹N°›</a:t>
            </a:fld>
            <a:endParaRPr lang="fr-FR" sz="1400" dirty="0" smtClean="0">
              <a:latin typeface="Gill Sans MT" panose="020B0502020104020203" pitchFamily="34" charset="0"/>
            </a:endParaRPr>
          </a:p>
        </p:txBody>
      </p:sp>
      <p:sp>
        <p:nvSpPr>
          <p:cNvPr id="10" name="Espace réservé du texte 9"/>
          <p:cNvSpPr txBox="1">
            <a:spLocks/>
          </p:cNvSpPr>
          <p:nvPr userDrawn="1"/>
        </p:nvSpPr>
        <p:spPr>
          <a:xfrm>
            <a:off x="-579081" y="6495640"/>
            <a:ext cx="343630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 baseline="0">
                <a:solidFill>
                  <a:schemeClr val="bg1"/>
                </a:solidFill>
                <a:effectLst/>
                <a:latin typeface="Arista 2.0 Light"/>
                <a:ea typeface="+mn-ea"/>
                <a:cs typeface="Arista 2.0 Ligh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rgbClr val="2B7568"/>
                </a:solidFill>
                <a:effectLst>
                  <a:reflection stA="11000" endPos="75000" dist="38100" dir="5400000" sy="-100000" algn="bl" rotWithShape="0"/>
                </a:effectLst>
                <a:latin typeface="Century Gothic (Corps)"/>
                <a:ea typeface="+mn-ea"/>
                <a:cs typeface="Century Gothic (Corps)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Century Gothic (Corps)"/>
                <a:ea typeface="+mn-ea"/>
                <a:cs typeface="Century Gothic (Corps)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Gill Sans MT" panose="020B0502020104020203" pitchFamily="34" charset="0"/>
              </a:rPr>
              <a:t>www.</a:t>
            </a:r>
            <a:r>
              <a:rPr lang="fr-FR" sz="1600" b="1" dirty="0" smtClean="0">
                <a:latin typeface="Gill Sans MT" panose="020B0502020104020203" pitchFamily="34" charset="0"/>
              </a:rPr>
              <a:t>mobigis</a:t>
            </a:r>
            <a:r>
              <a:rPr lang="fr-FR" sz="1600" dirty="0" smtClean="0">
                <a:latin typeface="Gill Sans MT" panose="020B0502020104020203" pitchFamily="34" charset="0"/>
              </a:rPr>
              <a:t>.fr</a:t>
            </a:r>
          </a:p>
        </p:txBody>
      </p:sp>
    </p:spTree>
    <p:extLst>
      <p:ext uri="{BB962C8B-B14F-4D97-AF65-F5344CB8AC3E}">
        <p14:creationId xmlns:p14="http://schemas.microsoft.com/office/powerpoint/2010/main" val="316581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000" b="1" kern="1200" baseline="0">
          <a:solidFill>
            <a:schemeClr val="bg1"/>
          </a:solidFill>
          <a:latin typeface="Gill Sans MT" panose="020B0502020104020203" pitchFamily="34" charset="0"/>
          <a:ea typeface="+mj-ea"/>
          <a:cs typeface="Gill Sans MT" panose="020B0502020104020203" pitchFamily="34" charset="0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rgbClr val="2B7568"/>
          </a:solidFill>
          <a:effectLst>
            <a:reflection stA="21000" dist="25400" dir="5400000" sy="-100000" algn="bl" rotWithShape="0"/>
          </a:effectLst>
          <a:latin typeface="Century Gothic"/>
          <a:ea typeface="+mn-ea"/>
          <a:cs typeface="Century Gothic"/>
        </a:defRPr>
      </a:lvl1pPr>
      <a:lvl2pPr marL="457200" indent="0" algn="ctr" defTabSz="457200" rtl="0" eaLnBrk="1" latinLnBrk="0" hangingPunct="1">
        <a:spcBef>
          <a:spcPct val="20000"/>
        </a:spcBef>
        <a:buFontTx/>
        <a:buNone/>
        <a:defRPr sz="2800" kern="1200">
          <a:solidFill>
            <a:srgbClr val="2B7568"/>
          </a:solidFill>
          <a:effectLst>
            <a:reflection stA="11000" endPos="75000" dist="38100" dir="5400000" sy="-100000" algn="bl" rotWithShape="0"/>
          </a:effectLst>
          <a:latin typeface="Century Gothic (Corps)"/>
          <a:ea typeface="+mn-ea"/>
          <a:cs typeface="Century Gothic (Corps)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90000"/>
              <a:lumOff val="10000"/>
            </a:schemeClr>
          </a:solidFill>
          <a:latin typeface="Century Gothic (Corps)"/>
          <a:ea typeface="+mn-ea"/>
          <a:cs typeface="Century Gothic (Corps)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90000"/>
              <a:lumOff val="10000"/>
            </a:schemeClr>
          </a:solidFill>
          <a:latin typeface="Century Gothic (Corps)"/>
          <a:ea typeface="+mn-ea"/>
          <a:cs typeface="Century Gothic (Corps)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Ø"/>
        <a:defRPr sz="1600" kern="1200">
          <a:solidFill>
            <a:schemeClr val="tx1">
              <a:lumMod val="90000"/>
              <a:lumOff val="10000"/>
            </a:schemeClr>
          </a:solidFill>
          <a:latin typeface="Century Gothic (Corps)"/>
          <a:ea typeface="+mn-ea"/>
          <a:cs typeface="Century Gothic (Corps)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542538" y="274638"/>
            <a:ext cx="5144261" cy="728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85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tx2">
              <a:lumMod val="75000"/>
            </a:schemeClr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amera-tp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era-tp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schettini@mobigis.f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19"/>
          <p:cNvSpPr txBox="1">
            <a:spLocks/>
          </p:cNvSpPr>
          <p:nvPr/>
        </p:nvSpPr>
        <p:spPr>
          <a:xfrm>
            <a:off x="225629" y="4496812"/>
            <a:ext cx="2999547" cy="868072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 baseline="0">
                <a:solidFill>
                  <a:schemeClr val="tx2">
                    <a:lumMod val="50000"/>
                  </a:schemeClr>
                </a:solidFill>
                <a:latin typeface="Gill Sans MT" panose="020B0502020104020203" pitchFamily="34" charset="0"/>
                <a:ea typeface="+mn-ea"/>
                <a:cs typeface="Gill Sans MT" panose="020B05020201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Frédéric SCHETTINI</a:t>
            </a:r>
            <a:r>
              <a:rPr lang="fr-FR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fr-FR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</a:br>
            <a:r>
              <a:rPr lang="fr-FR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Directeur</a:t>
            </a:r>
          </a:p>
          <a:p>
            <a:r>
              <a:rPr lang="fr-FR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fschettini@mobigis.fr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5629" y="1318163"/>
            <a:ext cx="254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B0F0"/>
                </a:solidFill>
                <a:latin typeface="Gill Sans MT" panose="020B0502020104020203" pitchFamily="34" charset="0"/>
              </a:rPr>
              <a:t>L’information géographique au cœur de votre activité</a:t>
            </a:r>
            <a:endParaRPr lang="fr-FR" sz="1400" dirty="0">
              <a:solidFill>
                <a:srgbClr val="00B0F0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95288" y="463136"/>
            <a:ext cx="4659943" cy="75687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18858" y="479121"/>
            <a:ext cx="4417621" cy="728055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Présentation CAMERA 2015</a:t>
            </a:r>
            <a:endParaRPr lang="fr-FR" sz="2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8"/>
          </p:nvPr>
        </p:nvSpPr>
        <p:spPr>
          <a:xfrm>
            <a:off x="1850977" y="6475390"/>
            <a:ext cx="5143500" cy="450850"/>
          </a:xfrm>
        </p:spPr>
        <p:txBody>
          <a:bodyPr/>
          <a:lstStyle/>
          <a:p>
            <a:r>
              <a:rPr lang="fr-FR" dirty="0" smtClean="0"/>
              <a:t>30 Octobre 2015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83" y="1476319"/>
            <a:ext cx="2378075" cy="549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1428" y="1550901"/>
            <a:ext cx="242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www.camera-tp.com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3613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/>
              <a:t>et processus de </a:t>
            </a:r>
            <a:r>
              <a:rPr lang="fr-FR" dirty="0" smtClean="0"/>
              <a:t>relevés terrains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9723" y="887402"/>
            <a:ext cx="896427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fr-FR" sz="16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Exemple : Mise à jour d’un arrêt</a:t>
            </a:r>
            <a:endParaRPr lang="fr-FR" sz="16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FF9900"/>
              </a:buClr>
              <a:defRPr/>
            </a:pPr>
            <a:endParaRPr lang="fr-FR" sz="16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5833" y="3874726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16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Sélection de l’arrêt et sélection </a:t>
            </a:r>
          </a:p>
          <a:p>
            <a:r>
              <a:rPr lang="fr-FR" sz="16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du mode « mise à jour »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1" y="1346970"/>
            <a:ext cx="4043964" cy="25274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79" y="2718581"/>
            <a:ext cx="5136677" cy="32104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941416" y="2256101"/>
            <a:ext cx="3094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b) Renseignement des attributs </a:t>
            </a:r>
          </a:p>
        </p:txBody>
      </p:sp>
      <p:sp>
        <p:nvSpPr>
          <p:cNvPr id="14" name="Ellipse 13"/>
          <p:cNvSpPr/>
          <p:nvPr/>
        </p:nvSpPr>
        <p:spPr>
          <a:xfrm>
            <a:off x="3754197" y="2205293"/>
            <a:ext cx="606600" cy="2654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534" r="3206" b="3384"/>
          <a:stretch>
            <a:fillRect/>
          </a:stretch>
        </p:blipFill>
        <p:spPr bwMode="auto">
          <a:xfrm>
            <a:off x="1327623" y="4459501"/>
            <a:ext cx="1382123" cy="183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8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résultat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945356" y="1312560"/>
            <a:ext cx="7253287" cy="4753156"/>
            <a:chOff x="1014413" y="1677308"/>
            <a:chExt cx="7115174" cy="457127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413" y="1677308"/>
              <a:ext cx="7115174" cy="457127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5576675"/>
              <a:ext cx="2114550" cy="571712"/>
            </a:xfrm>
            <a:prstGeom prst="rect">
              <a:avLst/>
            </a:prstGeom>
          </p:spPr>
        </p:pic>
      </p:grpSp>
      <p:sp>
        <p:nvSpPr>
          <p:cNvPr id="7" name="Rectangle à coins arrondis 6"/>
          <p:cNvSpPr/>
          <p:nvPr/>
        </p:nvSpPr>
        <p:spPr>
          <a:xfrm>
            <a:off x="4267012" y="3896861"/>
            <a:ext cx="2714625" cy="533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983777" y="1803189"/>
            <a:ext cx="428625" cy="35197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5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recherche d’itinéraire PMR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1"/>
          <a:stretch/>
        </p:blipFill>
        <p:spPr bwMode="auto">
          <a:xfrm>
            <a:off x="251520" y="1052736"/>
            <a:ext cx="87578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22061"/>
            <a:ext cx="52101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77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de recherche d’itinéraire PMR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2" y="1124744"/>
            <a:ext cx="8934244" cy="42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4499992" y="20608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23728" y="2164214"/>
            <a:ext cx="163820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Présence d’escaliers</a:t>
            </a:r>
            <a:endParaRPr lang="fr-FR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Connecteur droit avec flèche 7"/>
          <p:cNvCxnSpPr>
            <a:stCxn id="7" idx="3"/>
            <a:endCxn id="6" idx="2"/>
          </p:cNvCxnSpPr>
          <p:nvPr/>
        </p:nvCxnSpPr>
        <p:spPr>
          <a:xfrm flipV="1">
            <a:off x="3761933" y="2204864"/>
            <a:ext cx="738059" cy="1132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814115" y="2164214"/>
            <a:ext cx="163820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Présence d’escaliers</a:t>
            </a:r>
          </a:p>
          <a:p>
            <a:r>
              <a:rPr lang="fr-FR" sz="1400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et</a:t>
            </a:r>
            <a:r>
              <a:rPr lang="fr-FR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ascenseur</a:t>
            </a:r>
            <a:endParaRPr lang="fr-FR" sz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necteur droit avec flèche 9"/>
          <p:cNvCxnSpPr>
            <a:stCxn id="9" idx="1"/>
          </p:cNvCxnSpPr>
          <p:nvPr/>
        </p:nvCxnSpPr>
        <p:spPr>
          <a:xfrm flipH="1" flipV="1">
            <a:off x="5292080" y="2318103"/>
            <a:ext cx="522035" cy="1077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5" t="18019" r="35763" b="4251"/>
          <a:stretch/>
        </p:blipFill>
        <p:spPr bwMode="auto">
          <a:xfrm>
            <a:off x="6755643" y="3138985"/>
            <a:ext cx="2132362" cy="312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979298" y="4926563"/>
            <a:ext cx="1953208" cy="24986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0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5939" y="1571710"/>
            <a:ext cx="8964277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Conception une chaine complète :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Extension du MAP à l’accessibilité PMR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Création d’une base de données physique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Alimentation de la base avec une application mobile SIG de saisie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Expérimentation dans un cas d’étude concret – Retours concrets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Modèle, documents et données disponibles sur </a:t>
            </a:r>
            <a:r>
              <a:rPr lang="fr-FR" i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www.camera-tp.com</a:t>
            </a:r>
            <a:endParaRPr lang="fr-FR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FF9900"/>
              </a:buClr>
              <a:defRPr/>
            </a:pPr>
            <a:endParaRPr lang="fr-FR" sz="16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2">
              <a:spcBef>
                <a:spcPct val="20000"/>
              </a:spcBef>
              <a:buClr>
                <a:srgbClr val="FF9900"/>
              </a:buClr>
              <a:defRPr/>
            </a:pPr>
            <a:endParaRPr lang="fr-FR" sz="16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1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5939" y="2062363"/>
            <a:ext cx="8964277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Déploiement des outils et enrichissement du calculateur </a:t>
            </a:r>
            <a:r>
              <a:rPr lang="fr-FR" sz="2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de </a:t>
            </a:r>
            <a:r>
              <a:rPr lang="fr-FR" sz="2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la CASQY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sz="24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L’utilisation du modèle et des applications sur de nouveaux </a:t>
            </a:r>
            <a:r>
              <a:rPr lang="fr-FR" sz="2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sites</a:t>
            </a: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Profil </a:t>
            </a:r>
            <a:r>
              <a:rPr lang="fr-FR" sz="24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d’échange </a:t>
            </a:r>
            <a:r>
              <a:rPr lang="fr-FR" sz="2400" dirty="0" err="1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NeTEx</a:t>
            </a:r>
            <a:r>
              <a:rPr lang="fr-FR" sz="24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basé sur le Modèle d’Arrêt Partagé étendu aux concepts </a:t>
            </a:r>
            <a:r>
              <a:rPr lang="fr-FR" sz="2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d’accessibilité</a:t>
            </a: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FF9900"/>
              </a:buClr>
              <a:defRPr/>
            </a:pPr>
            <a:endParaRPr lang="fr-FR" sz="16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2">
              <a:spcBef>
                <a:spcPct val="20000"/>
              </a:spcBef>
              <a:buClr>
                <a:srgbClr val="FF9900"/>
              </a:buClr>
              <a:defRPr/>
            </a:pPr>
            <a:endParaRPr lang="fr-FR" sz="16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 txBox="1">
            <a:spLocks/>
          </p:cNvSpPr>
          <p:nvPr/>
        </p:nvSpPr>
        <p:spPr>
          <a:xfrm>
            <a:off x="-11876" y="-16886"/>
            <a:ext cx="6436426" cy="47727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182880" lvl="0">
              <a:spcBef>
                <a:spcPct val="0"/>
              </a:spcBef>
              <a:defRPr/>
            </a:pPr>
            <a:r>
              <a:rPr lang="fr-FR" sz="2000" b="1" dirty="0">
                <a:solidFill>
                  <a:schemeClr val="bg1"/>
                </a:solidFill>
                <a:latin typeface="Gill Sans MT" panose="020B0502020104020203" pitchFamily="34" charset="0"/>
                <a:ea typeface="+mj-ea"/>
                <a:cs typeface="Gill Sans MT" panose="020B0502020104020203" pitchFamily="34" charset="0"/>
              </a:rPr>
              <a:t>MobiGIS, votre partenaire SIG</a:t>
            </a:r>
          </a:p>
        </p:txBody>
      </p:sp>
      <p:sp>
        <p:nvSpPr>
          <p:cNvPr id="7" name="Rectangle 6"/>
          <p:cNvSpPr/>
          <p:nvPr/>
        </p:nvSpPr>
        <p:spPr>
          <a:xfrm>
            <a:off x="-11876" y="5469064"/>
            <a:ext cx="915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ndara" panose="020E0502030303020204" pitchFamily="34" charset="0"/>
                <a:cs typeface="Century Gothic"/>
              </a:rPr>
              <a:t>Frédéric SCHETTINI</a:t>
            </a:r>
            <a:r>
              <a:rPr lang="en-US" dirty="0">
                <a:solidFill>
                  <a:srgbClr val="002060"/>
                </a:solidFill>
                <a:latin typeface="Candara" panose="020E0502030303020204" pitchFamily="34" charset="0"/>
                <a:cs typeface="Century Gothic"/>
              </a:rPr>
              <a:t/>
            </a:r>
            <a:br>
              <a:rPr lang="en-US" dirty="0">
                <a:solidFill>
                  <a:srgbClr val="002060"/>
                </a:solidFill>
                <a:latin typeface="Candara" panose="020E0502030303020204" pitchFamily="34" charset="0"/>
                <a:cs typeface="Century Gothic"/>
              </a:rPr>
            </a:br>
            <a:r>
              <a:rPr lang="en-US" dirty="0" err="1" smtClean="0">
                <a:solidFill>
                  <a:srgbClr val="002060"/>
                </a:solidFill>
                <a:latin typeface="Candara" panose="020E0502030303020204" pitchFamily="34" charset="0"/>
                <a:cs typeface="Century Gothic"/>
              </a:rPr>
              <a:t>Directeur</a:t>
            </a:r>
            <a:endParaRPr lang="en-US" dirty="0">
              <a:solidFill>
                <a:srgbClr val="002060"/>
              </a:solidFill>
              <a:latin typeface="Candara" panose="020E0502030303020204" pitchFamily="34" charset="0"/>
              <a:cs typeface="Century Gothic"/>
            </a:endParaRPr>
          </a:p>
          <a:p>
            <a:pPr algn="ctr"/>
            <a:r>
              <a:rPr lang="en-US" u="sng" dirty="0" smtClean="0">
                <a:solidFill>
                  <a:srgbClr val="002060"/>
                </a:solidFill>
                <a:latin typeface="Candara" panose="020E0502030303020204" pitchFamily="34" charset="0"/>
                <a:cs typeface="Century Gothic"/>
                <a:hlinkClick r:id="rId3"/>
              </a:rPr>
              <a:t>fschettini@mobigis.f</a:t>
            </a:r>
            <a:r>
              <a:rPr lang="en-US" dirty="0" smtClean="0">
                <a:solidFill>
                  <a:srgbClr val="002060"/>
                </a:solidFill>
                <a:latin typeface="Candara" panose="020E0502030303020204" pitchFamily="34" charset="0"/>
                <a:cs typeface="Century Gothic"/>
                <a:hlinkClick r:id="rId3"/>
              </a:rPr>
              <a:t>r</a:t>
            </a:r>
            <a:endParaRPr lang="en-US" dirty="0">
              <a:solidFill>
                <a:srgbClr val="002060"/>
              </a:solidFill>
              <a:latin typeface="Candara" panose="020E0502030303020204" pitchFamily="34" charset="0"/>
              <a:cs typeface="Century Gothic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Restez en contact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5" t="20997" r="16567" b="32546"/>
          <a:stretch/>
        </p:blipFill>
        <p:spPr>
          <a:xfrm>
            <a:off x="509716" y="1332632"/>
            <a:ext cx="8100458" cy="317842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678878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www.</a:t>
            </a:r>
            <a:r>
              <a:rPr lang="fr-FR" sz="2400" b="1" dirty="0" smtClean="0">
                <a:solidFill>
                  <a:srgbClr val="0070C0"/>
                </a:solidFill>
                <a:latin typeface="Candara" panose="020E0502030303020204" pitchFamily="34" charset="0"/>
              </a:rPr>
              <a:t>mobigis</a:t>
            </a:r>
            <a:r>
              <a:rPr lang="fr-FR" sz="2400" dirty="0" smtClean="0">
                <a:solidFill>
                  <a:srgbClr val="0070C0"/>
                </a:solidFill>
                <a:latin typeface="Candara" panose="020E0502030303020204" pitchFamily="34" charset="0"/>
              </a:rPr>
              <a:t>.fr</a:t>
            </a:r>
            <a:endParaRPr lang="fr-FR" sz="2400" dirty="0">
              <a:solidFill>
                <a:srgbClr val="0070C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85939" y="34021"/>
            <a:ext cx="8362146" cy="362832"/>
          </a:xfrm>
        </p:spPr>
        <p:txBody>
          <a:bodyPr/>
          <a:lstStyle/>
          <a:p>
            <a:r>
              <a:rPr lang="fr-FR" dirty="0" smtClean="0"/>
              <a:t>Nos NTIC au service de l’</a:t>
            </a:r>
            <a:r>
              <a:rPr lang="fr-FR" dirty="0" err="1" smtClean="0"/>
              <a:t>écomobilité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254821" y="396853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pc="-150" dirty="0" smtClean="0">
                <a:solidFill>
                  <a:srgbClr val="00B0F0"/>
                </a:solidFill>
              </a:rPr>
              <a:t>!</a:t>
            </a:r>
            <a:endParaRPr lang="fr-FR" spc="-150" dirty="0">
              <a:solidFill>
                <a:srgbClr val="00B0F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0" y="874672"/>
            <a:ext cx="8829309" cy="1286721"/>
            <a:chOff x="0" y="874672"/>
            <a:chExt cx="8829309" cy="1286721"/>
          </a:xfrm>
        </p:grpSpPr>
        <p:grpSp>
          <p:nvGrpSpPr>
            <p:cNvPr id="43" name="Groupe 42"/>
            <p:cNvGrpSpPr/>
            <p:nvPr/>
          </p:nvGrpSpPr>
          <p:grpSpPr>
            <a:xfrm>
              <a:off x="0" y="874672"/>
              <a:ext cx="8829309" cy="1286721"/>
              <a:chOff x="154433" y="1268760"/>
              <a:chExt cx="8829309" cy="1286721"/>
            </a:xfrm>
            <a:solidFill>
              <a:schemeClr val="bg1"/>
            </a:solidFill>
          </p:grpSpPr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5856" y="1700808"/>
                <a:ext cx="845860" cy="55896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6016" y="1340768"/>
                <a:ext cx="570906" cy="36479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" descr="\\Ainsa\documents\Communication\OUTILS COMMERCE-MARKETING\VISUELS\Bibliotheque d'images\pin_mobigis_ver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33" y="1949070"/>
                <a:ext cx="387276" cy="501523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47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9712" y="1412776"/>
                <a:ext cx="680292" cy="3401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2089" y="1994794"/>
                <a:ext cx="520774" cy="5606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209" y="1464893"/>
                <a:ext cx="478880" cy="6427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2331" y="1268760"/>
                <a:ext cx="351411" cy="4568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3" name="Connecteur en arc 52"/>
              <p:cNvCxnSpPr/>
              <p:nvPr/>
            </p:nvCxnSpPr>
            <p:spPr>
              <a:xfrm flipV="1">
                <a:off x="1442570" y="1670184"/>
                <a:ext cx="386263" cy="187033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4" name="Connecteur en arc 53"/>
              <p:cNvCxnSpPr/>
              <p:nvPr/>
            </p:nvCxnSpPr>
            <p:spPr>
              <a:xfrm>
                <a:off x="2771800" y="1700808"/>
                <a:ext cx="386263" cy="177293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5" name="Connecteur en arc 54"/>
              <p:cNvCxnSpPr/>
              <p:nvPr/>
            </p:nvCxnSpPr>
            <p:spPr>
              <a:xfrm flipV="1">
                <a:off x="4067944" y="1556792"/>
                <a:ext cx="386263" cy="187033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6" name="Connecteur en arc 55"/>
              <p:cNvCxnSpPr/>
              <p:nvPr/>
            </p:nvCxnSpPr>
            <p:spPr>
              <a:xfrm>
                <a:off x="5580112" y="1628800"/>
                <a:ext cx="360040" cy="144016"/>
              </a:xfrm>
              <a:prstGeom prst="curvedConnector3">
                <a:avLst>
                  <a:gd name="adj1" fmla="val 50000"/>
                </a:avLst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7" name="Connecteur en arc 56"/>
              <p:cNvCxnSpPr/>
              <p:nvPr/>
            </p:nvCxnSpPr>
            <p:spPr>
              <a:xfrm flipV="1">
                <a:off x="6804248" y="1916832"/>
                <a:ext cx="448352" cy="203232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8" name="Connecteur en arc 57"/>
              <p:cNvCxnSpPr/>
              <p:nvPr/>
            </p:nvCxnSpPr>
            <p:spPr>
              <a:xfrm flipV="1">
                <a:off x="8056267" y="1628800"/>
                <a:ext cx="448352" cy="203232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Connecteur en arc 58"/>
              <p:cNvCxnSpPr/>
              <p:nvPr/>
            </p:nvCxnSpPr>
            <p:spPr>
              <a:xfrm flipV="1">
                <a:off x="541709" y="2248817"/>
                <a:ext cx="386263" cy="187033"/>
              </a:xfrm>
              <a:prstGeom prst="curvedConnector3">
                <a:avLst/>
              </a:prstGeom>
              <a:grpFill/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pic>
            <p:nvPicPr>
              <p:cNvPr id="60" name="Picture 16" descr="Logo_1024x1024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915"/>
              <a:stretch>
                <a:fillRect/>
              </a:stretch>
            </p:blipFill>
            <p:spPr>
              <a:xfrm>
                <a:off x="7408195" y="1556792"/>
                <a:ext cx="648072" cy="525491"/>
              </a:xfrm>
              <a:prstGeom prst="rect">
                <a:avLst/>
              </a:prstGeom>
              <a:grpFill/>
            </p:spPr>
          </p:pic>
        </p:grpSp>
        <p:pic>
          <p:nvPicPr>
            <p:cNvPr id="34" name="Picture 2" descr="http://t2.ftcdn.net/jpg/00/04/81/23/400_F_4812352_Ia4EMNpbPnreCUFlNRTxory5y6UcZwGi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43056" y="1304769"/>
              <a:ext cx="547420" cy="537840"/>
            </a:xfrm>
            <a:prstGeom prst="rect">
              <a:avLst/>
            </a:prstGeom>
            <a:noFill/>
          </p:spPr>
        </p:pic>
      </p:grpSp>
      <p:sp>
        <p:nvSpPr>
          <p:cNvPr id="36" name="ZoneTexte 34"/>
          <p:cNvSpPr txBox="1">
            <a:spLocks noChangeArrowheads="1"/>
          </p:cNvSpPr>
          <p:nvPr/>
        </p:nvSpPr>
        <p:spPr bwMode="auto">
          <a:xfrm>
            <a:off x="1118752" y="5593371"/>
            <a:ext cx="775228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  <a:buClr>
                <a:srgbClr val="2E4D7A"/>
              </a:buClr>
              <a:buSzPct val="120000"/>
            </a:pPr>
            <a:r>
              <a:rPr lang="fr-FR" sz="2000" kern="1200" dirty="0" smtClean="0">
                <a:solidFill>
                  <a:srgbClr val="6E992C"/>
                </a:solidFill>
                <a:latin typeface="Century Gothic"/>
                <a:cs typeface="Century Gothic"/>
              </a:rPr>
              <a:t>Les transports deviennent </a:t>
            </a:r>
            <a:r>
              <a:rPr lang="fr-FR" sz="2000" b="1" kern="1200" dirty="0" smtClean="0">
                <a:solidFill>
                  <a:srgbClr val="6E992C"/>
                </a:solidFill>
                <a:latin typeface="Century Gothic"/>
                <a:cs typeface="Century Gothic"/>
              </a:rPr>
              <a:t>CO2-Chrono©</a:t>
            </a:r>
            <a:endParaRPr lang="fr-FR" sz="2000" dirty="0" smtClean="0">
              <a:solidFill>
                <a:srgbClr val="6E992C"/>
              </a:solidFill>
              <a:latin typeface="Century Gothic"/>
              <a:cs typeface="Century Gothic"/>
            </a:endParaRPr>
          </a:p>
          <a:p>
            <a:pPr marL="0" lvl="1" algn="ctr">
              <a:spcBef>
                <a:spcPts val="600"/>
              </a:spcBef>
              <a:buClr>
                <a:srgbClr val="2E4D7A"/>
              </a:buClr>
              <a:buSzPct val="120000"/>
            </a:pPr>
            <a:r>
              <a:rPr lang="fr-FR" sz="2000" dirty="0" smtClean="0">
                <a:solidFill>
                  <a:srgbClr val="6E992C"/>
                </a:solidFill>
                <a:latin typeface="Century Gothic"/>
                <a:cs typeface="Century Gothic"/>
              </a:rPr>
              <a:t>Plan Climat, Certificat d’Economie d’Energie, Report Modal</a:t>
            </a:r>
            <a:endParaRPr lang="fr-FR" sz="2000" kern="1200" dirty="0" smtClean="0">
              <a:solidFill>
                <a:srgbClr val="6E992C"/>
              </a:solidFill>
              <a:latin typeface="Century Gothic"/>
              <a:cs typeface="Century Gothic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086250" y="2917675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Verdana"/>
                <a:cs typeface="Verdana"/>
              </a:rPr>
              <a:t>Le SIG MULTIMODAL</a:t>
            </a:r>
            <a:endParaRPr lang="fr-FR" b="1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1325432" y="3484177"/>
            <a:ext cx="1783385" cy="1783385"/>
            <a:chOff x="1325432" y="3391781"/>
            <a:chExt cx="1783385" cy="1783385"/>
          </a:xfrm>
        </p:grpSpPr>
        <p:pic>
          <p:nvPicPr>
            <p:cNvPr id="33" name="Picture 3" descr="C:\Documents and Settings\adupuis\Bureau\agence_urbanisme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994" y="3628119"/>
              <a:ext cx="781172" cy="728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ZoneTexte 34"/>
            <p:cNvSpPr txBox="1"/>
            <p:nvPr/>
          </p:nvSpPr>
          <p:spPr>
            <a:xfrm>
              <a:off x="1639883" y="4404527"/>
              <a:ext cx="11544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2060"/>
                  </a:solidFill>
                  <a:latin typeface="+mj-lt"/>
                  <a:cs typeface="Verdana"/>
                </a:rPr>
                <a:t>ETUDES DE</a:t>
              </a:r>
            </a:p>
            <a:p>
              <a:pPr algn="ctr"/>
              <a:r>
                <a:rPr lang="fr-FR" sz="1400" b="1" dirty="0" smtClean="0">
                  <a:solidFill>
                    <a:srgbClr val="002060"/>
                  </a:solidFill>
                  <a:latin typeface="+mj-lt"/>
                  <a:cs typeface="Verdana"/>
                </a:rPr>
                <a:t>TRANSPORT</a:t>
              </a:r>
              <a:endParaRPr lang="fr-FR" sz="1400" b="1" dirty="0">
                <a:solidFill>
                  <a:srgbClr val="002060"/>
                </a:solidFill>
                <a:latin typeface="+mj-lt"/>
                <a:cs typeface="Verdana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1325432" y="3391781"/>
              <a:ext cx="1783385" cy="1783385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599814" y="3484177"/>
            <a:ext cx="1783385" cy="1783385"/>
            <a:chOff x="3599814" y="3391781"/>
            <a:chExt cx="1783385" cy="1783385"/>
          </a:xfrm>
        </p:grpSpPr>
        <p:sp>
          <p:nvSpPr>
            <p:cNvPr id="61" name="ZoneTexte 60"/>
            <p:cNvSpPr txBox="1"/>
            <p:nvPr/>
          </p:nvSpPr>
          <p:spPr>
            <a:xfrm>
              <a:off x="3790835" y="4404527"/>
              <a:ext cx="14013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2060"/>
                  </a:solidFill>
                  <a:latin typeface="+mj-lt"/>
                  <a:cs typeface="Verdana"/>
                </a:rPr>
                <a:t>ANALYSES</a:t>
              </a:r>
            </a:p>
            <a:p>
              <a:pPr algn="ctr"/>
              <a:r>
                <a:rPr lang="fr-FR" sz="1400" b="1" dirty="0" smtClean="0">
                  <a:solidFill>
                    <a:srgbClr val="002060"/>
                  </a:solidFill>
                  <a:latin typeface="+mj-lt"/>
                  <a:cs typeface="Verdana"/>
                </a:rPr>
                <a:t>DES MOBILITES</a:t>
              </a:r>
              <a:endParaRPr lang="fr-FR" sz="1200" b="1" dirty="0">
                <a:latin typeface="+mj-lt"/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3599814" y="3391781"/>
              <a:ext cx="1783385" cy="17833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3" name="Picture 2" descr="\\guaso\Documents\Communication\OUTILS COMMERCE-MARKETING\VISUELS\Mobilise\Logo_Mobilise.png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199"/>
            <a:stretch/>
          </p:blipFill>
          <p:spPr bwMode="auto">
            <a:xfrm>
              <a:off x="3825822" y="3756885"/>
              <a:ext cx="1271328" cy="345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2" descr="\\Ainsa\Documents\Communication\ENTREPRISE\LOGOS\MobiAnalyst\mobianalyst-concep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8"/>
          <a:stretch/>
        </p:blipFill>
        <p:spPr bwMode="auto">
          <a:xfrm>
            <a:off x="3026375" y="2096154"/>
            <a:ext cx="2967290" cy="7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895713" y="3485057"/>
            <a:ext cx="1783385" cy="1783385"/>
            <a:chOff x="5895713" y="3485057"/>
            <a:chExt cx="1783385" cy="1783385"/>
          </a:xfrm>
        </p:grpSpPr>
        <p:grpSp>
          <p:nvGrpSpPr>
            <p:cNvPr id="39" name="Groupe 38"/>
            <p:cNvGrpSpPr/>
            <p:nvPr/>
          </p:nvGrpSpPr>
          <p:grpSpPr>
            <a:xfrm>
              <a:off x="5895713" y="3485057"/>
              <a:ext cx="1783385" cy="1783385"/>
              <a:chOff x="5895713" y="3392661"/>
              <a:chExt cx="1783385" cy="1783385"/>
            </a:xfrm>
          </p:grpSpPr>
          <p:sp>
            <p:nvSpPr>
              <p:cNvPr id="41" name="ZoneTexte 40"/>
              <p:cNvSpPr txBox="1"/>
              <p:nvPr/>
            </p:nvSpPr>
            <p:spPr>
              <a:xfrm>
                <a:off x="6179708" y="4404527"/>
                <a:ext cx="12153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2060"/>
                    </a:solidFill>
                    <a:latin typeface="+mj-lt"/>
                    <a:cs typeface="Verdana"/>
                  </a:rPr>
                  <a:t>SERVICES</a:t>
                </a:r>
              </a:p>
              <a:p>
                <a:pPr algn="ctr"/>
                <a:r>
                  <a:rPr lang="fr-FR" sz="1400" b="1" dirty="0" smtClean="0">
                    <a:solidFill>
                      <a:srgbClr val="002060"/>
                    </a:solidFill>
                    <a:latin typeface="+mj-lt"/>
                    <a:cs typeface="Verdana"/>
                  </a:rPr>
                  <a:t>DE MOBILITE</a:t>
                </a:r>
                <a:endParaRPr lang="fr-FR" sz="1400" b="1" dirty="0">
                  <a:solidFill>
                    <a:srgbClr val="002060"/>
                  </a:solidFill>
                  <a:latin typeface="+mj-lt"/>
                  <a:cs typeface="Verdana"/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5895713" y="3392661"/>
                <a:ext cx="1783385" cy="1783385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66" name="Picture 2" descr="X:\Communication\OUTILS COMMERCE-MARKETING\MOVEAZY\Captures\application_moveazy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909" y="3604710"/>
              <a:ext cx="396992" cy="825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8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182" y="3449885"/>
            <a:ext cx="2165750" cy="6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logo-300dpi-solo 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9406" y="3222441"/>
            <a:ext cx="2064775" cy="11201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6365" y="2280883"/>
            <a:ext cx="1828333" cy="9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75622" y="2859565"/>
            <a:ext cx="60496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Projet soutenu par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Partenaires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418" y="1281238"/>
            <a:ext cx="8367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2E4D7A"/>
                </a:solidFill>
                <a:latin typeface="Century Gothic (corps)"/>
                <a:ea typeface="ＭＳ Ｐゴシック" pitchFamily="34" charset="-128"/>
                <a:cs typeface="Arial" charset="0"/>
              </a:rPr>
              <a:t>Ajouter les informations d’accessibilité au </a:t>
            </a:r>
            <a:r>
              <a:rPr lang="fr-FR" sz="2000" dirty="0">
                <a:solidFill>
                  <a:srgbClr val="2E4D7A"/>
                </a:solidFill>
                <a:latin typeface="Century Gothic (corps)"/>
                <a:ea typeface="ＭＳ Ｐゴシック" pitchFamily="34" charset="-128"/>
                <a:cs typeface="Arial" charset="0"/>
              </a:rPr>
              <a:t>M</a:t>
            </a:r>
            <a:r>
              <a:rPr lang="fr-FR" sz="2000" dirty="0" smtClean="0">
                <a:solidFill>
                  <a:srgbClr val="2E4D7A"/>
                </a:solidFill>
                <a:latin typeface="Century Gothic (corps)"/>
                <a:ea typeface="ＭＳ Ｐゴシック" pitchFamily="34" charset="-128"/>
                <a:cs typeface="Arial" charset="0"/>
              </a:rPr>
              <a:t>odèle </a:t>
            </a:r>
            <a:r>
              <a:rPr lang="fr-FR" sz="2000" dirty="0">
                <a:solidFill>
                  <a:srgbClr val="2E4D7A"/>
                </a:solidFill>
                <a:latin typeface="Century Gothic (corps)"/>
                <a:ea typeface="ＭＳ Ｐゴシック" pitchFamily="34" charset="-128"/>
                <a:cs typeface="Arial" charset="0"/>
              </a:rPr>
              <a:t>de données des Arrêts Partagés </a:t>
            </a:r>
            <a:r>
              <a:rPr lang="fr-FR" sz="2000" dirty="0" smtClean="0">
                <a:solidFill>
                  <a:srgbClr val="2E4D7A"/>
                </a:solidFill>
                <a:latin typeface="Century Gothic (corps)"/>
                <a:ea typeface="ＭＳ Ｐゴシック" pitchFamily="34" charset="-128"/>
                <a:cs typeface="Arial" charset="0"/>
              </a:rPr>
              <a:t>(MAP) de l’AFIMB</a:t>
            </a:r>
            <a:endParaRPr lang="fr-FR" sz="2000" dirty="0">
              <a:solidFill>
                <a:srgbClr val="2E4D7A"/>
              </a:solidFill>
              <a:latin typeface="Century Gothic (corps)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27171" y="4598890"/>
            <a:ext cx="56380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Expérimentation </a:t>
            </a:r>
            <a:r>
              <a:rPr lang="fr-FR" sz="20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sur le territoire </a:t>
            </a: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de CASQY </a:t>
            </a:r>
            <a:r>
              <a:rPr lang="fr-FR" sz="16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(145 000h, </a:t>
            </a:r>
            <a:r>
              <a:rPr lang="fr-FR" sz="16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+ 5 communes </a:t>
            </a:r>
            <a:r>
              <a:rPr lang="fr-FR" sz="16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en 2016)</a:t>
            </a:r>
            <a:endParaRPr lang="fr-FR" sz="16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endParaRPr lang="fr-FR" sz="16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11" y="5317274"/>
            <a:ext cx="1728192" cy="860954"/>
          </a:xfrm>
          <a:prstGeom prst="rect">
            <a:avLst/>
          </a:prstGeom>
        </p:spPr>
      </p:pic>
      <p:pic>
        <p:nvPicPr>
          <p:cNvPr id="15" name="Image 14" descr="carte_acces_paris_2004_definiti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36425" y="4342581"/>
            <a:ext cx="2530154" cy="20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Vue d’ensemble des travaux</a:t>
            </a:r>
            <a:endParaRPr lang="fr-FR" dirty="0"/>
          </a:p>
        </p:txBody>
      </p:sp>
      <p:pic>
        <p:nvPicPr>
          <p:cNvPr id="3074" name="Imag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1289474"/>
            <a:ext cx="8080095" cy="43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96468" y="1048215"/>
            <a:ext cx="394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Mise à jour du modèle conceptuel </a:t>
            </a:r>
            <a:r>
              <a:rPr lang="fr-FR" sz="12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MAP (basé </a:t>
            </a: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sur </a:t>
            </a:r>
            <a:r>
              <a:rPr lang="fr-FR" sz="1200" dirty="0" err="1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Transmodel</a:t>
            </a: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/IFOPT</a:t>
            </a:r>
            <a:r>
              <a:rPr lang="fr-FR" sz="12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Elaboration d’une base de données </a:t>
            </a:r>
            <a:r>
              <a:rPr lang="fr-FR" sz="12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avec les </a:t>
            </a: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attributs </a:t>
            </a:r>
            <a:r>
              <a:rPr lang="fr-FR" sz="12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pour l’évaluation  de </a:t>
            </a: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l’accessibilité des arrêts </a:t>
            </a:r>
            <a:r>
              <a:rPr lang="fr-FR" sz="12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(</a:t>
            </a: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base de données SIG)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939" y="3798851"/>
            <a:ext cx="230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sz="12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Application </a:t>
            </a:r>
            <a:r>
              <a:rPr lang="fr-FR" sz="12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de relevés terrains paramétrée (SIG Cloud et Mobile)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08303" y="5545874"/>
            <a:ext cx="692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4"/>
            </a:pPr>
            <a:r>
              <a:rPr lang="fr-FR" sz="1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Expérimentation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Relevés </a:t>
            </a:r>
            <a:r>
              <a:rPr lang="fr-FR" sz="14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des arrêts de bus d’une ligne </a:t>
            </a:r>
            <a:r>
              <a:rPr lang="fr-FR" sz="1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test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Etude </a:t>
            </a:r>
            <a:r>
              <a:rPr lang="fr-FR" sz="14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de l’intégration des résultats des relevés dans </a:t>
            </a:r>
            <a:r>
              <a:rPr lang="fr-FR" sz="14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les applications </a:t>
            </a:r>
            <a:r>
              <a:rPr lang="fr-FR" sz="14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métiers et le calculateur d’itinéraire multimodal</a:t>
            </a:r>
            <a:endParaRPr lang="fr-FR" sz="12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</a:t>
            </a:r>
            <a:r>
              <a:rPr lang="fr-FR" dirty="0" err="1" smtClean="0"/>
              <a:t>oeuvre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57199" y="1233015"/>
            <a:ext cx="8291015" cy="4867534"/>
          </a:xfrm>
        </p:spPr>
        <p:txBody>
          <a:bodyPr/>
          <a:lstStyle/>
          <a:p>
            <a:endParaRPr lang="fr-FR" u="none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Mise à jour du modèle conceptuel des Arrêts Partagés (basé sur </a:t>
            </a:r>
            <a:r>
              <a:rPr lang="fr-FR" sz="1800" u="none" dirty="0" err="1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Transmodel</a:t>
            </a: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/IFOPT)</a:t>
            </a:r>
          </a:p>
          <a:p>
            <a:pPr marL="342900" indent="-342900">
              <a:buFont typeface="+mj-lt"/>
              <a:buAutoNum type="arabicPeriod"/>
            </a:pPr>
            <a:endParaRPr lang="fr-FR" sz="1800" u="none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Elaboration </a:t>
            </a:r>
            <a:r>
              <a:rPr lang="fr-FR" sz="1800" u="none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d’une base de données contenant les attributs nécessaires à l’évaluation de l’accessibilité des arrêts de Transport en Commun </a:t>
            </a: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(base de données SIG)</a:t>
            </a:r>
            <a:endParaRPr lang="fr-FR" sz="1800" u="none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endParaRPr lang="fr-FR" sz="1800" u="none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Configuration </a:t>
            </a:r>
            <a:r>
              <a:rPr lang="fr-FR" sz="1800" u="none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et exploitation de la base de données via une application de relevés terrains </a:t>
            </a: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paramétrée (SIG Cloud et Mobile) </a:t>
            </a:r>
          </a:p>
          <a:p>
            <a:pPr marL="342900" indent="-342900">
              <a:buFont typeface="+mj-lt"/>
              <a:buAutoNum type="arabicPeriod"/>
            </a:pPr>
            <a:endParaRPr lang="fr-FR" sz="1800" u="none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fr-FR" sz="1800" u="none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Expérimentation </a:t>
            </a: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(CASQY):</a:t>
            </a:r>
            <a:endParaRPr lang="fr-FR" sz="1800" u="none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1800" u="none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Relevés des arrêts de bus d’une ligne test</a:t>
            </a:r>
          </a:p>
          <a:p>
            <a:pPr lvl="1">
              <a:buFont typeface="Arial" pitchFamily="34" charset="0"/>
              <a:buChar char="•"/>
            </a:pPr>
            <a:r>
              <a:rPr lang="fr-FR" sz="1800" u="none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Etude de l’intégration des résultats des relevés dans les applications </a:t>
            </a:r>
            <a:r>
              <a:rPr lang="fr-FR" sz="1800" u="none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métiers et le calculateur d’itinéraire multimodal</a:t>
            </a:r>
            <a:endParaRPr lang="fr-FR" sz="1600" u="none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2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</a:t>
            </a:r>
            <a:r>
              <a:rPr lang="fr-FR" dirty="0"/>
              <a:t>de données</a:t>
            </a:r>
          </a:p>
        </p:txBody>
      </p:sp>
      <p:pic>
        <p:nvPicPr>
          <p:cNvPr id="6" name="Espace réservé du contenu 5"/>
          <p:cNvPicPr>
            <a:picLocks noGrp="1"/>
          </p:cNvPicPr>
          <p:nvPr>
            <p:ph sz="half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5557887" y="3370997"/>
            <a:ext cx="2891240" cy="2605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" y="1189170"/>
            <a:ext cx="4651002" cy="34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5724" y="48974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Ajout de 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certains concepts (ZONE D’ATTENTE, LIEU D’EQUIPEMENT, EQUIPEMENT)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9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1076445"/>
            <a:ext cx="8847667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Ajouter </a:t>
            </a: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les exigences (critères) d’accessibilité </a:t>
            </a:r>
            <a:r>
              <a:rPr lang="fr-FR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prévus par la législation/règlementation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Définir une méthode permettant de</a:t>
            </a: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fr-FR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déterminer l’adéquation aux exigences d’accessibilité en </a:t>
            </a: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fonction </a:t>
            </a:r>
            <a:r>
              <a:rPr lang="fr-FR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d’un (ou plusieurs) besoin(s) donné(s) - handicaps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Exemple </a:t>
            </a: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d’exigences :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Largeur du cheminement &gt;= 1,4m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Pente &lt;= 5% (toléré à 8%)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Devers &lt;= 2%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Revêtement non meuble, non glissant, non réfléchissant et sans obstacle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Eclairage suffisant</a:t>
            </a: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Etc.</a:t>
            </a:r>
            <a:endParaRPr lang="fr-FR" sz="16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2">
              <a:spcBef>
                <a:spcPct val="20000"/>
              </a:spcBef>
              <a:buClr>
                <a:srgbClr val="FF9900"/>
              </a:buClr>
              <a:defRPr/>
            </a:pPr>
            <a:endParaRPr lang="fr-FR" sz="16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2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/>
              <a:t>et processus de relevés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755576" y="6218270"/>
            <a:ext cx="9144000" cy="639730"/>
          </a:xfrm>
        </p:spPr>
        <p:txBody>
          <a:bodyPr>
            <a:normAutofit/>
          </a:bodyPr>
          <a:lstStyle/>
          <a:p>
            <a:r>
              <a:rPr lang="fr-FR" dirty="0" smtClean="0"/>
              <a:t>Schéma de présentation du processus global</a:t>
            </a:r>
            <a:endParaRPr lang="fr-FR" dirty="0"/>
          </a:p>
          <a:p>
            <a:endParaRPr lang="fr-FR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1415"/>
            <a:ext cx="7630206" cy="512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8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d’étude CASQY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5938" y="1524444"/>
            <a:ext cx="896427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fr-FR" sz="28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Relevés terrains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Sur une ligne de bus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Une personne sur le terrain (tablette)</a:t>
            </a: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fr-FR" sz="2000" dirty="0" smtClean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lvl="1">
              <a:spcBef>
                <a:spcPct val="20000"/>
              </a:spcBef>
              <a:buClr>
                <a:srgbClr val="FF9900"/>
              </a:buClr>
              <a:defRPr/>
            </a:pPr>
            <a:endParaRPr lang="fr-FR" sz="20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36092"/>
            <a:ext cx="860086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r>
              <a:rPr lang="fr-FR" sz="28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Intégration des relevés dans la base de données </a:t>
            </a:r>
            <a:r>
              <a:rPr lang="fr-FR" sz="28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métier</a:t>
            </a:r>
            <a:endParaRPr lang="fr-FR" sz="28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defRPr/>
            </a:pPr>
            <a:endParaRPr lang="fr-FR" sz="20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/>
            </a:pP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Prise </a:t>
            </a:r>
            <a:r>
              <a:rPr lang="fr-FR" sz="20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en compte des contraintes d’accessibilité </a:t>
            </a: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dans le </a:t>
            </a:r>
            <a:r>
              <a:rPr lang="fr-FR" sz="2000" dirty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calculateur d’itinéraire </a:t>
            </a:r>
            <a:r>
              <a:rPr lang="fr-FR" sz="2000" dirty="0" smtClean="0">
                <a:solidFill>
                  <a:srgbClr val="2E4D7A"/>
                </a:solidFill>
                <a:ea typeface="ＭＳ Ｐゴシック" pitchFamily="34" charset="-128"/>
                <a:cs typeface="Arial" charset="0"/>
              </a:rPr>
              <a:t>multimodal</a:t>
            </a:r>
            <a:endParaRPr lang="fr-FR" sz="2000" dirty="0">
              <a:solidFill>
                <a:srgbClr val="2E4D7A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1546" r="3514" b="3090"/>
          <a:stretch>
            <a:fillRect/>
          </a:stretch>
        </p:blipFill>
        <p:spPr bwMode="auto">
          <a:xfrm>
            <a:off x="6749688" y="1371916"/>
            <a:ext cx="1703565" cy="228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7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MOBIGIS">
  <a:themeElements>
    <a:clrScheme name="MOBIGIS_OK">
      <a:dk1>
        <a:srgbClr val="101523"/>
      </a:dk1>
      <a:lt1>
        <a:srgbClr val="FFFFFF"/>
      </a:lt1>
      <a:dk2>
        <a:srgbClr val="355374"/>
      </a:dk2>
      <a:lt2>
        <a:srgbClr val="FFFFFE"/>
      </a:lt2>
      <a:accent1>
        <a:srgbClr val="75B641"/>
      </a:accent1>
      <a:accent2>
        <a:srgbClr val="1E5490"/>
      </a:accent2>
      <a:accent3>
        <a:srgbClr val="2B825C"/>
      </a:accent3>
      <a:accent4>
        <a:srgbClr val="3EA795"/>
      </a:accent4>
      <a:accent5>
        <a:srgbClr val="A7CA32"/>
      </a:accent5>
      <a:accent6>
        <a:srgbClr val="E0DD36"/>
      </a:accent6>
      <a:hlink>
        <a:srgbClr val="101523"/>
      </a:hlink>
      <a:folHlink>
        <a:srgbClr val="10152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8021</TotalTime>
  <Words>678</Words>
  <Application>Microsoft Office PowerPoint</Application>
  <PresentationFormat>Affichage à l'écran (4:3)</PresentationFormat>
  <Paragraphs>133</Paragraphs>
  <Slides>16</Slides>
  <Notes>6</Notes>
  <HiddenSlides>1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32" baseType="lpstr">
      <vt:lpstr>ＭＳ Ｐゴシック</vt:lpstr>
      <vt:lpstr>Arial</vt:lpstr>
      <vt:lpstr>Arista 2.0 Light</vt:lpstr>
      <vt:lpstr>Calibri</vt:lpstr>
      <vt:lpstr>Candara</vt:lpstr>
      <vt:lpstr>Century Gothic</vt:lpstr>
      <vt:lpstr>Century Gothic (Corps)</vt:lpstr>
      <vt:lpstr>Century Gothic (Corps)</vt:lpstr>
      <vt:lpstr>Gill Sans MT</vt:lpstr>
      <vt:lpstr>Times New Roman</vt:lpstr>
      <vt:lpstr>Trebuchet MS</vt:lpstr>
      <vt:lpstr>Verdana</vt:lpstr>
      <vt:lpstr>Wingdings</vt:lpstr>
      <vt:lpstr>Wingdings 3</vt:lpstr>
      <vt:lpstr>Thème MOBIGIS</vt:lpstr>
      <vt:lpstr>Conception personnalisée</vt:lpstr>
      <vt:lpstr>Présentation CAMERA 2015</vt:lpstr>
      <vt:lpstr>Nos NTIC au service de l’écomobilité</vt:lpstr>
      <vt:lpstr>Contexte du projet</vt:lpstr>
      <vt:lpstr>Vue d’ensemble des travaux</vt:lpstr>
      <vt:lpstr>Mise en oeuvre</vt:lpstr>
      <vt:lpstr>Modèle de données</vt:lpstr>
      <vt:lpstr>Conception</vt:lpstr>
      <vt:lpstr>Application et processus de relevés</vt:lpstr>
      <vt:lpstr>Cas d’étude CASQY </vt:lpstr>
      <vt:lpstr>Application et processus de relevés terrains</vt:lpstr>
      <vt:lpstr>Exemple de résultat</vt:lpstr>
      <vt:lpstr>Exemple de recherche d’itinéraire PMR</vt:lpstr>
      <vt:lpstr>Exemple de recherche d’itinéraire PMR</vt:lpstr>
      <vt:lpstr>Bilan</vt:lpstr>
      <vt:lpstr>Perspectives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</dc:creator>
  <cp:lastModifiedBy>Marina POLLINI</cp:lastModifiedBy>
  <cp:revision>628</cp:revision>
  <dcterms:created xsi:type="dcterms:W3CDTF">2012-04-11T07:23:49Z</dcterms:created>
  <dcterms:modified xsi:type="dcterms:W3CDTF">2015-10-30T07:48:24Z</dcterms:modified>
</cp:coreProperties>
</file>