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19" r:id="rId2"/>
  </p:sldMasterIdLst>
  <p:notesMasterIdLst>
    <p:notesMasterId r:id="rId14"/>
  </p:notesMasterIdLst>
  <p:sldIdLst>
    <p:sldId id="256" r:id="rId3"/>
    <p:sldId id="258" r:id="rId4"/>
    <p:sldId id="257" r:id="rId5"/>
    <p:sldId id="369" r:id="rId6"/>
    <p:sldId id="622" r:id="rId7"/>
    <p:sldId id="964" r:id="rId8"/>
    <p:sldId id="973" r:id="rId9"/>
    <p:sldId id="972" r:id="rId10"/>
    <p:sldId id="1072" r:id="rId11"/>
    <p:sldId id="974" r:id="rId12"/>
    <p:sldId id="36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vé de Tréglodé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04A4C8-E0B9-4DD4-A620-431ECA6F618E}" v="17" dt="2019-10-24T10:03:08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296" y="-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vé de Tréglodé" userId="364a1fff163c91fe" providerId="LiveId" clId="{D304A4C8-E0B9-4DD4-A620-431ECA6F618E}"/>
    <pc:docChg chg="addSld delSld modSld sldOrd">
      <pc:chgData name="Hervé de Tréglodé" userId="364a1fff163c91fe" providerId="LiveId" clId="{D304A4C8-E0B9-4DD4-A620-431ECA6F618E}" dt="2019-10-24T10:06:50.736" v="91" actId="20577"/>
      <pc:docMkLst>
        <pc:docMk/>
      </pc:docMkLst>
      <pc:sldChg chg="modSp">
        <pc:chgData name="Hervé de Tréglodé" userId="364a1fff163c91fe" providerId="LiveId" clId="{D304A4C8-E0B9-4DD4-A620-431ECA6F618E}" dt="2019-10-24T10:06:50.736" v="91" actId="20577"/>
        <pc:sldMkLst>
          <pc:docMk/>
          <pc:sldMk cId="26806123" sldId="256"/>
        </pc:sldMkLst>
        <pc:spChg chg="mod">
          <ac:chgData name="Hervé de Tréglodé" userId="364a1fff163c91fe" providerId="LiveId" clId="{D304A4C8-E0B9-4DD4-A620-431ECA6F618E}" dt="2019-10-24T10:06:25.609" v="90" actId="14100"/>
          <ac:spMkLst>
            <pc:docMk/>
            <pc:sldMk cId="26806123" sldId="256"/>
            <ac:spMk id="2" creationId="{96C709A9-E965-4500-B410-4AB64B79F060}"/>
          </ac:spMkLst>
        </pc:spChg>
        <pc:spChg chg="mod">
          <ac:chgData name="Hervé de Tréglodé" userId="364a1fff163c91fe" providerId="LiveId" clId="{D304A4C8-E0B9-4DD4-A620-431ECA6F618E}" dt="2019-10-24T10:06:50.736" v="91" actId="20577"/>
          <ac:spMkLst>
            <pc:docMk/>
            <pc:sldMk cId="26806123" sldId="256"/>
            <ac:spMk id="3" creationId="{450F4033-79E0-44E9-A2E1-D0FC0A6A1356}"/>
          </ac:spMkLst>
        </pc:spChg>
      </pc:sldChg>
      <pc:sldChg chg="add del">
        <pc:chgData name="Hervé de Tréglodé" userId="364a1fff163c91fe" providerId="LiveId" clId="{D304A4C8-E0B9-4DD4-A620-431ECA6F618E}" dt="2019-10-24T10:02:22.652" v="9" actId="2696"/>
        <pc:sldMkLst>
          <pc:docMk/>
          <pc:sldMk cId="2272620743" sldId="259"/>
        </pc:sldMkLst>
      </pc:sldChg>
      <pc:sldChg chg="add ord">
        <pc:chgData name="Hervé de Tréglodé" userId="364a1fff163c91fe" providerId="LiveId" clId="{D304A4C8-E0B9-4DD4-A620-431ECA6F618E}" dt="2019-10-24T10:03:08.230" v="17"/>
        <pc:sldMkLst>
          <pc:docMk/>
          <pc:sldMk cId="1283960279" sldId="368"/>
        </pc:sldMkLst>
      </pc:sldChg>
      <pc:sldChg chg="add ord">
        <pc:chgData name="Hervé de Tréglodé" userId="364a1fff163c91fe" providerId="LiveId" clId="{D304A4C8-E0B9-4DD4-A620-431ECA6F618E}" dt="2019-10-24T10:02:31.144" v="10"/>
        <pc:sldMkLst>
          <pc:docMk/>
          <pc:sldMk cId="4103835550" sldId="369"/>
        </pc:sldMkLst>
      </pc:sldChg>
      <pc:sldChg chg="add ord">
        <pc:chgData name="Hervé de Tréglodé" userId="364a1fff163c91fe" providerId="LiveId" clId="{D304A4C8-E0B9-4DD4-A620-431ECA6F618E}" dt="2019-10-24T10:02:36.462" v="11"/>
        <pc:sldMkLst>
          <pc:docMk/>
          <pc:sldMk cId="2440275683" sldId="622"/>
        </pc:sldMkLst>
      </pc:sldChg>
      <pc:sldChg chg="add ord">
        <pc:chgData name="Hervé de Tréglodé" userId="364a1fff163c91fe" providerId="LiveId" clId="{D304A4C8-E0B9-4DD4-A620-431ECA6F618E}" dt="2019-10-24T10:02:42.133" v="12"/>
        <pc:sldMkLst>
          <pc:docMk/>
          <pc:sldMk cId="2712793972" sldId="964"/>
        </pc:sldMkLst>
      </pc:sldChg>
      <pc:sldChg chg="add ord">
        <pc:chgData name="Hervé de Tréglodé" userId="364a1fff163c91fe" providerId="LiveId" clId="{D304A4C8-E0B9-4DD4-A620-431ECA6F618E}" dt="2019-10-24T10:02:52.332" v="14"/>
        <pc:sldMkLst>
          <pc:docMk/>
          <pc:sldMk cId="4023912089" sldId="972"/>
        </pc:sldMkLst>
      </pc:sldChg>
      <pc:sldChg chg="add ord">
        <pc:chgData name="Hervé de Tréglodé" userId="364a1fff163c91fe" providerId="LiveId" clId="{D304A4C8-E0B9-4DD4-A620-431ECA6F618E}" dt="2019-10-24T10:02:48.048" v="13"/>
        <pc:sldMkLst>
          <pc:docMk/>
          <pc:sldMk cId="574403122" sldId="973"/>
        </pc:sldMkLst>
      </pc:sldChg>
      <pc:sldChg chg="add ord">
        <pc:chgData name="Hervé de Tréglodé" userId="364a1fff163c91fe" providerId="LiveId" clId="{D304A4C8-E0B9-4DD4-A620-431ECA6F618E}" dt="2019-10-24T10:03:02.828" v="16"/>
        <pc:sldMkLst>
          <pc:docMk/>
          <pc:sldMk cId="2611695540" sldId="974"/>
        </pc:sldMkLst>
      </pc:sldChg>
      <pc:sldChg chg="add ord">
        <pc:chgData name="Hervé de Tréglodé" userId="364a1fff163c91fe" providerId="LiveId" clId="{D304A4C8-E0B9-4DD4-A620-431ECA6F618E}" dt="2019-10-24T10:02:57.381" v="15"/>
        <pc:sldMkLst>
          <pc:docMk/>
          <pc:sldMk cId="13025779" sldId="10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66F7D-F47F-40F1-A58B-520BB0A06007}" type="datetimeFigureOut">
              <a:rPr lang="fr-FR" smtClean="0"/>
              <a:t>25/10/2019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7F5A6-30B9-4FF6-8615-59D05F4EB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549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collecting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information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50 countries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world and, more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importantly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able to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calculate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environmental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impact of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r-FR" dirty="0"/>
          </a:p>
          <a:p>
            <a:r>
              <a:rPr lang="fr-FR" dirty="0" err="1"/>
              <a:t>Experience</a:t>
            </a:r>
            <a:r>
              <a:rPr lang="fr-FR" dirty="0"/>
              <a:t> </a:t>
            </a:r>
          </a:p>
          <a:p>
            <a:r>
              <a:rPr lang="fr-FR" dirty="0"/>
              <a:t>Evolution </a:t>
            </a:r>
          </a:p>
          <a:p>
            <a:r>
              <a:rPr lang="fr-FR" dirty="0" err="1"/>
              <a:t>certified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F25D1-63D2-354F-8A22-EDC73938AF2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73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61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10/25/2019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9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10/25/2019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24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déb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86B396B-68D8-4C48-98AC-B56177A26E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0753" y="-825288"/>
            <a:ext cx="10225294" cy="7677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2E4BA646-4175-AD4E-9574-57FCBDE727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363" y="5750302"/>
            <a:ext cx="12179300" cy="10922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B7F5789-48B6-9D4B-BA1A-DD1868683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7758-59FE-7C46-903D-1ED52516D955}" type="datetime1">
              <a:rPr lang="fr-FR" smtClean="0"/>
              <a:t>25/10/2019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97B79ED-60F7-2240-A22A-FFDE740F7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www.tkblueagency.com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6156C3C-8851-5643-BD34-6C14D2464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CB0F-C399-B443-80CF-E41946C765C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B652C7-9CE9-894B-A4F0-B118F01DC955}"/>
              </a:ext>
            </a:extLst>
          </p:cNvPr>
          <p:cNvSpPr/>
          <p:nvPr userDrawn="1"/>
        </p:nvSpPr>
        <p:spPr>
          <a:xfrm>
            <a:off x="9141374" y="6066369"/>
            <a:ext cx="2943434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fr-FR" sz="1600" i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The</a:t>
            </a:r>
            <a:r>
              <a:rPr lang="fr-FR" sz="2000" i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r-FR" sz="2000" b="1" i="1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</a:t>
            </a:r>
            <a:r>
              <a:rPr lang="fr-FR" sz="1600" i="1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on</a:t>
            </a:r>
            <a:r>
              <a:rPr lang="fr-FR" sz="2000" b="1" i="1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.K</a:t>
            </a:r>
            <a:r>
              <a:rPr lang="fr-FR" sz="1600" i="1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ilometer</a:t>
            </a:r>
            <a:r>
              <a:rPr lang="fr-FR" sz="2000" b="1" i="1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’Blue</a:t>
            </a:r>
            <a:endParaRPr lang="fr-FR" sz="1600" i="1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0" name="Image 9" descr="logoTKBLUE_HD.png">
            <a:extLst>
              <a:ext uri="{FF2B5EF4-FFF2-40B4-BE49-F238E27FC236}">
                <a16:creationId xmlns:a16="http://schemas.microsoft.com/office/drawing/2014/main" xmlns="" id="{536CC0AF-E97B-8A4E-ACDE-70FA696AD0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61" y="327469"/>
            <a:ext cx="2848869" cy="201099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52A18FF2-748F-C94D-8AF7-A095111EA8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8" y="6139290"/>
            <a:ext cx="724215" cy="36779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A596B4F0-483C-CD4A-BCAA-956A8BAB3CB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267" y="6319905"/>
            <a:ext cx="604357" cy="26360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407D140F-BA7D-434E-BD3F-2AB8BABEB37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954" y="6252277"/>
            <a:ext cx="566445" cy="27825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CBE725CB-66FF-6243-8C57-B9398C91DA0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2774" y="6341504"/>
            <a:ext cx="676166" cy="26905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D57A919-36B4-1741-A343-F119D951F0B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799" y="6294627"/>
            <a:ext cx="776551" cy="35360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BE7AE34A-A27B-7F49-A79A-E1EEB2855861}"/>
              </a:ext>
            </a:extLst>
          </p:cNvPr>
          <p:cNvSpPr txBox="1"/>
          <p:nvPr userDrawn="1"/>
        </p:nvSpPr>
        <p:spPr>
          <a:xfrm>
            <a:off x="-5840" y="6590101"/>
            <a:ext cx="5598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Rating and Labelling Agency of Transport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xmlns="" id="{D5D11313-AABA-9444-BF44-E189B7E8A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475381"/>
            <a:ext cx="12192000" cy="2870341"/>
          </a:xfrm>
          <a:gradFill flip="none" rotWithShape="1">
            <a:gsLst>
              <a:gs pos="15000">
                <a:srgbClr val="FFFFFF">
                  <a:alpha val="73000"/>
                </a:srgbClr>
              </a:gs>
              <a:gs pos="0">
                <a:schemeClr val="bg1">
                  <a:alpha val="0"/>
                </a:schemeClr>
              </a:gs>
              <a:gs pos="34000">
                <a:schemeClr val="bg1">
                  <a:alpha val="89000"/>
                </a:schemeClr>
              </a:gs>
              <a:gs pos="69000">
                <a:schemeClr val="bg1">
                  <a:alpha val="89000"/>
                </a:schemeClr>
              </a:gs>
              <a:gs pos="88000">
                <a:srgbClr val="FFFFFF">
                  <a:alpha val="73000"/>
                </a:srgbClr>
              </a:gs>
              <a:gs pos="100000">
                <a:schemeClr val="bg1">
                  <a:lumMod val="100000"/>
                  <a:alpha val="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>
            <a:lvl1pPr algn="ctr">
              <a:defRPr/>
            </a:lvl1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fr-FR" sz="4000" dirty="0">
                <a:latin typeface="Verdana" charset="0"/>
                <a:ea typeface="Verdana" charset="0"/>
                <a:cs typeface="Verdana" charset="0"/>
              </a:rPr>
              <a:t>TITLE</a:t>
            </a:r>
            <a:endParaRPr lang="fr-FR" sz="3200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81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D482EB8-0553-2C42-AFC8-4FD0D1622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4D04-B490-F14A-9CFB-B272287DBAC3}" type="datetime1">
              <a:rPr lang="fr-FR" smtClean="0"/>
              <a:t>25/10/2019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9B27B28-3B59-1A48-AA7F-BD02CA56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err="1"/>
              <a:t>www.tkblueagency.com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D67FF0F-DB41-0546-B7B5-8B217069A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CB0F-C399-B443-80CF-E41946C765C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xmlns="" id="{E05159AB-870B-7248-A876-1CFBEE66C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12" y="1387929"/>
            <a:ext cx="11792074" cy="4784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ECD54E41-315F-4F40-BE84-A37A407BC6DD}"/>
              </a:ext>
            </a:extLst>
          </p:cNvPr>
          <p:cNvGrpSpPr/>
          <p:nvPr userDrawn="1"/>
        </p:nvGrpSpPr>
        <p:grpSpPr>
          <a:xfrm>
            <a:off x="-176253" y="47817"/>
            <a:ext cx="594272" cy="1225480"/>
            <a:chOff x="-176253" y="47817"/>
            <a:chExt cx="594272" cy="1225480"/>
          </a:xfrm>
        </p:grpSpPr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xmlns="" id="{F641A074-E395-D84F-B838-AA331AF4BB1A}"/>
                </a:ext>
              </a:extLst>
            </p:cNvPr>
            <p:cNvSpPr/>
            <p:nvPr userDrawn="1"/>
          </p:nvSpPr>
          <p:spPr>
            <a:xfrm rot="5400000">
              <a:off x="-407996" y="447282"/>
              <a:ext cx="1224642" cy="427388"/>
            </a:xfrm>
            <a:prstGeom prst="triangl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xmlns="" id="{B79FAB10-8642-F94A-9A9E-1F245BD6C316}"/>
                </a:ext>
              </a:extLst>
            </p:cNvPr>
            <p:cNvSpPr/>
            <p:nvPr userDrawn="1"/>
          </p:nvSpPr>
          <p:spPr>
            <a:xfrm rot="5400000">
              <a:off x="-503463" y="447282"/>
              <a:ext cx="1224642" cy="42738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xmlns="" id="{CCCBC968-F8AE-2449-9627-47B21A146905}"/>
                </a:ext>
              </a:extLst>
            </p:cNvPr>
            <p:cNvSpPr/>
            <p:nvPr userDrawn="1"/>
          </p:nvSpPr>
          <p:spPr>
            <a:xfrm rot="5400000">
              <a:off x="-574880" y="446444"/>
              <a:ext cx="1224642" cy="427388"/>
            </a:xfrm>
            <a:prstGeom prst="triangl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Titre 1">
            <a:extLst>
              <a:ext uri="{FF2B5EF4-FFF2-40B4-BE49-F238E27FC236}">
                <a16:creationId xmlns:a16="http://schemas.microsoft.com/office/drawing/2014/main" xmlns="" id="{CFC5055C-44BF-6141-86E6-98C8A7AFA1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365" y="98994"/>
            <a:ext cx="11212286" cy="1141976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4916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9">
            <a:extLst>
              <a:ext uri="{FF2B5EF4-FFF2-40B4-BE49-F238E27FC236}">
                <a16:creationId xmlns:a16="http://schemas.microsoft.com/office/drawing/2014/main" xmlns="" id="{3D480A56-CA17-454C-9DD1-1C2FD3F7D61F}"/>
              </a:ext>
            </a:extLst>
          </p:cNvPr>
          <p:cNvSpPr/>
          <p:nvPr userDrawn="1"/>
        </p:nvSpPr>
        <p:spPr>
          <a:xfrm rot="5400000">
            <a:off x="1218234" y="-1391854"/>
            <a:ext cx="7031620" cy="9468092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65C6535-6817-E544-8161-F47C528F4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CB0F-C399-B443-80CF-E41946C765C7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949DE5C-8354-584E-A0EA-0E1003411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" y="1327273"/>
            <a:ext cx="7069789" cy="4029838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xmlns="" id="{7BE8E437-D994-5F42-BB29-471AE7575B13}"/>
              </a:ext>
            </a:extLst>
          </p:cNvPr>
          <p:cNvSpPr/>
          <p:nvPr userDrawn="1"/>
        </p:nvSpPr>
        <p:spPr>
          <a:xfrm rot="10800000">
            <a:off x="-104173" y="-1"/>
            <a:ext cx="12296171" cy="2521834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xmlns="" id="{31EE2298-2FC3-0B4C-8D05-6EEEAA9F8591}"/>
              </a:ext>
            </a:extLst>
          </p:cNvPr>
          <p:cNvSpPr/>
          <p:nvPr userDrawn="1"/>
        </p:nvSpPr>
        <p:spPr>
          <a:xfrm rot="16200000">
            <a:off x="6701092" y="-543223"/>
            <a:ext cx="5245245" cy="5713417"/>
          </a:xfrm>
          <a:prstGeom prst="triangle">
            <a:avLst>
              <a:gd name="adj" fmla="val 49338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613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C4C40BB-94EB-5247-9275-FCD3466D3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26C91E5-C192-3F43-9967-71A170F95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6931ECC-2BCA-6C43-B51D-8440F40E0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7A17-FCE7-3142-95DE-4D7B973DE316}" type="datetime1">
              <a:rPr lang="fr-FR" smtClean="0"/>
              <a:t>25/10/2019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CA64449-0C70-1947-BA8D-23856AE9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err="1"/>
              <a:t>www.tkblueagency.com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19ECE3C-93CF-2046-9C2D-A7EC0607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CB0F-C399-B443-80CF-E41946C765C7}" type="slidenum">
              <a:rPr lang="fr-FR" smtClean="0"/>
              <a:t>‹N°›</a:t>
            </a:fld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6A480726-F014-D041-A63B-3A804405E8D0}"/>
              </a:ext>
            </a:extLst>
          </p:cNvPr>
          <p:cNvGrpSpPr/>
          <p:nvPr userDrawn="1"/>
        </p:nvGrpSpPr>
        <p:grpSpPr>
          <a:xfrm>
            <a:off x="-176253" y="47817"/>
            <a:ext cx="594272" cy="1225480"/>
            <a:chOff x="-176253" y="47817"/>
            <a:chExt cx="594272" cy="1225480"/>
          </a:xfrm>
        </p:grpSpPr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xmlns="" id="{56C1FAF0-28A2-064D-8061-D0E339A6C3C3}"/>
                </a:ext>
              </a:extLst>
            </p:cNvPr>
            <p:cNvSpPr/>
            <p:nvPr userDrawn="1"/>
          </p:nvSpPr>
          <p:spPr>
            <a:xfrm rot="5400000">
              <a:off x="-407996" y="447282"/>
              <a:ext cx="1224642" cy="427388"/>
            </a:xfrm>
            <a:prstGeom prst="triangl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xmlns="" id="{2DED0081-4F67-5C46-82C8-9B11EAC2C498}"/>
                </a:ext>
              </a:extLst>
            </p:cNvPr>
            <p:cNvSpPr/>
            <p:nvPr userDrawn="1"/>
          </p:nvSpPr>
          <p:spPr>
            <a:xfrm rot="5400000">
              <a:off x="-503463" y="447282"/>
              <a:ext cx="1224642" cy="42738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xmlns="" id="{53D3124D-8504-904A-BDAF-45B847EEAC4D}"/>
                </a:ext>
              </a:extLst>
            </p:cNvPr>
            <p:cNvSpPr/>
            <p:nvPr userDrawn="1"/>
          </p:nvSpPr>
          <p:spPr>
            <a:xfrm rot="5400000">
              <a:off x="-574880" y="446444"/>
              <a:ext cx="1224642" cy="427388"/>
            </a:xfrm>
            <a:prstGeom prst="triangl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24A313DF-A117-1C4E-BEAE-D579F60E2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365" y="98994"/>
            <a:ext cx="11212286" cy="1141976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38678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C4C40BB-94EB-5247-9275-FCD3466D3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7591"/>
            <a:ext cx="5181600" cy="213677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26C91E5-C192-3F43-9967-71A170F95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97591"/>
            <a:ext cx="5181600" cy="21367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6931ECC-2BCA-6C43-B51D-8440F40E0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7A17-FCE7-3142-95DE-4D7B973DE316}" type="datetime1">
              <a:rPr lang="fr-FR" smtClean="0"/>
              <a:t>25/10/2019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CA64449-0C70-1947-BA8D-23856AE9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err="1"/>
              <a:t>www.tkblueagency.com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19ECE3C-93CF-2046-9C2D-A7EC0607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CB0F-C399-B443-80CF-E41946C765C7}" type="slidenum">
              <a:rPr lang="fr-FR" smtClean="0"/>
              <a:t>‹N°›</a:t>
            </a:fld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6A480726-F014-D041-A63B-3A804405E8D0}"/>
              </a:ext>
            </a:extLst>
          </p:cNvPr>
          <p:cNvGrpSpPr/>
          <p:nvPr userDrawn="1"/>
        </p:nvGrpSpPr>
        <p:grpSpPr>
          <a:xfrm>
            <a:off x="-176253" y="47817"/>
            <a:ext cx="594272" cy="1225480"/>
            <a:chOff x="-176253" y="47817"/>
            <a:chExt cx="594272" cy="1225480"/>
          </a:xfrm>
        </p:grpSpPr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xmlns="" id="{56C1FAF0-28A2-064D-8061-D0E339A6C3C3}"/>
                </a:ext>
              </a:extLst>
            </p:cNvPr>
            <p:cNvSpPr/>
            <p:nvPr userDrawn="1"/>
          </p:nvSpPr>
          <p:spPr>
            <a:xfrm rot="5400000">
              <a:off x="-407996" y="447282"/>
              <a:ext cx="1224642" cy="427388"/>
            </a:xfrm>
            <a:prstGeom prst="triangl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xmlns="" id="{2DED0081-4F67-5C46-82C8-9B11EAC2C498}"/>
                </a:ext>
              </a:extLst>
            </p:cNvPr>
            <p:cNvSpPr/>
            <p:nvPr userDrawn="1"/>
          </p:nvSpPr>
          <p:spPr>
            <a:xfrm rot="5400000">
              <a:off x="-503463" y="447282"/>
              <a:ext cx="1224642" cy="42738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xmlns="" id="{53D3124D-8504-904A-BDAF-45B847EEAC4D}"/>
                </a:ext>
              </a:extLst>
            </p:cNvPr>
            <p:cNvSpPr/>
            <p:nvPr userDrawn="1"/>
          </p:nvSpPr>
          <p:spPr>
            <a:xfrm rot="5400000">
              <a:off x="-574880" y="446444"/>
              <a:ext cx="1224642" cy="427388"/>
            </a:xfrm>
            <a:prstGeom prst="triangl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24A313DF-A117-1C4E-BEAE-D579F60E2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365" y="98994"/>
            <a:ext cx="11212286" cy="1141976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xmlns="" id="{1A3C29A7-84EE-3148-9561-CE77A628042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3862953"/>
            <a:ext cx="5181600" cy="213677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xmlns="" id="{87A97E24-1D4D-4F48-BCE7-78AB7045A8C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72200" y="3862953"/>
            <a:ext cx="5181600" cy="21367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9019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B8712718-4FFE-604E-A35C-851DCFAB58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0753" y="-825288"/>
            <a:ext cx="10225294" cy="7677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C304AB6-794C-9249-B8D4-94431B52B0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363" y="5750302"/>
            <a:ext cx="12179300" cy="1092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C4C141B-AC1D-B246-BFF0-50CB6A691BDA}"/>
              </a:ext>
            </a:extLst>
          </p:cNvPr>
          <p:cNvSpPr/>
          <p:nvPr userDrawn="1"/>
        </p:nvSpPr>
        <p:spPr>
          <a:xfrm>
            <a:off x="87866" y="6406514"/>
            <a:ext cx="8691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TK’Blue Agency, 28 Avenue de Messine 75008 Paris - Sas capital of 2 091 048 €</a:t>
            </a:r>
          </a:p>
          <a:p>
            <a:r>
              <a:rPr lang="fr-FR" sz="10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contact@tkblueagency.com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5A18321E-C32B-D540-A4CA-34C73E10A9B2}"/>
              </a:ext>
            </a:extLst>
          </p:cNvPr>
          <p:cNvSpPr txBox="1"/>
          <p:nvPr userDrawn="1"/>
        </p:nvSpPr>
        <p:spPr>
          <a:xfrm>
            <a:off x="166413" y="127321"/>
            <a:ext cx="559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D0353"/>
                </a:solidFill>
                <a:latin typeface="Verdana" charset="0"/>
                <a:ea typeface="Verdana" charset="0"/>
                <a:cs typeface="Verdana" charset="0"/>
              </a:rPr>
              <a:t>Rating and Labelling Agency of Transport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9D280B66-F646-B44D-88FC-B9ED8DB8DF92}"/>
              </a:ext>
            </a:extLst>
          </p:cNvPr>
          <p:cNvSpPr txBox="1"/>
          <p:nvPr userDrawn="1"/>
        </p:nvSpPr>
        <p:spPr>
          <a:xfrm>
            <a:off x="7815660" y="6078189"/>
            <a:ext cx="42457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i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« </a:t>
            </a:r>
            <a:r>
              <a:rPr lang="fr-FR" sz="1050" i="1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What</a:t>
            </a:r>
            <a:r>
              <a:rPr lang="fr-FR" sz="1050" i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r-FR" sz="1050" i="1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you</a:t>
            </a:r>
            <a:r>
              <a:rPr lang="fr-FR" sz="1050" i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r-FR" sz="1050" i="1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can’t</a:t>
            </a:r>
            <a:r>
              <a:rPr lang="fr-FR" sz="1050" i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r-FR" sz="1050" i="1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measure</a:t>
            </a:r>
            <a:r>
              <a:rPr lang="fr-FR" sz="1050" i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r-FR" sz="1050" i="1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does</a:t>
            </a:r>
            <a:r>
              <a:rPr lang="fr-FR" sz="1050" i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not </a:t>
            </a:r>
            <a:r>
              <a:rPr lang="fr-FR" sz="1050" i="1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exist</a:t>
            </a:r>
            <a:r>
              <a:rPr lang="fr-FR" sz="1050" i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 » </a:t>
            </a:r>
          </a:p>
          <a:p>
            <a:pPr algn="r"/>
            <a:r>
              <a:rPr lang="fr-FR" sz="105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Niels Bohr </a:t>
            </a:r>
            <a:r>
              <a:rPr lang="fr-FR" sz="105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Nobel </a:t>
            </a:r>
            <a:r>
              <a:rPr lang="fr-FR" sz="1050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Prize</a:t>
            </a:r>
            <a:r>
              <a:rPr lang="fr-FR" sz="105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in </a:t>
            </a:r>
            <a:r>
              <a:rPr lang="fr-FR" sz="1050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Physics</a:t>
            </a:r>
            <a:r>
              <a:rPr lang="fr-FR" sz="105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- 1922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xmlns="" id="{F7F1A8A9-964C-0F4A-88AC-B33ADB0495AF}"/>
              </a:ext>
            </a:extLst>
          </p:cNvPr>
          <p:cNvSpPr/>
          <p:nvPr userDrawn="1"/>
        </p:nvSpPr>
        <p:spPr>
          <a:xfrm rot="5400000">
            <a:off x="-47108" y="211779"/>
            <a:ext cx="279195" cy="184979"/>
          </a:xfrm>
          <a:prstGeom prst="triangle">
            <a:avLst/>
          </a:prstGeom>
          <a:solidFill>
            <a:srgbClr val="0D01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15" name="Image 14" descr="logoTKBLUE_HD.png">
            <a:extLst>
              <a:ext uri="{FF2B5EF4-FFF2-40B4-BE49-F238E27FC236}">
                <a16:creationId xmlns:a16="http://schemas.microsoft.com/office/drawing/2014/main" xmlns="" id="{4B9E81BE-1047-5E45-83CB-FF8BDC5D90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745" y="528005"/>
            <a:ext cx="2348584" cy="1657847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xmlns="" id="{70A5535A-9513-A34C-83FF-815F0E8DF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75381"/>
            <a:ext cx="12192000" cy="2870341"/>
          </a:xfrm>
          <a:gradFill flip="none" rotWithShape="1">
            <a:gsLst>
              <a:gs pos="15000">
                <a:srgbClr val="FFFFFF">
                  <a:alpha val="73000"/>
                </a:srgbClr>
              </a:gs>
              <a:gs pos="0">
                <a:schemeClr val="bg1">
                  <a:alpha val="0"/>
                </a:schemeClr>
              </a:gs>
              <a:gs pos="34000">
                <a:schemeClr val="bg1">
                  <a:alpha val="89000"/>
                </a:schemeClr>
              </a:gs>
              <a:gs pos="69000">
                <a:schemeClr val="bg1">
                  <a:alpha val="89000"/>
                </a:schemeClr>
              </a:gs>
              <a:gs pos="88000">
                <a:srgbClr val="FFFFFF">
                  <a:alpha val="73000"/>
                </a:srgbClr>
              </a:gs>
              <a:gs pos="100000">
                <a:schemeClr val="bg1">
                  <a:lumMod val="100000"/>
                  <a:alpha val="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pPr>
              <a:lnSpc>
                <a:spcPct val="130000"/>
              </a:lnSpc>
            </a:pPr>
            <a:endParaRPr lang="fr-FR" sz="3200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429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C1FDEA8-588F-424E-B5FA-DEBFA0B255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3DA250A-C4CE-7545-BAB8-9F59710A8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5E30196-0A6B-4544-8A92-73BD6BBDF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D5C81B1-5564-764E-9AB4-40F3F557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3586-89BA-004E-ADF3-B7EF4BC36CA4}" type="datetime1">
              <a:rPr lang="fr-FR" smtClean="0"/>
              <a:t>25/10/2019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5153648-2BB9-134C-B26E-8D04EC95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err="1"/>
              <a:t>www.tkblueagency.com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92D86F8-CF63-B94A-BFE0-785008A7C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CB0F-C399-B443-80CF-E41946C765C7}" type="slidenum">
              <a:rPr lang="fr-FR" smtClean="0"/>
              <a:t>‹N°›</a:t>
            </a:fld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7C24F6ED-8E15-8B47-9672-B2B476C31F34}"/>
              </a:ext>
            </a:extLst>
          </p:cNvPr>
          <p:cNvGrpSpPr/>
          <p:nvPr userDrawn="1"/>
        </p:nvGrpSpPr>
        <p:grpSpPr>
          <a:xfrm>
            <a:off x="-176253" y="47817"/>
            <a:ext cx="594272" cy="1225480"/>
            <a:chOff x="-176253" y="47817"/>
            <a:chExt cx="594272" cy="1225480"/>
          </a:xfrm>
        </p:grpSpPr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xmlns="" id="{E17B9F08-D59A-C64C-B8FA-F685760D3053}"/>
                </a:ext>
              </a:extLst>
            </p:cNvPr>
            <p:cNvSpPr/>
            <p:nvPr userDrawn="1"/>
          </p:nvSpPr>
          <p:spPr>
            <a:xfrm rot="5400000">
              <a:off x="-407996" y="447282"/>
              <a:ext cx="1224642" cy="427388"/>
            </a:xfrm>
            <a:prstGeom prst="triangl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xmlns="" id="{CF4A13C8-9AF1-B442-B257-8D338F187D77}"/>
                </a:ext>
              </a:extLst>
            </p:cNvPr>
            <p:cNvSpPr/>
            <p:nvPr userDrawn="1"/>
          </p:nvSpPr>
          <p:spPr>
            <a:xfrm rot="5400000">
              <a:off x="-503463" y="447282"/>
              <a:ext cx="1224642" cy="42738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xmlns="" id="{30EB19E5-D540-FF4D-931C-E2CE9FA1ED35}"/>
                </a:ext>
              </a:extLst>
            </p:cNvPr>
            <p:cNvSpPr/>
            <p:nvPr userDrawn="1"/>
          </p:nvSpPr>
          <p:spPr>
            <a:xfrm rot="5400000">
              <a:off x="-574880" y="446444"/>
              <a:ext cx="1224642" cy="427388"/>
            </a:xfrm>
            <a:prstGeom prst="triangl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07801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6F38E60-57A4-904C-8B2B-20EEB77EA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xmlns="" id="{53553E01-B4AA-194C-B7C3-D98F995298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C0E1A88-663A-1A4C-8236-FD3153124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217B7D5-E35C-6349-9E26-C7DECBB9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20CC-CA6A-F747-B14C-626A34DEA2B5}" type="datetime1">
              <a:rPr lang="fr-FR" smtClean="0"/>
              <a:t>25/10/2019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EED2EF7-FFAE-3844-8146-BBEE79584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err="1"/>
              <a:t>www.tkblueagency.com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151F3D3-A100-5D4A-9B08-5F50275D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CB0F-C399-B443-80CF-E41946C765C7}" type="slidenum">
              <a:rPr lang="fr-FR" smtClean="0"/>
              <a:t>‹N°›</a:t>
            </a:fld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A9163F61-5FE4-344D-AADB-CED994475608}"/>
              </a:ext>
            </a:extLst>
          </p:cNvPr>
          <p:cNvGrpSpPr/>
          <p:nvPr userDrawn="1"/>
        </p:nvGrpSpPr>
        <p:grpSpPr>
          <a:xfrm>
            <a:off x="-176253" y="47817"/>
            <a:ext cx="594272" cy="1225480"/>
            <a:chOff x="-176253" y="47817"/>
            <a:chExt cx="594272" cy="1225480"/>
          </a:xfrm>
        </p:grpSpPr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xmlns="" id="{54631C8B-631B-C24B-9505-A2F09D139E2D}"/>
                </a:ext>
              </a:extLst>
            </p:cNvPr>
            <p:cNvSpPr/>
            <p:nvPr userDrawn="1"/>
          </p:nvSpPr>
          <p:spPr>
            <a:xfrm rot="5400000">
              <a:off x="-407996" y="447282"/>
              <a:ext cx="1224642" cy="427388"/>
            </a:xfrm>
            <a:prstGeom prst="triangl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xmlns="" id="{875B37C3-9148-6A49-9AAF-847E9A35442A}"/>
                </a:ext>
              </a:extLst>
            </p:cNvPr>
            <p:cNvSpPr/>
            <p:nvPr userDrawn="1"/>
          </p:nvSpPr>
          <p:spPr>
            <a:xfrm rot="5400000">
              <a:off x="-503463" y="447282"/>
              <a:ext cx="1224642" cy="42738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xmlns="" id="{613119E9-757C-DE46-819E-409172BCBAD5}"/>
                </a:ext>
              </a:extLst>
            </p:cNvPr>
            <p:cNvSpPr/>
            <p:nvPr userDrawn="1"/>
          </p:nvSpPr>
          <p:spPr>
            <a:xfrm rot="5400000">
              <a:off x="-574880" y="446444"/>
              <a:ext cx="1224642" cy="427388"/>
            </a:xfrm>
            <a:prstGeom prst="triangl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1537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10/25/2019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9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10/25/2019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10/25/2019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8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10/25/2019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9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10/25/2019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1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10/25/2019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8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9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2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81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7" r:id="rId5"/>
    <p:sldLayoutId id="2147483711" r:id="rId6"/>
    <p:sldLayoutId id="2147483712" r:id="rId7"/>
    <p:sldLayoutId id="2147483713" r:id="rId8"/>
    <p:sldLayoutId id="2147483716" r:id="rId9"/>
    <p:sldLayoutId id="2147483714" r:id="rId10"/>
    <p:sldLayoutId id="214748371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3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A7FAC08A-A835-8C49-995C-E2B51C38F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06" y="98994"/>
            <a:ext cx="11212286" cy="114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1915678-8D01-DF46-A789-403B8D2D2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412" y="1387929"/>
            <a:ext cx="11792074" cy="4784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785881B-8178-854F-912D-EE13EE7B4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89D7DC5-C91F-F049-9481-BE0C1B346537}" type="datetime1">
              <a:rPr lang="fr-FR" smtClean="0"/>
              <a:t>25/10/2019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CB3A50E-D1CA-F849-ADB4-EF849A5B0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err="1"/>
              <a:t>www.tkblueagency.com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1D72653-A216-7C46-862D-C216DA1B1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02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94FCB0F-C399-B443-80CF-E41946C765C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8" descr="logoTKBLUE_HD.png">
            <a:extLst>
              <a:ext uri="{FF2B5EF4-FFF2-40B4-BE49-F238E27FC236}">
                <a16:creationId xmlns:a16="http://schemas.microsoft.com/office/drawing/2014/main" xmlns="" id="{4118AB2C-678B-A341-9AFF-6CC5D46F4A3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583" y="6311900"/>
            <a:ext cx="650874" cy="45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9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B0F0"/>
        </a:buClr>
        <a:buFont typeface=".AppleSystemUIFont"/>
        <a:buChar char="▸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B0F0"/>
        </a:buClr>
        <a:buFont typeface=".AppleSystemUIFont"/>
        <a:buChar char="▸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B0F0"/>
        </a:buClr>
        <a:buFont typeface=".AppleSystemUIFont"/>
        <a:buChar char="▸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B0F0"/>
        </a:buClr>
        <a:buFont typeface=".AppleSystemUIFont"/>
        <a:buChar char="▸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B0F0"/>
        </a:buClr>
        <a:buFont typeface=".AppleSystemUIFont"/>
        <a:buChar char="▸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16.tiff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10" Type="http://schemas.openxmlformats.org/officeDocument/2006/relationships/image" Target="../media/image22.jpe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jpeg"/><Relationship Id="rId18" Type="http://schemas.openxmlformats.org/officeDocument/2006/relationships/image" Target="../media/image46.jpeg"/><Relationship Id="rId26" Type="http://schemas.openxmlformats.org/officeDocument/2006/relationships/image" Target="../media/image54.jpeg"/><Relationship Id="rId39" Type="http://schemas.openxmlformats.org/officeDocument/2006/relationships/image" Target="../media/image67.png"/><Relationship Id="rId3" Type="http://schemas.openxmlformats.org/officeDocument/2006/relationships/image" Target="../media/image31.jpeg"/><Relationship Id="rId21" Type="http://schemas.openxmlformats.org/officeDocument/2006/relationships/image" Target="../media/image49.jpeg"/><Relationship Id="rId34" Type="http://schemas.openxmlformats.org/officeDocument/2006/relationships/image" Target="../media/image62.png"/><Relationship Id="rId42" Type="http://schemas.openxmlformats.org/officeDocument/2006/relationships/image" Target="../media/image70.png"/><Relationship Id="rId47" Type="http://schemas.openxmlformats.org/officeDocument/2006/relationships/image" Target="../media/image75.pn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5" Type="http://schemas.openxmlformats.org/officeDocument/2006/relationships/image" Target="../media/image53.jpeg"/><Relationship Id="rId33" Type="http://schemas.openxmlformats.org/officeDocument/2006/relationships/image" Target="../media/image61.png"/><Relationship Id="rId38" Type="http://schemas.openxmlformats.org/officeDocument/2006/relationships/image" Target="../media/image66.png"/><Relationship Id="rId46" Type="http://schemas.openxmlformats.org/officeDocument/2006/relationships/image" Target="../media/image74.tiff"/><Relationship Id="rId2" Type="http://schemas.openxmlformats.org/officeDocument/2006/relationships/image" Target="../media/image30.tiff"/><Relationship Id="rId16" Type="http://schemas.openxmlformats.org/officeDocument/2006/relationships/image" Target="../media/image44.jpg"/><Relationship Id="rId20" Type="http://schemas.openxmlformats.org/officeDocument/2006/relationships/image" Target="../media/image48.jpeg"/><Relationship Id="rId29" Type="http://schemas.openxmlformats.org/officeDocument/2006/relationships/image" Target="../media/image57.jpeg"/><Relationship Id="rId41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24" Type="http://schemas.openxmlformats.org/officeDocument/2006/relationships/image" Target="../media/image52.jpeg"/><Relationship Id="rId32" Type="http://schemas.openxmlformats.org/officeDocument/2006/relationships/image" Target="../media/image60.jpeg"/><Relationship Id="rId37" Type="http://schemas.openxmlformats.org/officeDocument/2006/relationships/image" Target="../media/image65.png"/><Relationship Id="rId40" Type="http://schemas.openxmlformats.org/officeDocument/2006/relationships/image" Target="../media/image68.png"/><Relationship Id="rId45" Type="http://schemas.openxmlformats.org/officeDocument/2006/relationships/image" Target="../media/image73.pn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23" Type="http://schemas.openxmlformats.org/officeDocument/2006/relationships/image" Target="../media/image51.png"/><Relationship Id="rId28" Type="http://schemas.openxmlformats.org/officeDocument/2006/relationships/image" Target="../media/image56.jpeg"/><Relationship Id="rId36" Type="http://schemas.openxmlformats.org/officeDocument/2006/relationships/image" Target="../media/image64.png"/><Relationship Id="rId49" Type="http://schemas.openxmlformats.org/officeDocument/2006/relationships/image" Target="../media/image77.png"/><Relationship Id="rId10" Type="http://schemas.openxmlformats.org/officeDocument/2006/relationships/image" Target="../media/image38.jpeg"/><Relationship Id="rId19" Type="http://schemas.openxmlformats.org/officeDocument/2006/relationships/image" Target="../media/image47.jpeg"/><Relationship Id="rId31" Type="http://schemas.openxmlformats.org/officeDocument/2006/relationships/image" Target="../media/image59.jpeg"/><Relationship Id="rId44" Type="http://schemas.openxmlformats.org/officeDocument/2006/relationships/image" Target="../media/image72.png"/><Relationship Id="rId4" Type="http://schemas.openxmlformats.org/officeDocument/2006/relationships/image" Target="../media/image32.jp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Relationship Id="rId22" Type="http://schemas.openxmlformats.org/officeDocument/2006/relationships/image" Target="../media/image50.tiff"/><Relationship Id="rId27" Type="http://schemas.openxmlformats.org/officeDocument/2006/relationships/image" Target="../media/image55.jpeg"/><Relationship Id="rId30" Type="http://schemas.openxmlformats.org/officeDocument/2006/relationships/image" Target="../media/image58.jpeg"/><Relationship Id="rId35" Type="http://schemas.openxmlformats.org/officeDocument/2006/relationships/image" Target="../media/image63.png"/><Relationship Id="rId43" Type="http://schemas.openxmlformats.org/officeDocument/2006/relationships/image" Target="../media/image71.png"/><Relationship Id="rId48" Type="http://schemas.openxmlformats.org/officeDocument/2006/relationships/image" Target="../media/image76.tiff"/><Relationship Id="rId8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78.png"/><Relationship Id="rId7" Type="http://schemas.openxmlformats.org/officeDocument/2006/relationships/image" Target="../media/image7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B4D0E555-16F6-44D0-BF56-AF5FF5BDE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117041D-1A7B-4ECA-AB68-3CFDB6726B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5F2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6C709A9-E965-4500-B410-4AB64B79F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381" y="640081"/>
            <a:ext cx="4235116" cy="2093494"/>
          </a:xfrm>
        </p:spPr>
        <p:txBody>
          <a:bodyPr>
            <a:normAutofit/>
          </a:bodyPr>
          <a:lstStyle/>
          <a:p>
            <a:r>
              <a:rPr lang="fr-FR" sz="4400" dirty="0">
                <a:solidFill>
                  <a:srgbClr val="FFFFFF"/>
                </a:solidFill>
              </a:rPr>
              <a:t>Hervé de Tréglodé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50F4033-79E0-44E9-A2E1-D0FC0A6A1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69" y="3824516"/>
            <a:ext cx="3659246" cy="2393403"/>
          </a:xfrm>
        </p:spPr>
        <p:txBody>
          <a:bodyPr>
            <a:normAutofit/>
          </a:bodyPr>
          <a:lstStyle/>
          <a:p>
            <a:r>
              <a:rPr lang="fr-FR" sz="1500" dirty="0" err="1">
                <a:solidFill>
                  <a:srgbClr val="FFFFFF"/>
                </a:solidFill>
              </a:rPr>
              <a:t>Director</a:t>
            </a:r>
            <a:endParaRPr lang="fr-FR" sz="1500" dirty="0">
              <a:solidFill>
                <a:srgbClr val="FFFFFF"/>
              </a:solidFill>
            </a:endParaRPr>
          </a:p>
          <a:p>
            <a:r>
              <a:rPr lang="fr-FR" sz="1500" dirty="0" err="1">
                <a:solidFill>
                  <a:srgbClr val="FFFFFF"/>
                </a:solidFill>
              </a:rPr>
              <a:t>RedPanda</a:t>
            </a:r>
            <a:r>
              <a:rPr lang="fr-FR" sz="1500" dirty="0">
                <a:solidFill>
                  <a:srgbClr val="FFFFFF"/>
                </a:solidFill>
              </a:rPr>
              <a:t> Co.</a:t>
            </a:r>
          </a:p>
          <a:p>
            <a:endParaRPr lang="fr-FR" sz="1500" dirty="0">
              <a:solidFill>
                <a:srgbClr val="FFFFFF"/>
              </a:solidFill>
            </a:endParaRPr>
          </a:p>
          <a:p>
            <a:endParaRPr lang="fr-FR" sz="1500" dirty="0">
              <a:solidFill>
                <a:srgbClr val="FFFFFF"/>
              </a:solidFill>
            </a:endParaRPr>
          </a:p>
          <a:p>
            <a:r>
              <a:rPr lang="fr-FR" sz="1500" dirty="0" err="1">
                <a:solidFill>
                  <a:srgbClr val="FFFFFF"/>
                </a:solidFill>
              </a:rPr>
              <a:t>Before</a:t>
            </a:r>
            <a:r>
              <a:rPr lang="fr-FR" sz="1500" dirty="0">
                <a:solidFill>
                  <a:srgbClr val="FFFFFF"/>
                </a:solidFill>
              </a:rPr>
              <a:t> </a:t>
            </a:r>
            <a:r>
              <a:rPr lang="fr-FR" sz="1500" dirty="0" err="1">
                <a:solidFill>
                  <a:srgbClr val="FFFFFF"/>
                </a:solidFill>
              </a:rPr>
              <a:t>TongJI</a:t>
            </a:r>
            <a:r>
              <a:rPr lang="fr-FR" sz="1500" dirty="0">
                <a:solidFill>
                  <a:srgbClr val="FFFFFF"/>
                </a:solidFill>
              </a:rPr>
              <a:t> </a:t>
            </a:r>
            <a:r>
              <a:rPr lang="fr-FR" sz="1500" dirty="0" err="1">
                <a:solidFill>
                  <a:srgbClr val="FFFFFF"/>
                </a:solidFill>
              </a:rPr>
              <a:t>university</a:t>
            </a:r>
            <a:endParaRPr lang="fr-FR" sz="1500" dirty="0">
              <a:solidFill>
                <a:srgbClr val="FFFFFF"/>
              </a:solidFill>
            </a:endParaRPr>
          </a:p>
          <a:p>
            <a:r>
              <a:rPr lang="fr-FR" sz="1500" dirty="0">
                <a:solidFill>
                  <a:srgbClr val="FFFFFF"/>
                </a:solidFill>
              </a:rPr>
              <a:t>Lyon, </a:t>
            </a:r>
            <a:r>
              <a:rPr lang="fr-FR" sz="1500" dirty="0" err="1">
                <a:solidFill>
                  <a:srgbClr val="FFFFFF"/>
                </a:solidFill>
              </a:rPr>
              <a:t>November</a:t>
            </a:r>
            <a:r>
              <a:rPr lang="fr-FR" sz="1500" dirty="0">
                <a:solidFill>
                  <a:srgbClr val="FFFFFF"/>
                </a:solidFill>
              </a:rPr>
              <a:t> 2019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ABCD2462-4C1E-401A-AC2D-F799A138B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4">
            <a:extLst>
              <a:ext uri="{FF2B5EF4-FFF2-40B4-BE49-F238E27FC236}">
                <a16:creationId xmlns:a16="http://schemas.microsoft.com/office/drawing/2014/main" xmlns="" id="{BAF78E8A-0BE4-B94B-A20D-3E159DD9B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24476" y="258555"/>
            <a:ext cx="4178141" cy="681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AFCD529F-4F89-8840-9AA1-A7AFE45A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FCB0F-C399-B443-80CF-E41946C765C7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5E5E5E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5E5E5E">
                  <a:tint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21679BA0-18CE-2443-8307-99D879FC773D}"/>
              </a:ext>
            </a:extLst>
          </p:cNvPr>
          <p:cNvSpPr txBox="1"/>
          <p:nvPr/>
        </p:nvSpPr>
        <p:spPr>
          <a:xfrm>
            <a:off x="3812065" y="3074837"/>
            <a:ext cx="4570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FOR THREE COMMON BENEFITS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F2342D1-0008-3C4B-91C6-B080C3487902}"/>
              </a:ext>
            </a:extLst>
          </p:cNvPr>
          <p:cNvSpPr/>
          <p:nvPr/>
        </p:nvSpPr>
        <p:spPr>
          <a:xfrm>
            <a:off x="491365" y="1564715"/>
            <a:ext cx="5149262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5821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CARRIER LABELLING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Help to improve the quality of services and reduce costs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C0E8FDD-6D7D-7C48-97EC-034C5E84D9CA}"/>
              </a:ext>
            </a:extLst>
          </p:cNvPr>
          <p:cNvSpPr/>
          <p:nvPr/>
        </p:nvSpPr>
        <p:spPr>
          <a:xfrm>
            <a:off x="6320289" y="1564715"/>
            <a:ext cx="5281692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SHIPPER RATING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Assisting in selecting the best transport solution  and optimizing flows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xmlns="" id="{2609B5ED-0F0E-134B-A673-F6B41133A29F}"/>
              </a:ext>
            </a:extLst>
          </p:cNvPr>
          <p:cNvSpPr/>
          <p:nvPr/>
        </p:nvSpPr>
        <p:spPr>
          <a:xfrm rot="16200000">
            <a:off x="379487" y="3184827"/>
            <a:ext cx="3293688" cy="4052657"/>
          </a:xfrm>
          <a:prstGeom prst="rightArrow">
            <a:avLst/>
          </a:prstGeom>
          <a:solidFill>
            <a:schemeClr val="accent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5" name="Flèche vers la droite 14">
            <a:extLst>
              <a:ext uri="{FF2B5EF4-FFF2-40B4-BE49-F238E27FC236}">
                <a16:creationId xmlns:a16="http://schemas.microsoft.com/office/drawing/2014/main" xmlns="" id="{C2D19CCA-3912-194A-B601-D3C92741D511}"/>
              </a:ext>
            </a:extLst>
          </p:cNvPr>
          <p:cNvSpPr/>
          <p:nvPr/>
        </p:nvSpPr>
        <p:spPr>
          <a:xfrm rot="16200000">
            <a:off x="4446931" y="3179644"/>
            <a:ext cx="3293688" cy="4052659"/>
          </a:xfrm>
          <a:prstGeom prst="rightArrow">
            <a:avLst/>
          </a:prstGeom>
          <a:solidFill>
            <a:schemeClr val="accent2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6" name="Flèche vers la droite 15">
            <a:extLst>
              <a:ext uri="{FF2B5EF4-FFF2-40B4-BE49-F238E27FC236}">
                <a16:creationId xmlns:a16="http://schemas.microsoft.com/office/drawing/2014/main" xmlns="" id="{3B90B733-9C72-1740-B28B-71812D8B3825}"/>
              </a:ext>
            </a:extLst>
          </p:cNvPr>
          <p:cNvSpPr/>
          <p:nvPr/>
        </p:nvSpPr>
        <p:spPr>
          <a:xfrm rot="16200000">
            <a:off x="8518828" y="3184828"/>
            <a:ext cx="3293688" cy="4052657"/>
          </a:xfrm>
          <a:prstGeom prst="rightArrow">
            <a:avLst/>
          </a:prstGeom>
          <a:solidFill>
            <a:schemeClr val="accent3">
              <a:lumMod val="50000"/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7" name="Ellipse 13">
            <a:extLst>
              <a:ext uri="{FF2B5EF4-FFF2-40B4-BE49-F238E27FC236}">
                <a16:creationId xmlns:a16="http://schemas.microsoft.com/office/drawing/2014/main" xmlns="" id="{F977D4B3-9BCD-8245-9288-E134B2BF55DE}"/>
              </a:ext>
            </a:extLst>
          </p:cNvPr>
          <p:cNvSpPr/>
          <p:nvPr/>
        </p:nvSpPr>
        <p:spPr>
          <a:xfrm>
            <a:off x="491365" y="3776330"/>
            <a:ext cx="3096106" cy="1754315"/>
          </a:xfrm>
          <a:prstGeom prst="ellipse">
            <a:avLst/>
          </a:prstGeom>
          <a:noFill/>
          <a:ln w="9525" cmpd="sng">
            <a:noFill/>
            <a:prstDash val="solid"/>
            <a:miter lim="800000"/>
            <a:headEnd/>
            <a:tailEnd/>
          </a:ln>
          <a:effectLst/>
        </p:spPr>
        <p:txBody>
          <a:bodyPr lIns="27000" tIns="27000" rIns="27000" bIns="27000" rtlCol="0"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Improve </a:t>
            </a:r>
          </a:p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environmental and societal performance</a:t>
            </a:r>
          </a:p>
        </p:txBody>
      </p:sp>
      <p:sp>
        <p:nvSpPr>
          <p:cNvPr id="18" name="Ellipse 13">
            <a:extLst>
              <a:ext uri="{FF2B5EF4-FFF2-40B4-BE49-F238E27FC236}">
                <a16:creationId xmlns:a16="http://schemas.microsoft.com/office/drawing/2014/main" xmlns="" id="{82D86B2F-CC52-6548-9234-4961398E3907}"/>
              </a:ext>
            </a:extLst>
          </p:cNvPr>
          <p:cNvSpPr/>
          <p:nvPr/>
        </p:nvSpPr>
        <p:spPr>
          <a:xfrm>
            <a:off x="4581483" y="3771148"/>
            <a:ext cx="3096106" cy="1754315"/>
          </a:xfrm>
          <a:prstGeom prst="ellipse">
            <a:avLst/>
          </a:prstGeom>
          <a:noFill/>
          <a:ln w="9525" cmpd="sng">
            <a:noFill/>
            <a:prstDash val="solid"/>
            <a:miter lim="800000"/>
            <a:headEnd/>
            <a:tailEnd/>
          </a:ln>
          <a:effectLst/>
        </p:spPr>
        <p:txBody>
          <a:bodyPr lIns="27000" tIns="27000" rIns="27000" bIns="27000" rtlCol="0"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Improve safety and punctuality</a:t>
            </a:r>
          </a:p>
        </p:txBody>
      </p:sp>
      <p:sp>
        <p:nvSpPr>
          <p:cNvPr id="19" name="Ellipse 13">
            <a:extLst>
              <a:ext uri="{FF2B5EF4-FFF2-40B4-BE49-F238E27FC236}">
                <a16:creationId xmlns:a16="http://schemas.microsoft.com/office/drawing/2014/main" xmlns="" id="{B64BEDC4-8D65-F249-BCEC-241E05C01D5F}"/>
              </a:ext>
            </a:extLst>
          </p:cNvPr>
          <p:cNvSpPr/>
          <p:nvPr/>
        </p:nvSpPr>
        <p:spPr>
          <a:xfrm>
            <a:off x="8617619" y="3884485"/>
            <a:ext cx="3096106" cy="1754315"/>
          </a:xfrm>
          <a:prstGeom prst="ellipse">
            <a:avLst/>
          </a:prstGeom>
          <a:noFill/>
          <a:ln w="9525" cmpd="sng">
            <a:noFill/>
            <a:prstDash val="solid"/>
            <a:miter lim="800000"/>
            <a:headEnd/>
            <a:tailEnd/>
          </a:ln>
          <a:effectLst/>
        </p:spPr>
        <p:txBody>
          <a:bodyPr lIns="27000" tIns="27000" rIns="27000" bIns="27000" rtlCol="0"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Improving economic performance</a:t>
            </a:r>
          </a:p>
        </p:txBody>
      </p:sp>
      <p:sp>
        <p:nvSpPr>
          <p:cNvPr id="23" name="ZoneTexte 12">
            <a:extLst>
              <a:ext uri="{FF2B5EF4-FFF2-40B4-BE49-F238E27FC236}">
                <a16:creationId xmlns:a16="http://schemas.microsoft.com/office/drawing/2014/main" xmlns="" id="{176AADAB-6EBC-8541-9883-4DCFA00C010F}"/>
              </a:ext>
            </a:extLst>
          </p:cNvPr>
          <p:cNvSpPr txBox="1"/>
          <p:nvPr/>
        </p:nvSpPr>
        <p:spPr>
          <a:xfrm>
            <a:off x="9822649" y="5357860"/>
            <a:ext cx="686046" cy="923029"/>
          </a:xfrm>
          <a:prstGeom prst="rect">
            <a:avLst/>
          </a:prstGeom>
          <a:noFill/>
        </p:spPr>
        <p:txBody>
          <a:bodyPr wrap="square" lIns="91144" tIns="45571" rIns="91144" bIns="4557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solidFill>
                  <a:srgbClr val="0B0393">
                    <a:lumMod val="50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€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7696CA56-F2C4-BE40-811F-77ACC48127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457" y="5285413"/>
            <a:ext cx="1057557" cy="105755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5AFC0928-2D43-4248-AC68-5FFFCB173B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088" y="5127223"/>
            <a:ext cx="1384300" cy="1384300"/>
          </a:xfrm>
          <a:prstGeom prst="rect">
            <a:avLst/>
          </a:prstGeom>
        </p:spPr>
      </p:pic>
      <p:sp>
        <p:nvSpPr>
          <p:cNvPr id="20" name="Titre 19">
            <a:extLst>
              <a:ext uri="{FF2B5EF4-FFF2-40B4-BE49-F238E27FC236}">
                <a16:creationId xmlns:a16="http://schemas.microsoft.com/office/drawing/2014/main" xmlns="" id="{FA8B71F9-80B1-5241-80AA-634F97ED67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336" y="163901"/>
            <a:ext cx="11729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buClr>
                <a:srgbClr val="10BDED"/>
              </a:buClr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TK’Blue, 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real added value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for each involved in the transport chain: a </a:t>
            </a:r>
            <a:r>
              <a:rPr lang="en-US" sz="2800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virtuous circle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for all</a:t>
            </a:r>
          </a:p>
        </p:txBody>
      </p:sp>
    </p:spTree>
    <p:extLst>
      <p:ext uri="{BB962C8B-B14F-4D97-AF65-F5344CB8AC3E}">
        <p14:creationId xmlns:p14="http://schemas.microsoft.com/office/powerpoint/2010/main" val="261169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993D0559-ABBF-4A4D-8531-654A8655B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75381"/>
            <a:ext cx="12192000" cy="28703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3200" dirty="0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  <a:t>TK'Blue </a:t>
            </a:r>
            <a:r>
              <a:rPr lang="fr-FR" sz="3200" dirty="0" err="1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  <a:t>makes</a:t>
            </a:r>
            <a:r>
              <a:rPr lang="fr-FR" sz="3200" dirty="0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r-FR" sz="3200" dirty="0" err="1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  <a:t>managing</a:t>
            </a:r>
            <a:r>
              <a:rPr lang="fr-FR" sz="3200" dirty="0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  <a:t> the </a:t>
            </a:r>
            <a:br>
              <a:rPr lang="fr-FR" sz="3200" dirty="0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fr-FR" sz="3200" dirty="0" err="1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  <a:t>environmental</a:t>
            </a:r>
            <a:r>
              <a:rPr lang="fr-FR" sz="3200" dirty="0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  <a:t> impact of </a:t>
            </a:r>
            <a:r>
              <a:rPr lang="fr-FR" sz="3200" dirty="0" err="1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  <a:t>your</a:t>
            </a:r>
            <a:r>
              <a:rPr lang="fr-FR" sz="3200" dirty="0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  <a:t> transport, </a:t>
            </a:r>
            <a:br>
              <a:rPr lang="fr-FR" sz="3200" dirty="0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fr-FR" sz="3200" dirty="0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  <a:t>a lever for </a:t>
            </a:r>
            <a:r>
              <a:rPr lang="fr-FR" sz="3200" dirty="0" err="1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  <a:t>your</a:t>
            </a:r>
            <a:r>
              <a:rPr lang="fr-FR" sz="3200" dirty="0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r-FR" sz="3200" dirty="0" err="1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  <a:t>economic</a:t>
            </a:r>
            <a:r>
              <a:rPr lang="fr-FR" sz="3200" dirty="0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  <a:t> performance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28396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3C9494E-7DD7-4958-9A69-EAA9A1B3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am</a:t>
            </a:r>
            <a:r>
              <a:rPr lang="fr-FR" dirty="0"/>
              <a:t> I?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B20FA6F-4C86-49E8-B1D3-45E6CF545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128" y="1896848"/>
            <a:ext cx="10625744" cy="3760891"/>
          </a:xfrm>
        </p:spPr>
        <p:txBody>
          <a:bodyPr/>
          <a:lstStyle/>
          <a:p>
            <a:pPr marL="0" indent="0">
              <a:buNone/>
            </a:pPr>
            <a:r>
              <a:rPr lang="fr-FR"/>
              <a:t>Graduate of </a:t>
            </a:r>
            <a:r>
              <a:rPr lang="fr-FR" dirty="0"/>
              <a:t>Ecole polytechnique and Mines </a:t>
            </a:r>
            <a:r>
              <a:rPr lang="fr-FR"/>
              <a:t>ParisTech (Top 1, France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/>
              <a:t>High official in French Ministries of </a:t>
            </a:r>
            <a:r>
              <a:rPr lang="fr-FR" dirty="0" err="1"/>
              <a:t>Industry</a:t>
            </a:r>
            <a:r>
              <a:rPr lang="fr-FR" dirty="0"/>
              <a:t>,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affairs</a:t>
            </a:r>
            <a:r>
              <a:rPr lang="fr-FR" dirty="0"/>
              <a:t>, Agriculture, </a:t>
            </a:r>
            <a:r>
              <a:rPr lang="fr-FR" dirty="0" err="1"/>
              <a:t>Ecology</a:t>
            </a:r>
            <a:r>
              <a:rPr lang="fr-FR"/>
              <a:t>, Transport</a:t>
            </a:r>
            <a:endParaRPr lang="fr-FR" dirty="0"/>
          </a:p>
          <a:p>
            <a:pPr marL="0" indent="0">
              <a:buNone/>
            </a:pPr>
            <a:r>
              <a:rPr lang="fr-FR" dirty="0" err="1"/>
              <a:t>Director</a:t>
            </a:r>
            <a:r>
              <a:rPr lang="fr-FR" dirty="0"/>
              <a:t> - French </a:t>
            </a:r>
            <a:r>
              <a:rPr lang="fr-FR"/>
              <a:t>national railways (SNCF) – 10 years</a:t>
            </a:r>
            <a:endParaRPr lang="fr-FR" dirty="0"/>
          </a:p>
          <a:p>
            <a:pPr marL="0" indent="0">
              <a:buNone/>
            </a:pPr>
            <a:r>
              <a:rPr lang="fr-FR" err="1"/>
              <a:t>Deputy</a:t>
            </a:r>
            <a:r>
              <a:rPr lang="fr-FR"/>
              <a:t> CEO - </a:t>
            </a:r>
            <a:r>
              <a:rPr lang="fr-FR" dirty="0"/>
              <a:t>French r</a:t>
            </a:r>
            <a:r>
              <a:rPr lang="fr-FR"/>
              <a:t>ail network (RFF) – 14 years</a:t>
            </a:r>
            <a:endParaRPr lang="fr-FR" dirty="0"/>
          </a:p>
          <a:p>
            <a:pPr marL="0" indent="0">
              <a:buNone/>
            </a:pPr>
            <a:r>
              <a:rPr lang="fr-FR" dirty="0" err="1"/>
              <a:t>Inspector</a:t>
            </a:r>
            <a:r>
              <a:rPr lang="fr-FR" dirty="0"/>
              <a:t> General near the </a:t>
            </a:r>
            <a:r>
              <a:rPr lang="fr-FR" dirty="0" err="1"/>
              <a:t>Minister</a:t>
            </a:r>
            <a:r>
              <a:rPr lang="fr-FR" dirty="0"/>
              <a:t> of </a:t>
            </a:r>
            <a:r>
              <a:rPr lang="fr-FR" dirty="0" err="1"/>
              <a:t>Ecology</a:t>
            </a:r>
            <a:r>
              <a:rPr lang="fr-FR" dirty="0"/>
              <a:t> and Transport – 7 years</a:t>
            </a:r>
          </a:p>
          <a:p>
            <a:pPr marL="0" indent="0">
              <a:buNone/>
            </a:pPr>
            <a:r>
              <a:rPr lang="fr-FR" dirty="0" err="1"/>
              <a:t>Founder</a:t>
            </a:r>
            <a:r>
              <a:rPr lang="fr-FR" dirty="0"/>
              <a:t> of </a:t>
            </a:r>
            <a:r>
              <a:rPr lang="fr-FR" dirty="0" err="1"/>
              <a:t>RedPanda</a:t>
            </a:r>
            <a:r>
              <a:rPr lang="fr-FR" dirty="0"/>
              <a:t> </a:t>
            </a:r>
            <a:r>
              <a:rPr lang="fr-FR"/>
              <a:t>Co. 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xmlns="" id="{FB95762C-C4EC-0946-90AF-DE5920CE9E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56" y="4970721"/>
            <a:ext cx="4550031" cy="1333039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xmlns="" id="{88415975-68E2-564C-82C4-CC063F008D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58317" y="366346"/>
            <a:ext cx="1450758" cy="145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2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F1CB048-7BD9-4866-AAFE-A2DB135A2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471" y="740970"/>
            <a:ext cx="10329058" cy="940594"/>
          </a:xfrm>
        </p:spPr>
        <p:txBody>
          <a:bodyPr/>
          <a:lstStyle/>
          <a:p>
            <a:pPr algn="ctr"/>
            <a:r>
              <a:rPr lang="fr-FR" dirty="0" err="1"/>
              <a:t>Two</a:t>
            </a:r>
            <a:r>
              <a:rPr lang="fr-FR" dirty="0"/>
              <a:t> main </a:t>
            </a:r>
            <a:r>
              <a:rPr lang="fr-FR" dirty="0" err="1"/>
              <a:t>consultancy</a:t>
            </a:r>
            <a:r>
              <a:rPr lang="fr-FR" dirty="0"/>
              <a:t> services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A81FDD3-7059-4F37-A817-15F67D85F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302" y="1908249"/>
            <a:ext cx="6044307" cy="320444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/>
              <a:t>RedPanda Co. seeks French </a:t>
            </a:r>
            <a:r>
              <a:rPr lang="fr-FR" dirty="0"/>
              <a:t>or </a:t>
            </a:r>
            <a:r>
              <a:rPr lang="fr-FR" dirty="0" err="1"/>
              <a:t>European</a:t>
            </a:r>
            <a:r>
              <a:rPr lang="fr-FR" dirty="0"/>
              <a:t> high-</a:t>
            </a:r>
            <a:r>
              <a:rPr lang="fr-FR" dirty="0" err="1"/>
              <a:t>level</a:t>
            </a:r>
            <a:r>
              <a:rPr lang="fr-FR" dirty="0"/>
              <a:t> consultants </a:t>
            </a:r>
            <a:r>
              <a:rPr lang="fr-FR" dirty="0" err="1"/>
              <a:t>requested</a:t>
            </a:r>
            <a:r>
              <a:rPr lang="fr-FR" dirty="0"/>
              <a:t> by </a:t>
            </a:r>
            <a:r>
              <a:rPr lang="fr-FR" err="1"/>
              <a:t>Chinese</a:t>
            </a:r>
            <a:r>
              <a:rPr lang="fr-FR"/>
              <a:t> companies. Management consulting only: improvement &amp; development of industrial operations mainly</a:t>
            </a:r>
          </a:p>
          <a:p>
            <a:pPr marL="0" indent="0">
              <a:buNone/>
            </a:pPr>
            <a:r>
              <a:rPr lang="fr-FR"/>
              <a:t>Although far behind Europe and North America, consulting market is rapidly expanding in China.</a:t>
            </a:r>
          </a:p>
          <a:p>
            <a:pPr marL="0" indent="0">
              <a:buNone/>
            </a:pPr>
            <a:r>
              <a:rPr lang="fr-FR"/>
              <a:t>Foreign high-end consultants can help Chinese companies to compete with the best ones in the world.</a:t>
            </a:r>
          </a:p>
          <a:p>
            <a:pPr marL="0" indent="0">
              <a:buNone/>
            </a:pPr>
            <a:r>
              <a:rPr lang="fr-FR"/>
              <a:t>French high-end consultants are most often pleased and honored to travel to China. As Matteo Ricci (d. 1610).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5B6BC3C-8E3B-40F1-BF19-AB8841422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3" y="1908249"/>
            <a:ext cx="5082405" cy="3748194"/>
          </a:xfrm>
        </p:spPr>
        <p:txBody>
          <a:bodyPr>
            <a:normAutofit fontScale="85000" lnSpcReduction="20000"/>
          </a:bodyPr>
          <a:lstStyle/>
          <a:p>
            <a:r>
              <a:rPr lang="fr-FR"/>
              <a:t>RedPanda Co. sets up links </a:t>
            </a:r>
            <a:r>
              <a:rPr lang="fr-FR" dirty="0" err="1"/>
              <a:t>between</a:t>
            </a:r>
            <a:r>
              <a:rPr lang="fr-FR" dirty="0"/>
              <a:t> French or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companies</a:t>
            </a:r>
            <a:r>
              <a:rPr lang="fr-FR" dirty="0"/>
              <a:t> and </a:t>
            </a:r>
            <a:r>
              <a:rPr lang="fr-FR" err="1"/>
              <a:t>Chinese</a:t>
            </a:r>
            <a:r>
              <a:rPr lang="fr-FR"/>
              <a:t> companies</a:t>
            </a:r>
          </a:p>
          <a:p>
            <a:r>
              <a:rPr lang="fr-FR"/>
              <a:t>Smaller French or European companies too often don’t have enough time and money to explore alone Chinese market.</a:t>
            </a:r>
          </a:p>
          <a:p>
            <a:r>
              <a:rPr lang="fr-FR"/>
              <a:t>An example: cooperation sought by a French company (TK’Blue) in Zhejiang</a:t>
            </a:r>
            <a:endParaRPr lang="fr-FR" dirty="0"/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xmlns="" id="{193B6ED7-CCCC-A44B-B9BC-3179B0BC2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710" y="4804027"/>
            <a:ext cx="1762894" cy="1188956"/>
          </a:xfrm>
          <a:prstGeom prst="rect">
            <a:avLst/>
          </a:prstGeom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xmlns="" id="{CD53ABE1-7C24-054B-BF36-F13FAC4F1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62" y="5018809"/>
            <a:ext cx="1665432" cy="12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84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7B6B15C-40DC-EA4D-BA62-988CD5A21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71482"/>
            <a:ext cx="12192000" cy="287034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fr-FR" sz="2800" b="1" dirty="0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  <a:t>TK'Blue </a:t>
            </a:r>
            <a:r>
              <a:rPr lang="fr-FR" sz="2800" b="1" dirty="0" err="1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  <a:t>makes</a:t>
            </a:r>
            <a:r>
              <a:rPr lang="fr-FR" sz="2800" b="1" dirty="0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r-FR" sz="2800" b="1" dirty="0" err="1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  <a:t>managing</a:t>
            </a:r>
            <a:r>
              <a:rPr lang="fr-FR" sz="2800" b="1" dirty="0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  <a:t> the </a:t>
            </a:r>
            <a:br>
              <a:rPr lang="fr-FR" sz="2800" b="1" dirty="0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fr-FR" sz="2800" b="1" dirty="0" err="1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  <a:t>environmental</a:t>
            </a:r>
            <a:r>
              <a:rPr lang="fr-FR" sz="2800" b="1" dirty="0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  <a:t> impact of </a:t>
            </a:r>
            <a:r>
              <a:rPr lang="fr-FR" sz="2800" b="1" dirty="0" err="1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  <a:t>your</a:t>
            </a:r>
            <a:r>
              <a:rPr lang="fr-FR" sz="2800" b="1" dirty="0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  <a:t> transport, </a:t>
            </a:r>
            <a:br>
              <a:rPr lang="fr-FR" sz="2800" b="1" dirty="0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fr-FR" sz="2800" b="1" dirty="0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  <a:t>a lever for </a:t>
            </a:r>
            <a:r>
              <a:rPr lang="fr-FR" sz="2800" b="1" dirty="0" err="1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  <a:t>your</a:t>
            </a:r>
            <a:r>
              <a:rPr lang="fr-FR" sz="2800" b="1" dirty="0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r-FR" sz="2800" b="1" dirty="0" err="1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  <a:t>economic</a:t>
            </a:r>
            <a:r>
              <a:rPr lang="fr-FR" sz="2800" b="1" dirty="0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  <a:t> performance </a:t>
            </a:r>
            <a:r>
              <a:rPr lang="fr-FR" sz="2800" dirty="0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  <a:t/>
            </a:r>
            <a:br>
              <a:rPr lang="fr-FR" sz="2800" dirty="0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fr-FR" sz="2000" i="1" dirty="0" err="1">
                <a:solidFill>
                  <a:srgbClr val="110A54"/>
                </a:solidFill>
                <a:latin typeface="Verdana" charset="0"/>
                <a:ea typeface="Verdana" charset="0"/>
                <a:cs typeface="Verdana" charset="0"/>
              </a:rPr>
              <a:t>Methodology</a:t>
            </a:r>
            <a:r>
              <a:rPr lang="en" sz="2000" i="1" dirty="0"/>
              <a:t> &amp; tools to measure and monitor </a:t>
            </a:r>
            <a:br>
              <a:rPr lang="en" sz="2000" i="1" dirty="0"/>
            </a:br>
            <a:r>
              <a:rPr lang="en" sz="2000" i="1" dirty="0"/>
              <a:t>the reduction of CO</a:t>
            </a:r>
            <a:r>
              <a:rPr lang="en" sz="2000" i="1" baseline="-25000" dirty="0"/>
              <a:t>2</a:t>
            </a:r>
            <a:r>
              <a:rPr lang="en" sz="2000" i="1" dirty="0"/>
              <a:t> / GHG emissions and negative externalities of freight transport</a:t>
            </a:r>
            <a:r>
              <a:rPr lang="en" sz="3100" b="1" dirty="0"/>
              <a:t/>
            </a:r>
            <a:br>
              <a:rPr lang="en" sz="3100" b="1" dirty="0"/>
            </a:br>
            <a:r>
              <a:rPr lang="en" sz="1800" b="1" dirty="0"/>
              <a:t>For a sustainable transport development.</a:t>
            </a:r>
            <a:endParaRPr lang="fr-FR" sz="1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C57EB9B-CA71-4F4B-8414-B6AECC9CC645}"/>
              </a:ext>
            </a:extLst>
          </p:cNvPr>
          <p:cNvSpPr txBox="1"/>
          <p:nvPr/>
        </p:nvSpPr>
        <p:spPr>
          <a:xfrm>
            <a:off x="2742520" y="5860188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08.2019</a:t>
            </a:r>
          </a:p>
        </p:txBody>
      </p:sp>
    </p:spTree>
    <p:extLst>
      <p:ext uri="{BB962C8B-B14F-4D97-AF65-F5344CB8AC3E}">
        <p14:creationId xmlns:p14="http://schemas.microsoft.com/office/powerpoint/2010/main" val="410383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C52FA508-B7B4-6846-BF42-1E920800A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94D04-B490-F14A-9CFB-B272287DBAC3}" type="datetime1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5E5E5E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25/10/2019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5E5E5E">
                  <a:tint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5BAA79B-1E46-7042-AD2D-59566F944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FCB0F-C399-B443-80CF-E41946C765C7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5E5E5E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5E5E5E">
                  <a:tint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4524F4E2-DAD7-E640-8D92-39BD184C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The </a:t>
            </a:r>
            <a:r>
              <a:rPr lang="fr-FR" sz="2800" dirty="0" err="1">
                <a:solidFill>
                  <a:schemeClr val="accent1"/>
                </a:solidFill>
              </a:rPr>
              <a:t>constraints</a:t>
            </a:r>
            <a:r>
              <a:rPr lang="fr-FR" sz="2800" dirty="0"/>
              <a:t> of the </a:t>
            </a:r>
            <a:r>
              <a:rPr lang="fr-FR" sz="2800" dirty="0" err="1"/>
              <a:t>supply</a:t>
            </a:r>
            <a:r>
              <a:rPr lang="fr-FR" sz="2800" dirty="0"/>
              <a:t> </a:t>
            </a:r>
            <a:r>
              <a:rPr lang="fr-FR" sz="2800" dirty="0" err="1"/>
              <a:t>chain</a:t>
            </a:r>
            <a:r>
              <a:rPr lang="fr-FR" sz="2800" dirty="0"/>
              <a:t> Management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E96A3D4-2812-D64B-8696-EAE9714367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907" y="2892106"/>
            <a:ext cx="1830915" cy="183091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429A9AA-CEB0-3441-875E-59981B1E9D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687" y="2191161"/>
            <a:ext cx="1807389" cy="1205303"/>
          </a:xfrm>
          <a:prstGeom prst="rect">
            <a:avLst/>
          </a:prstGeom>
        </p:spPr>
      </p:pic>
      <p:pic>
        <p:nvPicPr>
          <p:cNvPr id="8" name="Picture 2" descr="Résultat de recherche d'images pour &quot;offre commerciale exemple&quot;">
            <a:extLst>
              <a:ext uri="{FF2B5EF4-FFF2-40B4-BE49-F238E27FC236}">
                <a16:creationId xmlns:a16="http://schemas.microsoft.com/office/drawing/2014/main" xmlns="" id="{3A49C780-79AF-D04C-BC03-D32797B34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  <a14:imgEffect>
                      <a14:brightnessContrast bright="-5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870" y="2842384"/>
            <a:ext cx="1651121" cy="2055870"/>
          </a:xfrm>
          <a:prstGeom prst="rect">
            <a:avLst/>
          </a:prstGeom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pic>
      <p:pic>
        <p:nvPicPr>
          <p:cNvPr id="9" name="Picture 4" descr="Résultat de recherche d'images pour &quot;image sous traitance&quot;">
            <a:extLst>
              <a:ext uri="{FF2B5EF4-FFF2-40B4-BE49-F238E27FC236}">
                <a16:creationId xmlns:a16="http://schemas.microsoft.com/office/drawing/2014/main" xmlns="" id="{3A71DBEB-4E76-7448-9FCE-F070A7B29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083" y="1265480"/>
            <a:ext cx="1624591" cy="101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Résultat de recherche d'images pour &quot;image colis abimé&quot;">
            <a:extLst>
              <a:ext uri="{FF2B5EF4-FFF2-40B4-BE49-F238E27FC236}">
                <a16:creationId xmlns:a16="http://schemas.microsoft.com/office/drawing/2014/main" xmlns="" id="{5498ABC3-E47D-964E-ABBB-3B0204B57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4669" y="5291113"/>
            <a:ext cx="1589660" cy="115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85C71D0-17C8-6F41-9A6A-9F58AD36A4EF}"/>
              </a:ext>
            </a:extLst>
          </p:cNvPr>
          <p:cNvSpPr/>
          <p:nvPr/>
        </p:nvSpPr>
        <p:spPr>
          <a:xfrm>
            <a:off x="1323870" y="3655699"/>
            <a:ext cx="1706467" cy="646331"/>
          </a:xfrm>
          <a:prstGeom prst="rect">
            <a:avLst/>
          </a:prstGeom>
          <a:solidFill>
            <a:srgbClr val="EEF1F8">
              <a:alpha val="61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Subcontractors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 </a:t>
            </a: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proposals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 are transparent ?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D2D2D5">
                  <a:lumMod val="10000"/>
                </a:srgbClr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6A482DC-78E8-CE4E-8EAA-8B577E8328BF}"/>
              </a:ext>
            </a:extLst>
          </p:cNvPr>
          <p:cNvSpPr/>
          <p:nvPr/>
        </p:nvSpPr>
        <p:spPr>
          <a:xfrm>
            <a:off x="6193580" y="1389886"/>
            <a:ext cx="1713857" cy="738664"/>
          </a:xfrm>
          <a:prstGeom prst="rect">
            <a:avLst/>
          </a:prstGeom>
          <a:solidFill>
            <a:schemeClr val="bg1">
              <a:lumMod val="95000"/>
              <a:alpha val="62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Know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your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subcontractors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 performances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67A5C87-5ACF-1E44-9216-5CDD46492B29}"/>
              </a:ext>
            </a:extLst>
          </p:cNvPr>
          <p:cNvSpPr/>
          <p:nvPr/>
        </p:nvSpPr>
        <p:spPr>
          <a:xfrm>
            <a:off x="6367977" y="5523510"/>
            <a:ext cx="1589660" cy="738664"/>
          </a:xfrm>
          <a:prstGeom prst="rect">
            <a:avLst/>
          </a:prstGeom>
          <a:solidFill>
            <a:srgbClr val="EEF1F8">
              <a:alpha val="7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Ensuring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 service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quality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1BE0934-43EE-3F4A-A714-55A1D3B58016}"/>
              </a:ext>
            </a:extLst>
          </p:cNvPr>
          <p:cNvSpPr/>
          <p:nvPr/>
        </p:nvSpPr>
        <p:spPr>
          <a:xfrm>
            <a:off x="8279769" y="2647967"/>
            <a:ext cx="1881225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Dumping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DFB40611-EE75-D643-9E05-494D3A28C9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8398" y="1262699"/>
            <a:ext cx="2006977" cy="125436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12DD754-3667-2549-B08E-8334C4096BAB}"/>
              </a:ext>
            </a:extLst>
          </p:cNvPr>
          <p:cNvSpPr/>
          <p:nvPr/>
        </p:nvSpPr>
        <p:spPr>
          <a:xfrm>
            <a:off x="3198397" y="1534643"/>
            <a:ext cx="2006977" cy="738664"/>
          </a:xfrm>
          <a:prstGeom prst="rect">
            <a:avLst/>
          </a:prstGeom>
          <a:solidFill>
            <a:srgbClr val="EEF1F8">
              <a:alpha val="73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Congestion, Accidents,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Pollution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D2D2D5">
                  <a:lumMod val="10000"/>
                </a:srgbClr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F76E0FB5-B0B9-7B4C-8220-9AD037F0192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084" y="4938669"/>
            <a:ext cx="1945409" cy="129786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6026F0A-A01A-A94D-8996-BFD861D4831B}"/>
              </a:ext>
            </a:extLst>
          </p:cNvPr>
          <p:cNvSpPr/>
          <p:nvPr/>
        </p:nvSpPr>
        <p:spPr>
          <a:xfrm>
            <a:off x="3435084" y="5313715"/>
            <a:ext cx="1945409" cy="738664"/>
          </a:xfrm>
          <a:prstGeom prst="rect">
            <a:avLst/>
          </a:prstGeom>
          <a:solidFill>
            <a:srgbClr val="EEF1F8">
              <a:alpha val="65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Equipment to the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latest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 standards ?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A16BC58F-785C-8B48-9B52-B9D2EF701A1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7308" y="4088141"/>
            <a:ext cx="2027389" cy="138918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F6BF443-59C7-FB4F-AF46-5C3247B56190}"/>
              </a:ext>
            </a:extLst>
          </p:cNvPr>
          <p:cNvSpPr/>
          <p:nvPr/>
        </p:nvSpPr>
        <p:spPr>
          <a:xfrm>
            <a:off x="8762924" y="4359608"/>
            <a:ext cx="2116156" cy="954107"/>
          </a:xfrm>
          <a:prstGeom prst="rect">
            <a:avLst/>
          </a:prstGeom>
          <a:solidFill>
            <a:srgbClr val="EEF1F8">
              <a:alpha val="69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Urban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constraints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 and last mile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delivery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 / collection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D2D2D5">
                  <a:lumMod val="1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27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2453D658-BD8A-3044-801E-BE373798C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94D04-B490-F14A-9CFB-B272287DBAC3}" type="datetime1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5E5E5E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25/10/2019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5E5E5E">
                  <a:tint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4AEDF118-C377-1D40-B5E3-AD17F680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FCB0F-C399-B443-80CF-E41946C765C7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5E5E5E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5E5E5E">
                  <a:tint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5E95DC2C-87ED-F949-8C0F-BCD6129B7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kern="0" dirty="0">
                <a:solidFill>
                  <a:schemeClr val="accent3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The </a:t>
            </a:r>
            <a:r>
              <a:rPr lang="fr-FR" sz="2800" kern="0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business expectations </a:t>
            </a:r>
            <a:r>
              <a:rPr lang="fr-FR" sz="2800" kern="0" dirty="0">
                <a:solidFill>
                  <a:schemeClr val="accent3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of TK’Blue </a:t>
            </a:r>
            <a:r>
              <a:rPr lang="fr-FR" sz="2800" kern="0" dirty="0" err="1">
                <a:solidFill>
                  <a:schemeClr val="accent3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customers</a:t>
            </a:r>
            <a:endParaRPr lang="fr-F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B066F07-42B8-B142-A1EC-4A68855626B1}"/>
              </a:ext>
            </a:extLst>
          </p:cNvPr>
          <p:cNvSpPr/>
          <p:nvPr/>
        </p:nvSpPr>
        <p:spPr>
          <a:xfrm>
            <a:off x="1088757" y="1378192"/>
            <a:ext cx="10675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141416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Reduce the costs caused by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141416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low quality transport operations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141416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(late deliveries, breakage, theft,...)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DB73B0D9-ECC8-114D-B579-F9C67E8806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53" y="5420105"/>
            <a:ext cx="662006" cy="73924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652EA7F5-F9B0-8C42-B40D-DE74C12AD2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14" y="1906737"/>
            <a:ext cx="662006" cy="73924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5294F9D6-57D4-7142-B5DA-B89284C281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62" y="4719160"/>
            <a:ext cx="591948" cy="66100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77EB2C84-F747-5645-92B1-0BF30B0A29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89" y="3349780"/>
            <a:ext cx="621395" cy="6938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24C7A981-4DFD-6846-B931-3F6391F3A9F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32" y="4024001"/>
            <a:ext cx="607015" cy="67783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13527BEB-B8C7-7A4A-AAC9-77CDD1801C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24" y="2716555"/>
            <a:ext cx="553440" cy="61800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ACC5BDA6-A5D3-414A-A052-2A5EF231150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73" y="1176289"/>
            <a:ext cx="645413" cy="72071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99136" y="2863642"/>
            <a:ext cx="10715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141416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Enhance internal purchasing processes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141416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and transport tenders. Answer precisely the tenders from customers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78129" y="4894295"/>
            <a:ext cx="106627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141416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Help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141416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promote your company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141416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with investors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76421" y="4227275"/>
            <a:ext cx="106650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141416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Comply with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141416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subcontractors social and tax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141416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regulations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99136" y="2106898"/>
            <a:ext cx="10742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141416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Measure my subcontractors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141416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transport service performance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141416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, manage and ensure their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141416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sustainable progress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76420" y="3547616"/>
            <a:ext cx="107316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141416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Be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141416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compliant with CO</a:t>
            </a:r>
            <a:r>
              <a:rPr kumimoji="0" lang="en-GB" sz="1400" b="1" i="1" u="none" strike="noStrike" kern="1200" cap="none" spc="0" normalizeH="0" baseline="-25000" noProof="0" dirty="0">
                <a:ln>
                  <a:noFill/>
                </a:ln>
                <a:solidFill>
                  <a:srgbClr val="141416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2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141416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/ GHG, CSR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141416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regulations and goals according your customers expectations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C3FB053-08D7-654C-836E-A65AFEC8C260}"/>
              </a:ext>
            </a:extLst>
          </p:cNvPr>
          <p:cNvSpPr/>
          <p:nvPr/>
        </p:nvSpPr>
        <p:spPr>
          <a:xfrm>
            <a:off x="1088757" y="5510558"/>
            <a:ext cx="10789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141416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Communicate on progress, value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141416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the efforts of your teams,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141416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improve your company’s corporate image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141416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with customers, employees, candidates and local authorities.</a:t>
            </a:r>
          </a:p>
        </p:txBody>
      </p:sp>
    </p:spTree>
    <p:extLst>
      <p:ext uri="{BB962C8B-B14F-4D97-AF65-F5344CB8AC3E}">
        <p14:creationId xmlns:p14="http://schemas.microsoft.com/office/powerpoint/2010/main" val="271279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04585A8-4DF9-3849-9AD5-C52E37DADEA7}"/>
              </a:ext>
            </a:extLst>
          </p:cNvPr>
          <p:cNvSpPr/>
          <p:nvPr/>
        </p:nvSpPr>
        <p:spPr>
          <a:xfrm>
            <a:off x="7748954" y="832335"/>
            <a:ext cx="4443046" cy="16966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7414696B-0174-1840-8E45-33F1408A9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94D04-B490-F14A-9CFB-B272287DBAC3}" type="datetime1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5E5E5E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25/10/2019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5E5E5E">
                  <a:tint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447390D6-1A7F-FA48-A5E6-1FF6136F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FCB0F-C399-B443-80CF-E41946C765C7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5E5E5E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5E5E5E">
                  <a:tint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DD34E56E-1A20-944D-975D-0E6042894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65" y="98994"/>
            <a:ext cx="6645529" cy="1141976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TK’Blue</a:t>
            </a:r>
            <a:r>
              <a:rPr lang="fr-FR" sz="2800" dirty="0"/>
              <a:t>, a full </a:t>
            </a:r>
            <a:r>
              <a:rPr lang="fr-FR" sz="2800" dirty="0" err="1"/>
              <a:t>SaaS</a:t>
            </a:r>
            <a:r>
              <a:rPr lang="fr-FR" sz="2800" dirty="0"/>
              <a:t> </a:t>
            </a:r>
            <a:r>
              <a:rPr lang="fr-FR" sz="2800" dirty="0" err="1"/>
              <a:t>company</a:t>
            </a:r>
            <a:r>
              <a:rPr lang="fr-FR" sz="2800" dirty="0"/>
              <a:t>: vision and mission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CE1542F-F70E-374A-AE1D-DC5488212560}"/>
              </a:ext>
            </a:extLst>
          </p:cNvPr>
          <p:cNvSpPr/>
          <p:nvPr/>
        </p:nvSpPr>
        <p:spPr>
          <a:xfrm>
            <a:off x="7748954" y="938329"/>
            <a:ext cx="4308040" cy="143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Extra-financial rating agency dedicated to transportation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(Founded 2011) offering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methodology and tools to measure / rate / monitor / improve and publish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the reduction of GHG freight transport emissions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4662E8EF-2E55-0648-8617-810094B77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894" y="746395"/>
            <a:ext cx="954107" cy="954107"/>
          </a:xfrm>
          <a:prstGeom prst="rect">
            <a:avLst/>
          </a:prstGeom>
          <a:ln w="41275"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AD628AC-34FD-2142-AB4C-5780A0934B66}"/>
              </a:ext>
            </a:extLst>
          </p:cNvPr>
          <p:cNvSpPr/>
          <p:nvPr/>
        </p:nvSpPr>
        <p:spPr>
          <a:xfrm>
            <a:off x="7748954" y="2608721"/>
            <a:ext cx="4443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+100 shippers, + 10 000 carriers and Freight-Forwarders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C2DCE4BE-3459-D040-BEB3-9077AC796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262" y="3273251"/>
            <a:ext cx="576000" cy="57600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xmlns="" id="{77A25943-F0E8-DD4F-BD1B-733389991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3273251"/>
            <a:ext cx="576000" cy="57600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xmlns="" id="{2FE7D152-5013-7440-95D1-7821581E06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938" y="3273251"/>
            <a:ext cx="576000" cy="57600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xmlns="" id="{29D8295E-705A-ED4D-A488-EFAC77992D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652" y="3273251"/>
            <a:ext cx="576000" cy="57600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grpSp>
        <p:nvGrpSpPr>
          <p:cNvPr id="50" name="Group 11">
            <a:extLst>
              <a:ext uri="{FF2B5EF4-FFF2-40B4-BE49-F238E27FC236}">
                <a16:creationId xmlns:a16="http://schemas.microsoft.com/office/drawing/2014/main" xmlns="" id="{C4765137-F7B1-504A-A709-2344B8D4A4B8}"/>
              </a:ext>
            </a:extLst>
          </p:cNvPr>
          <p:cNvGrpSpPr>
            <a:grpSpLocks noChangeAspect="1"/>
          </p:cNvGrpSpPr>
          <p:nvPr/>
        </p:nvGrpSpPr>
        <p:grpSpPr>
          <a:xfrm>
            <a:off x="11216009" y="3273251"/>
            <a:ext cx="576000" cy="576000"/>
            <a:chOff x="6104652" y="1503555"/>
            <a:chExt cx="936000" cy="936000"/>
          </a:xfrm>
        </p:grpSpPr>
        <p:pic>
          <p:nvPicPr>
            <p:cNvPr id="51" name="Image 40">
              <a:extLst>
                <a:ext uri="{FF2B5EF4-FFF2-40B4-BE49-F238E27FC236}">
                  <a16:creationId xmlns:a16="http://schemas.microsoft.com/office/drawing/2014/main" xmlns="" id="{FEBCCD16-A675-3342-B993-4F43FC89F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4652" y="1503555"/>
              <a:ext cx="936000" cy="936000"/>
            </a:xfrm>
            <a:prstGeom prst="rect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</p:pic>
        <p:pic>
          <p:nvPicPr>
            <p:cNvPr id="52" name="Picture 7" descr="logo-yoplait.jpg">
              <a:extLst>
                <a:ext uri="{FF2B5EF4-FFF2-40B4-BE49-F238E27FC236}">
                  <a16:creationId xmlns:a16="http://schemas.microsoft.com/office/drawing/2014/main" xmlns="" id="{F810A84F-FA92-2149-A574-EC32C47E4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5583" y="1729392"/>
              <a:ext cx="869424" cy="434712"/>
            </a:xfrm>
            <a:prstGeom prst="rect">
              <a:avLst/>
            </a:prstGeom>
          </p:spPr>
        </p:pic>
      </p:grpSp>
      <p:pic>
        <p:nvPicPr>
          <p:cNvPr id="53" name="Image 52">
            <a:extLst>
              <a:ext uri="{FF2B5EF4-FFF2-40B4-BE49-F238E27FC236}">
                <a16:creationId xmlns:a16="http://schemas.microsoft.com/office/drawing/2014/main" xmlns="" id="{2617463F-D6EE-584B-9318-6498008532C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6009" y="3928040"/>
            <a:ext cx="576000" cy="57600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xmlns="" id="{549346CC-9F51-584A-A164-0DE3401E40E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9201" y="4584761"/>
            <a:ext cx="576000" cy="57600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xmlns="" id="{059F2200-2208-D242-A0FA-BAA2869CA1D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5295" y="3942344"/>
            <a:ext cx="576000" cy="57600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xmlns="" id="{F7E67240-6DA6-B14A-9EAA-AA588A475F5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262" y="3929006"/>
            <a:ext cx="576000" cy="57600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xmlns="" id="{DC2FE286-C797-EF41-B19A-82A0765922FE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805" y="3929006"/>
            <a:ext cx="576000" cy="57600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xmlns="" id="{01C70DCA-931D-3041-87A0-11B2F64F0A3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3929006"/>
            <a:ext cx="576000" cy="57600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xmlns="" id="{3F25ACD6-BE12-5345-A9BC-FA36EAF4E61D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0500" y="3928040"/>
            <a:ext cx="576000" cy="57600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xmlns="" id="{AFE5F496-AA01-C743-B3D8-ABBFBCF036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15295" y="3273251"/>
            <a:ext cx="576000" cy="57600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xmlns="" id="{F1F29394-497E-224F-AD30-EF9BBBCBBC7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652" y="4588949"/>
            <a:ext cx="576000" cy="57600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xmlns="" id="{1BEB52AE-2510-EE48-BD96-920DA8AE4092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0636" y="4588949"/>
            <a:ext cx="576000" cy="57600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xmlns="" id="{99DFA193-9D4E-2F42-9027-8242C38B636B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237" y="4578768"/>
            <a:ext cx="576000" cy="57600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xmlns="" id="{DAAD37D1-9D46-F044-ABAA-E02C3EC1721E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4584761"/>
            <a:ext cx="576000" cy="57600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grpSp>
        <p:nvGrpSpPr>
          <p:cNvPr id="69" name="Groupe 68">
            <a:extLst>
              <a:ext uri="{FF2B5EF4-FFF2-40B4-BE49-F238E27FC236}">
                <a16:creationId xmlns:a16="http://schemas.microsoft.com/office/drawing/2014/main" xmlns="" id="{55A66BE0-D266-5441-B715-132C2C4C13F6}"/>
              </a:ext>
            </a:extLst>
          </p:cNvPr>
          <p:cNvGrpSpPr>
            <a:grpSpLocks noChangeAspect="1"/>
          </p:cNvGrpSpPr>
          <p:nvPr/>
        </p:nvGrpSpPr>
        <p:grpSpPr>
          <a:xfrm>
            <a:off x="11210672" y="4578768"/>
            <a:ext cx="576000" cy="576000"/>
            <a:chOff x="447790" y="2511292"/>
            <a:chExt cx="936000" cy="936000"/>
          </a:xfrm>
        </p:grpSpPr>
        <p:pic>
          <p:nvPicPr>
            <p:cNvPr id="70" name="Image 69" descr="Une image contenant clipart&#10;&#10;Description générée automatiquement">
              <a:extLst>
                <a:ext uri="{FF2B5EF4-FFF2-40B4-BE49-F238E27FC236}">
                  <a16:creationId xmlns:a16="http://schemas.microsoft.com/office/drawing/2014/main" xmlns="" id="{359B7407-B08D-D644-BC6D-86EEAAA35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790" y="2511292"/>
              <a:ext cx="936000" cy="936000"/>
            </a:xfrm>
            <a:prstGeom prst="rect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</p:pic>
        <p:pic>
          <p:nvPicPr>
            <p:cNvPr id="71" name="Image 70">
              <a:extLst>
                <a:ext uri="{FF2B5EF4-FFF2-40B4-BE49-F238E27FC236}">
                  <a16:creationId xmlns:a16="http://schemas.microsoft.com/office/drawing/2014/main" xmlns="" id="{0F888E01-05BC-294A-BDC6-6B4014100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906" y="2802834"/>
              <a:ext cx="894196" cy="334811"/>
            </a:xfrm>
            <a:prstGeom prst="rect">
              <a:avLst/>
            </a:prstGeom>
          </p:spPr>
        </p:pic>
      </p:grpSp>
      <p:pic>
        <p:nvPicPr>
          <p:cNvPr id="73" name="Image 72">
            <a:extLst>
              <a:ext uri="{FF2B5EF4-FFF2-40B4-BE49-F238E27FC236}">
                <a16:creationId xmlns:a16="http://schemas.microsoft.com/office/drawing/2014/main" xmlns="" id="{830438FF-1333-7A44-B1F5-30243C54DE94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5240516"/>
            <a:ext cx="576000" cy="57600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74" name="Image 73" descr="Une image contenant clipart&#10;&#10;Description générée automatiquement">
            <a:extLst>
              <a:ext uri="{FF2B5EF4-FFF2-40B4-BE49-F238E27FC236}">
                <a16:creationId xmlns:a16="http://schemas.microsoft.com/office/drawing/2014/main" xmlns="" id="{0BAB13C3-CF00-7141-821C-1BA97C340808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262" y="5240516"/>
            <a:ext cx="576000" cy="57600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xmlns="" id="{EB0FCE08-F557-7441-85E6-7EA4B8D4314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237" y="5240516"/>
            <a:ext cx="576000" cy="57600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xmlns="" id="{BF914BA0-6658-5F4B-964C-14F4F6FBD8B6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0636" y="5235554"/>
            <a:ext cx="576000" cy="57600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xmlns="" id="{463FAEBB-7CBC-AC4F-8705-069660E397B9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272" y="5243738"/>
            <a:ext cx="576000" cy="57600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xmlns="" id="{97CCF4A1-7D98-3C46-AC9C-8DC6ACCEB676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9909" y="5235554"/>
            <a:ext cx="576000" cy="57600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xmlns="" id="{DB20FC9A-63F3-404E-9D07-E22E7C8B8060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930" y="5896271"/>
            <a:ext cx="576000" cy="57600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xmlns="" id="{B21C306B-3AD6-E545-BE23-F80438765A3C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5896271"/>
            <a:ext cx="576000" cy="57600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84" name="Image 83">
            <a:extLst>
              <a:ext uri="{FF2B5EF4-FFF2-40B4-BE49-F238E27FC236}">
                <a16:creationId xmlns:a16="http://schemas.microsoft.com/office/drawing/2014/main" xmlns="" id="{30BC1113-2090-BC40-8082-FA9DE676F0CD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805" y="5896271"/>
            <a:ext cx="576000" cy="57600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85" name="Image 84">
            <a:extLst>
              <a:ext uri="{FF2B5EF4-FFF2-40B4-BE49-F238E27FC236}">
                <a16:creationId xmlns:a16="http://schemas.microsoft.com/office/drawing/2014/main" xmlns="" id="{E41EFFDE-C52D-D54C-AA6D-4BFB17CEC416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0636" y="5894853"/>
            <a:ext cx="576000" cy="57600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xmlns="" id="{7EE4AF5C-5849-4541-BFB5-C6EA07BCF9C4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652" y="5894853"/>
            <a:ext cx="576000" cy="57600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xmlns="" id="{241D23AB-C715-754F-8058-5380447562A9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6009" y="5894853"/>
            <a:ext cx="576000" cy="57600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92" name="Image 91" descr="avion.png">
            <a:extLst>
              <a:ext uri="{FF2B5EF4-FFF2-40B4-BE49-F238E27FC236}">
                <a16:creationId xmlns:a16="http://schemas.microsoft.com/office/drawing/2014/main" xmlns="" id="{980BC11D-4AF2-4246-AE7E-3DBB0EB8E83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716" y="54180"/>
            <a:ext cx="1003300" cy="509529"/>
          </a:xfrm>
          <a:prstGeom prst="rect">
            <a:avLst/>
          </a:prstGeom>
        </p:spPr>
      </p:pic>
      <p:pic>
        <p:nvPicPr>
          <p:cNvPr id="93" name="Image 92" descr="bat2.png">
            <a:extLst>
              <a:ext uri="{FF2B5EF4-FFF2-40B4-BE49-F238E27FC236}">
                <a16:creationId xmlns:a16="http://schemas.microsoft.com/office/drawing/2014/main" xmlns="" id="{CE57BFFD-6285-DD4B-B163-203FDC81D86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841" y="11662"/>
            <a:ext cx="650305" cy="584258"/>
          </a:xfrm>
          <a:prstGeom prst="rect">
            <a:avLst/>
          </a:prstGeom>
        </p:spPr>
      </p:pic>
      <p:pic>
        <p:nvPicPr>
          <p:cNvPr id="94" name="Image 51" descr="camionUrbain.png">
            <a:extLst>
              <a:ext uri="{FF2B5EF4-FFF2-40B4-BE49-F238E27FC236}">
                <a16:creationId xmlns:a16="http://schemas.microsoft.com/office/drawing/2014/main" xmlns="" id="{3140603B-2BA6-6541-8134-9D1FE7CFDFF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642" y="123712"/>
            <a:ext cx="1001463" cy="491947"/>
          </a:xfrm>
          <a:prstGeom prst="rect">
            <a:avLst/>
          </a:prstGeom>
        </p:spPr>
      </p:pic>
      <p:pic>
        <p:nvPicPr>
          <p:cNvPr id="95" name="Image 52" descr="navire.png">
            <a:extLst>
              <a:ext uri="{FF2B5EF4-FFF2-40B4-BE49-F238E27FC236}">
                <a16:creationId xmlns:a16="http://schemas.microsoft.com/office/drawing/2014/main" xmlns="" id="{54AB9EE9-E0A4-1643-8BBF-7988B1DE3F59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001" y="221929"/>
            <a:ext cx="893679" cy="355600"/>
          </a:xfrm>
          <a:prstGeom prst="rect">
            <a:avLst/>
          </a:prstGeom>
        </p:spPr>
      </p:pic>
      <p:pic>
        <p:nvPicPr>
          <p:cNvPr id="96" name="Image 53" descr="train.png">
            <a:extLst>
              <a:ext uri="{FF2B5EF4-FFF2-40B4-BE49-F238E27FC236}">
                <a16:creationId xmlns:a16="http://schemas.microsoft.com/office/drawing/2014/main" xmlns="" id="{C58EC445-B430-094D-BE01-C180B7F220D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343" y="123712"/>
            <a:ext cx="1310839" cy="596900"/>
          </a:xfrm>
          <a:prstGeom prst="rect">
            <a:avLst/>
          </a:prstGeom>
        </p:spPr>
      </p:pic>
      <p:sp>
        <p:nvSpPr>
          <p:cNvPr id="127" name="TextBox 19">
            <a:extLst>
              <a:ext uri="{FF2B5EF4-FFF2-40B4-BE49-F238E27FC236}">
                <a16:creationId xmlns:a16="http://schemas.microsoft.com/office/drawing/2014/main" xmlns="" id="{3011DB9F-BC31-E24A-A273-6702341A0B0F}"/>
              </a:ext>
            </a:extLst>
          </p:cNvPr>
          <p:cNvSpPr txBox="1"/>
          <p:nvPr/>
        </p:nvSpPr>
        <p:spPr>
          <a:xfrm>
            <a:off x="382209" y="1536033"/>
            <a:ext cx="287225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EASE OF USE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100" b="0" i="0" u="none" strike="noStrike" kern="120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SaaS web platform 7/24, 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100" b="0" i="0" u="none" strike="noStrike" kern="120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EN/FR/ES 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100" b="0" i="0" u="none" strike="noStrike" kern="120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Ticketing support system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100" b="0" i="0" u="none" strike="noStrike" kern="120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Local agents (DE, ES, CH, AT, AU, UK, LATAM, expanding)</a:t>
            </a:r>
          </a:p>
        </p:txBody>
      </p:sp>
      <p:sp>
        <p:nvSpPr>
          <p:cNvPr id="128" name="TextBox 58">
            <a:extLst>
              <a:ext uri="{FF2B5EF4-FFF2-40B4-BE49-F238E27FC236}">
                <a16:creationId xmlns:a16="http://schemas.microsoft.com/office/drawing/2014/main" xmlns="" id="{CEB2BE1D-C26F-774A-8C64-DB475DABF764}"/>
              </a:ext>
            </a:extLst>
          </p:cNvPr>
          <p:cNvSpPr txBox="1"/>
          <p:nvPr/>
        </p:nvSpPr>
        <p:spPr>
          <a:xfrm>
            <a:off x="159825" y="3189438"/>
            <a:ext cx="24267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INTERCONNECTION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Various</a:t>
            </a: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TMS, ERP &amp; DOMO already connected</a:t>
            </a:r>
          </a:p>
        </p:txBody>
      </p:sp>
      <p:grpSp>
        <p:nvGrpSpPr>
          <p:cNvPr id="129" name="Groupe 44">
            <a:extLst>
              <a:ext uri="{FF2B5EF4-FFF2-40B4-BE49-F238E27FC236}">
                <a16:creationId xmlns:a16="http://schemas.microsoft.com/office/drawing/2014/main" xmlns="" id="{2F073AB9-D7DD-1A4D-8ABC-BBCADF913EAD}"/>
              </a:ext>
            </a:extLst>
          </p:cNvPr>
          <p:cNvGrpSpPr/>
          <p:nvPr/>
        </p:nvGrpSpPr>
        <p:grpSpPr>
          <a:xfrm>
            <a:off x="864534" y="3859055"/>
            <a:ext cx="1008800" cy="789669"/>
            <a:chOff x="3913874" y="1785936"/>
            <a:chExt cx="1072895" cy="839841"/>
          </a:xfrm>
        </p:grpSpPr>
        <p:pic>
          <p:nvPicPr>
            <p:cNvPr id="130" name="Image 45">
              <a:extLst>
                <a:ext uri="{FF2B5EF4-FFF2-40B4-BE49-F238E27FC236}">
                  <a16:creationId xmlns:a16="http://schemas.microsoft.com/office/drawing/2014/main" xmlns="" id="{5DDE88CF-4671-5F41-B6E5-AF36DEAD5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0687" y="1785936"/>
              <a:ext cx="760793" cy="817086"/>
            </a:xfrm>
            <a:prstGeom prst="rect">
              <a:avLst/>
            </a:prstGeom>
          </p:spPr>
        </p:pic>
        <p:sp>
          <p:nvSpPr>
            <p:cNvPr id="131" name="ZoneTexte 46">
              <a:extLst>
                <a:ext uri="{FF2B5EF4-FFF2-40B4-BE49-F238E27FC236}">
                  <a16:creationId xmlns:a16="http://schemas.microsoft.com/office/drawing/2014/main" xmlns="" id="{BD21D4C1-B0E4-B24D-8619-17E759CEDC22}"/>
                </a:ext>
              </a:extLst>
            </p:cNvPr>
            <p:cNvSpPr txBox="1"/>
            <p:nvPr/>
          </p:nvSpPr>
          <p:spPr>
            <a:xfrm>
              <a:off x="3913874" y="1938216"/>
              <a:ext cx="1072895" cy="687561"/>
            </a:xfrm>
            <a:prstGeom prst="rect">
              <a:avLst/>
            </a:prstGeom>
            <a:ln w="38100">
              <a:noFill/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D2D2D5">
                      <a:lumMod val="10000"/>
                    </a:srgbClr>
                  </a:solidFill>
                  <a:effectLst/>
                  <a:uLnTx/>
                  <a:uFillTx/>
                  <a:latin typeface="Verdana" charset="0"/>
                  <a:ea typeface="Verdana" charset="0"/>
                  <a:cs typeface="Verdana" charset="0"/>
                </a:rPr>
                <a:t>4PL, 3PL,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D2D2D5">
                      <a:lumMod val="10000"/>
                    </a:srgbClr>
                  </a:solidFill>
                  <a:effectLst/>
                  <a:uLnTx/>
                  <a:uFillTx/>
                  <a:latin typeface="Verdana" charset="0"/>
                  <a:ea typeface="Verdana" charset="0"/>
                  <a:cs typeface="Verdana" charset="0"/>
                </a:rPr>
                <a:t> TMS, ERP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D2D2D5">
                      <a:lumMod val="10000"/>
                    </a:srgbClr>
                  </a:solidFill>
                  <a:effectLst/>
                  <a:uLnTx/>
                  <a:uFillTx/>
                  <a:latin typeface="Verdana" charset="0"/>
                  <a:ea typeface="Verdana" charset="0"/>
                  <a:cs typeface="Verdana" charset="0"/>
                </a:rPr>
                <a:t>DOMO</a:t>
              </a:r>
            </a:p>
          </p:txBody>
        </p:sp>
      </p:grpSp>
      <p:sp>
        <p:nvSpPr>
          <p:cNvPr id="132" name="TextBox 57">
            <a:extLst>
              <a:ext uri="{FF2B5EF4-FFF2-40B4-BE49-F238E27FC236}">
                <a16:creationId xmlns:a16="http://schemas.microsoft.com/office/drawing/2014/main" xmlns="" id="{1B62694F-D1E4-5D4D-97E2-07A3D17C8C15}"/>
              </a:ext>
            </a:extLst>
          </p:cNvPr>
          <p:cNvSpPr txBox="1"/>
          <p:nvPr/>
        </p:nvSpPr>
        <p:spPr>
          <a:xfrm>
            <a:off x="474157" y="5163609"/>
            <a:ext cx="260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COMMUNICATION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Primary data collected from carriers and freight forwarders </a:t>
            </a:r>
          </a:p>
        </p:txBody>
      </p:sp>
      <p:sp>
        <p:nvSpPr>
          <p:cNvPr id="133" name="TextBox 56">
            <a:extLst>
              <a:ext uri="{FF2B5EF4-FFF2-40B4-BE49-F238E27FC236}">
                <a16:creationId xmlns:a16="http://schemas.microsoft.com/office/drawing/2014/main" xmlns="" id="{97913E95-E9E1-A547-9C1C-5EAE49E5051D}"/>
              </a:ext>
            </a:extLst>
          </p:cNvPr>
          <p:cNvSpPr txBox="1"/>
          <p:nvPr/>
        </p:nvSpPr>
        <p:spPr>
          <a:xfrm>
            <a:off x="3198959" y="1326262"/>
            <a:ext cx="39475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SCOPE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: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WTW GHG EMISSIONS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Pollutant Emissions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Negative externalities societal costs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2D2D5">
                  <a:lumMod val="10000"/>
                </a:srgbClr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34" name="TextBox 59">
            <a:extLst>
              <a:ext uri="{FF2B5EF4-FFF2-40B4-BE49-F238E27FC236}">
                <a16:creationId xmlns:a16="http://schemas.microsoft.com/office/drawing/2014/main" xmlns="" id="{4C452214-16D5-A14A-B244-3256D7E34C88}"/>
              </a:ext>
            </a:extLst>
          </p:cNvPr>
          <p:cNvSpPr txBox="1"/>
          <p:nvPr/>
        </p:nvSpPr>
        <p:spPr>
          <a:xfrm>
            <a:off x="4882196" y="2679687"/>
            <a:ext cx="27137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EXPERTISE/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TRANSPARENCY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Scientist council of 14 Professors from 9 EU universities </a:t>
            </a:r>
          </a:p>
        </p:txBody>
      </p:sp>
      <p:grpSp>
        <p:nvGrpSpPr>
          <p:cNvPr id="141" name="Groupe 140">
            <a:extLst>
              <a:ext uri="{FF2B5EF4-FFF2-40B4-BE49-F238E27FC236}">
                <a16:creationId xmlns:a16="http://schemas.microsoft.com/office/drawing/2014/main" xmlns="" id="{D5FEB193-2020-0A48-A98E-132D50FA8FAF}"/>
              </a:ext>
            </a:extLst>
          </p:cNvPr>
          <p:cNvGrpSpPr/>
          <p:nvPr/>
        </p:nvGrpSpPr>
        <p:grpSpPr>
          <a:xfrm>
            <a:off x="4995619" y="3576955"/>
            <a:ext cx="2457050" cy="842440"/>
            <a:chOff x="4767792" y="3447071"/>
            <a:chExt cx="2457050" cy="842440"/>
          </a:xfrm>
        </p:grpSpPr>
        <p:pic>
          <p:nvPicPr>
            <p:cNvPr id="135" name="Image 33">
              <a:extLst>
                <a:ext uri="{FF2B5EF4-FFF2-40B4-BE49-F238E27FC236}">
                  <a16:creationId xmlns:a16="http://schemas.microsoft.com/office/drawing/2014/main" xmlns="" id="{060345C4-FF5B-C240-A792-B305A006D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6266" y="3447071"/>
              <a:ext cx="754927" cy="369796"/>
            </a:xfrm>
            <a:prstGeom prst="rect">
              <a:avLst/>
            </a:prstGeom>
          </p:spPr>
        </p:pic>
        <p:pic>
          <p:nvPicPr>
            <p:cNvPr id="136" name="Image 34">
              <a:extLst>
                <a:ext uri="{FF2B5EF4-FFF2-40B4-BE49-F238E27FC236}">
                  <a16:creationId xmlns:a16="http://schemas.microsoft.com/office/drawing/2014/main" xmlns="" id="{B42469BD-0C53-6745-9BA4-10969533B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2697" y="3866799"/>
              <a:ext cx="765094" cy="336641"/>
            </a:xfrm>
            <a:prstGeom prst="rect">
              <a:avLst/>
            </a:prstGeom>
          </p:spPr>
        </p:pic>
        <p:pic>
          <p:nvPicPr>
            <p:cNvPr id="137" name="Image 37">
              <a:extLst>
                <a:ext uri="{FF2B5EF4-FFF2-40B4-BE49-F238E27FC236}">
                  <a16:creationId xmlns:a16="http://schemas.microsoft.com/office/drawing/2014/main" xmlns="" id="{4F7D2B20-751D-1B40-A90D-865672242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4317" y="3871218"/>
              <a:ext cx="459809" cy="380020"/>
            </a:xfrm>
            <a:prstGeom prst="rect">
              <a:avLst/>
            </a:prstGeom>
          </p:spPr>
        </p:pic>
        <p:pic>
          <p:nvPicPr>
            <p:cNvPr id="138" name="Image 39">
              <a:extLst>
                <a:ext uri="{FF2B5EF4-FFF2-40B4-BE49-F238E27FC236}">
                  <a16:creationId xmlns:a16="http://schemas.microsoft.com/office/drawing/2014/main" xmlns="" id="{8DA84809-00C9-F443-9AD5-537FC9B38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7792" y="3570253"/>
              <a:ext cx="459809" cy="523799"/>
            </a:xfrm>
            <a:prstGeom prst="rect">
              <a:avLst/>
            </a:prstGeom>
          </p:spPr>
        </p:pic>
        <p:pic>
          <p:nvPicPr>
            <p:cNvPr id="139" name="Image 44">
              <a:extLst>
                <a:ext uri="{FF2B5EF4-FFF2-40B4-BE49-F238E27FC236}">
                  <a16:creationId xmlns:a16="http://schemas.microsoft.com/office/drawing/2014/main" xmlns="" id="{07729B38-24E9-8048-B11D-3B3721D83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0764" y="3478386"/>
              <a:ext cx="862472" cy="256989"/>
            </a:xfrm>
            <a:prstGeom prst="rect">
              <a:avLst/>
            </a:prstGeom>
          </p:spPr>
        </p:pic>
        <p:pic>
          <p:nvPicPr>
            <p:cNvPr id="140" name="Image 48">
              <a:extLst>
                <a:ext uri="{FF2B5EF4-FFF2-40B4-BE49-F238E27FC236}">
                  <a16:creationId xmlns:a16="http://schemas.microsoft.com/office/drawing/2014/main" xmlns="" id="{2BC0DC3E-A3D6-DB48-93F3-436F6BE05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4926" y="3810106"/>
              <a:ext cx="599916" cy="479405"/>
            </a:xfrm>
            <a:prstGeom prst="rect">
              <a:avLst/>
            </a:prstGeom>
          </p:spPr>
        </p:pic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xmlns="" id="{B1F5D99E-E388-C54B-B03F-D2C02B052CEF}"/>
              </a:ext>
            </a:extLst>
          </p:cNvPr>
          <p:cNvSpPr/>
          <p:nvPr/>
        </p:nvSpPr>
        <p:spPr>
          <a:xfrm>
            <a:off x="4252558" y="5047771"/>
            <a:ext cx="15343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COMPLIANCY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11BCEC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grpSp>
        <p:nvGrpSpPr>
          <p:cNvPr id="147" name="Groupe 146">
            <a:extLst>
              <a:ext uri="{FF2B5EF4-FFF2-40B4-BE49-F238E27FC236}">
                <a16:creationId xmlns:a16="http://schemas.microsoft.com/office/drawing/2014/main" xmlns="" id="{D879000B-729C-A941-9437-E4D9D0190E2D}"/>
              </a:ext>
            </a:extLst>
          </p:cNvPr>
          <p:cNvGrpSpPr/>
          <p:nvPr/>
        </p:nvGrpSpPr>
        <p:grpSpPr>
          <a:xfrm>
            <a:off x="3646069" y="5275667"/>
            <a:ext cx="2616613" cy="1413184"/>
            <a:chOff x="3338049" y="4855756"/>
            <a:chExt cx="2616613" cy="1413184"/>
          </a:xfrm>
        </p:grpSpPr>
        <p:pic>
          <p:nvPicPr>
            <p:cNvPr id="143" name="Image 142" descr="Calcul de l'information CO2 Septembre 2013 BV_Certification_Auditée par-2.png">
              <a:extLst>
                <a:ext uri="{FF2B5EF4-FFF2-40B4-BE49-F238E27FC236}">
                  <a16:creationId xmlns:a16="http://schemas.microsoft.com/office/drawing/2014/main" xmlns="" id="{6D449457-F0D9-E14F-8BD5-2232FDD95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8049" y="5477410"/>
              <a:ext cx="1389779" cy="791530"/>
            </a:xfrm>
            <a:prstGeom prst="rect">
              <a:avLst/>
            </a:prstGeom>
          </p:spPr>
        </p:pic>
        <p:pic>
          <p:nvPicPr>
            <p:cNvPr id="144" name="Image 143">
              <a:extLst>
                <a:ext uri="{FF2B5EF4-FFF2-40B4-BE49-F238E27FC236}">
                  <a16:creationId xmlns:a16="http://schemas.microsoft.com/office/drawing/2014/main" xmlns="" id="{E0191BA5-D885-2149-B62E-2A3005C64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3796643" y="4855756"/>
              <a:ext cx="1012132" cy="741168"/>
            </a:xfrm>
            <a:prstGeom prst="rect">
              <a:avLst/>
            </a:prstGeom>
          </p:spPr>
        </p:pic>
        <p:pic>
          <p:nvPicPr>
            <p:cNvPr id="145" name="Image 144">
              <a:extLst>
                <a:ext uri="{FF2B5EF4-FFF2-40B4-BE49-F238E27FC236}">
                  <a16:creationId xmlns:a16="http://schemas.microsoft.com/office/drawing/2014/main" xmlns="" id="{2471FCB0-88AF-5D46-865C-3063CA799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4820579" y="5560980"/>
              <a:ext cx="1134083" cy="619789"/>
            </a:xfrm>
            <a:prstGeom prst="rect">
              <a:avLst/>
            </a:prstGeom>
          </p:spPr>
        </p:pic>
        <p:pic>
          <p:nvPicPr>
            <p:cNvPr id="146" name="Image 145">
              <a:extLst>
                <a:ext uri="{FF2B5EF4-FFF2-40B4-BE49-F238E27FC236}">
                  <a16:creationId xmlns:a16="http://schemas.microsoft.com/office/drawing/2014/main" xmlns="" id="{238A24B3-C5B1-A64C-B38F-F933EDF73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/>
            <a:stretch>
              <a:fillRect/>
            </a:stretch>
          </p:blipFill>
          <p:spPr>
            <a:xfrm>
              <a:off x="4769709" y="4975774"/>
              <a:ext cx="615551" cy="486601"/>
            </a:xfrm>
            <a:prstGeom prst="rect">
              <a:avLst/>
            </a:prstGeom>
          </p:spPr>
        </p:pic>
      </p:grpSp>
      <p:cxnSp>
        <p:nvCxnSpPr>
          <p:cNvPr id="149" name="Connecteur droit 148">
            <a:extLst>
              <a:ext uri="{FF2B5EF4-FFF2-40B4-BE49-F238E27FC236}">
                <a16:creationId xmlns:a16="http://schemas.microsoft.com/office/drawing/2014/main" xmlns="" id="{A7E7FA75-70B3-2F4F-965F-40D09F81B92C}"/>
              </a:ext>
            </a:extLst>
          </p:cNvPr>
          <p:cNvCxnSpPr>
            <a:cxnSpLocks/>
          </p:cNvCxnSpPr>
          <p:nvPr/>
        </p:nvCxnSpPr>
        <p:spPr>
          <a:xfrm>
            <a:off x="2842265" y="2679687"/>
            <a:ext cx="785754" cy="972995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xmlns="" id="{554DCE69-206B-2A47-95AF-58C12725C84E}"/>
              </a:ext>
            </a:extLst>
          </p:cNvPr>
          <p:cNvCxnSpPr>
            <a:cxnSpLocks/>
          </p:cNvCxnSpPr>
          <p:nvPr/>
        </p:nvCxnSpPr>
        <p:spPr>
          <a:xfrm flipV="1">
            <a:off x="3565048" y="2848196"/>
            <a:ext cx="1750491" cy="713056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xmlns="" id="{DB688296-124A-FD47-B183-3E32BC306205}"/>
              </a:ext>
            </a:extLst>
          </p:cNvPr>
          <p:cNvCxnSpPr>
            <a:cxnSpLocks/>
          </p:cNvCxnSpPr>
          <p:nvPr/>
        </p:nvCxnSpPr>
        <p:spPr>
          <a:xfrm flipV="1">
            <a:off x="3565048" y="2208170"/>
            <a:ext cx="222464" cy="140010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xmlns="" id="{6DA6D8CE-1A64-6B45-959C-04A37B9CC7B9}"/>
              </a:ext>
            </a:extLst>
          </p:cNvPr>
          <p:cNvCxnSpPr>
            <a:cxnSpLocks/>
          </p:cNvCxnSpPr>
          <p:nvPr/>
        </p:nvCxnSpPr>
        <p:spPr>
          <a:xfrm>
            <a:off x="2562884" y="3345888"/>
            <a:ext cx="929482" cy="262382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xmlns="" id="{71ED7CF4-A544-DC43-951C-4801CA1B92E0}"/>
              </a:ext>
            </a:extLst>
          </p:cNvPr>
          <p:cNvCxnSpPr>
            <a:cxnSpLocks/>
          </p:cNvCxnSpPr>
          <p:nvPr/>
        </p:nvCxnSpPr>
        <p:spPr>
          <a:xfrm flipV="1">
            <a:off x="2556867" y="3625311"/>
            <a:ext cx="1041427" cy="1446867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>
            <a:extLst>
              <a:ext uri="{FF2B5EF4-FFF2-40B4-BE49-F238E27FC236}">
                <a16:creationId xmlns:a16="http://schemas.microsoft.com/office/drawing/2014/main" xmlns="" id="{F0BA8549-9C24-8F44-BC55-4A335E330FE9}"/>
              </a:ext>
            </a:extLst>
          </p:cNvPr>
          <p:cNvCxnSpPr>
            <a:cxnSpLocks/>
            <a:stCxn id="142" idx="1"/>
          </p:cNvCxnSpPr>
          <p:nvPr/>
        </p:nvCxnSpPr>
        <p:spPr>
          <a:xfrm flipH="1" flipV="1">
            <a:off x="3642714" y="3695956"/>
            <a:ext cx="609844" cy="1505704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fik 6">
            <a:extLst>
              <a:ext uri="{FF2B5EF4-FFF2-40B4-BE49-F238E27FC236}">
                <a16:creationId xmlns:a16="http://schemas.microsoft.com/office/drawing/2014/main" xmlns="" id="{2003B590-996F-BB42-A186-65BE39994AAB}"/>
              </a:ext>
            </a:extLst>
          </p:cNvPr>
          <p:cNvPicPr>
            <a:picLocks noChangeAspect="1"/>
          </p:cNvPicPr>
          <p:nvPr/>
        </p:nvPicPr>
        <p:blipFill rotWithShape="1"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2265" y="3052996"/>
            <a:ext cx="1619446" cy="104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0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xmlns="" id="{683B77CD-85CC-0A49-BA6D-5DEF9D6DE661}"/>
              </a:ext>
            </a:extLst>
          </p:cNvPr>
          <p:cNvSpPr/>
          <p:nvPr/>
        </p:nvSpPr>
        <p:spPr>
          <a:xfrm>
            <a:off x="480646" y="2092402"/>
            <a:ext cx="4021016" cy="2163075"/>
          </a:xfrm>
          <a:prstGeom prst="roundRect">
            <a:avLst>
              <a:gd name="adj" fmla="val 4202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43291B8-5046-0049-BFDC-9DC2DE444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94D04-B490-F14A-9CFB-B272287DBAC3}" type="datetime1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5E5E5E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25/10/2019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5E5E5E">
                  <a:tint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558D69FA-A5BE-FC48-BCAD-88042EC66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FCB0F-C399-B443-80CF-E41946C765C7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5E5E5E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5E5E5E">
                  <a:tint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4F1BC02B-569E-484D-B30D-47DD2F958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back office with </a:t>
            </a:r>
            <a:r>
              <a:rPr lang="en-US" sz="2400" dirty="0">
                <a:solidFill>
                  <a:srgbClr val="00B0F0"/>
                </a:solidFill>
              </a:rPr>
              <a:t>experts </a:t>
            </a:r>
            <a:r>
              <a:rPr lang="en-US" sz="2400" dirty="0"/>
              <a:t>ensuring </a:t>
            </a:r>
            <a:r>
              <a:rPr lang="en-US" sz="2400" dirty="0">
                <a:solidFill>
                  <a:srgbClr val="00B0F0"/>
                </a:solidFill>
              </a:rPr>
              <a:t>data integration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F0"/>
                </a:solidFill>
              </a:rPr>
              <a:t>analyses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00B0F0"/>
                </a:solidFill>
              </a:rPr>
              <a:t>continuous improvement</a:t>
            </a:r>
            <a:r>
              <a:rPr lang="en-US" sz="2400" dirty="0"/>
              <a:t> of the methodology at Shipper’s disposal</a:t>
            </a:r>
            <a:endParaRPr lang="fr-FR" sz="2400" dirty="0"/>
          </a:p>
        </p:txBody>
      </p:sp>
      <p:pic>
        <p:nvPicPr>
          <p:cNvPr id="6" name="Grafik 6">
            <a:extLst>
              <a:ext uri="{FF2B5EF4-FFF2-40B4-BE49-F238E27FC236}">
                <a16:creationId xmlns:a16="http://schemas.microsoft.com/office/drawing/2014/main" xmlns="" id="{0770CCB4-776C-8F44-A14A-7E9DDE4F70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4393" y="2272912"/>
            <a:ext cx="1619446" cy="104791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353779F2-6787-C247-AD10-A80D1308A253}"/>
              </a:ext>
            </a:extLst>
          </p:cNvPr>
          <p:cNvSpPr txBox="1"/>
          <p:nvPr/>
        </p:nvSpPr>
        <p:spPr>
          <a:xfrm>
            <a:off x="4582155" y="1341072"/>
            <a:ext cx="2943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Integration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of new standards, new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emission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factors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, new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facilities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…</a:t>
            </a:r>
          </a:p>
        </p:txBody>
      </p:sp>
      <p:sp>
        <p:nvSpPr>
          <p:cNvPr id="9" name="Flèche vers le haut 8">
            <a:extLst>
              <a:ext uri="{FF2B5EF4-FFF2-40B4-BE49-F238E27FC236}">
                <a16:creationId xmlns:a16="http://schemas.microsoft.com/office/drawing/2014/main" xmlns="" id="{DC41702F-3927-D44C-9B84-DC1E27E0DC4A}"/>
              </a:ext>
            </a:extLst>
          </p:cNvPr>
          <p:cNvSpPr/>
          <p:nvPr/>
        </p:nvSpPr>
        <p:spPr>
          <a:xfrm rot="10800000">
            <a:off x="5584412" y="3536440"/>
            <a:ext cx="345688" cy="779842"/>
          </a:xfrm>
          <a:prstGeom prst="upArrow">
            <a:avLst/>
          </a:prstGeom>
          <a:gradFill flip="none" rotWithShape="1">
            <a:gsLst>
              <a:gs pos="0">
                <a:srgbClr val="14438E"/>
              </a:gs>
              <a:gs pos="100000">
                <a:srgbClr val="2E32A3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0" name="Flèche vers le haut 9">
            <a:extLst>
              <a:ext uri="{FF2B5EF4-FFF2-40B4-BE49-F238E27FC236}">
                <a16:creationId xmlns:a16="http://schemas.microsoft.com/office/drawing/2014/main" xmlns="" id="{E5FAFE9C-4A49-7543-8048-E6BE48C8751E}"/>
              </a:ext>
            </a:extLst>
          </p:cNvPr>
          <p:cNvSpPr/>
          <p:nvPr/>
        </p:nvSpPr>
        <p:spPr>
          <a:xfrm>
            <a:off x="6223592" y="3532029"/>
            <a:ext cx="345689" cy="779843"/>
          </a:xfrm>
          <a:prstGeom prst="upArrow">
            <a:avLst/>
          </a:prstGeom>
          <a:gradFill flip="none" rotWithShape="1">
            <a:gsLst>
              <a:gs pos="0">
                <a:srgbClr val="14438E"/>
              </a:gs>
              <a:gs pos="100000">
                <a:srgbClr val="2E32A3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F02E9E5-3504-EF49-A6BF-AA8D84E9E6AB}"/>
              </a:ext>
            </a:extLst>
          </p:cNvPr>
          <p:cNvSpPr/>
          <p:nvPr/>
        </p:nvSpPr>
        <p:spPr>
          <a:xfrm>
            <a:off x="694375" y="2220704"/>
            <a:ext cx="36776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METHODOLOGY DEPARTMENT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1CA994A-283F-A041-83B9-45CA31B05A08}"/>
              </a:ext>
            </a:extLst>
          </p:cNvPr>
          <p:cNvSpPr/>
          <p:nvPr/>
        </p:nvSpPr>
        <p:spPr>
          <a:xfrm>
            <a:off x="689113" y="2686686"/>
            <a:ext cx="3511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Expert team (4 FTE) in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logistic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,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energy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,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standardization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&amp;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regulation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F05E89D8-3BED-2E4F-888A-D839D0351658}"/>
              </a:ext>
            </a:extLst>
          </p:cNvPr>
          <p:cNvSpPr txBox="1"/>
          <p:nvPr/>
        </p:nvSpPr>
        <p:spPr>
          <a:xfrm>
            <a:off x="1801629" y="3429000"/>
            <a:ext cx="257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GLEC, « Base Carbone »,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GHG, CDP,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regulations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…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CA275E8A-CBB4-084A-ACFE-C63DCCA45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36" y="3361189"/>
            <a:ext cx="864742" cy="662016"/>
          </a:xfrm>
          <a:prstGeom prst="rect">
            <a:avLst/>
          </a:prstGeom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0E8714E4-C9EF-364E-97AF-2EB6D7DE91CE}"/>
              </a:ext>
            </a:extLst>
          </p:cNvPr>
          <p:cNvSpPr/>
          <p:nvPr/>
        </p:nvSpPr>
        <p:spPr>
          <a:xfrm>
            <a:off x="7726091" y="2092402"/>
            <a:ext cx="4021016" cy="2163075"/>
          </a:xfrm>
          <a:prstGeom prst="roundRect">
            <a:avLst>
              <a:gd name="adj" fmla="val 4202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97093EB-B0AA-584D-904F-14B90CE34498}"/>
              </a:ext>
            </a:extLst>
          </p:cNvPr>
          <p:cNvSpPr/>
          <p:nvPr/>
        </p:nvSpPr>
        <p:spPr>
          <a:xfrm>
            <a:off x="7744973" y="2243015"/>
            <a:ext cx="4002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BACK OFFICE / PRODUCTION DEPARTMENT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018D11F-92DE-5545-89EB-F201863F5278}"/>
              </a:ext>
            </a:extLst>
          </p:cNvPr>
          <p:cNvSpPr/>
          <p:nvPr/>
        </p:nvSpPr>
        <p:spPr>
          <a:xfrm>
            <a:off x="9042936" y="2978403"/>
            <a:ext cx="2514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Expert team (8 FTE)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in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logistic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(maritime, air, road transport) for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different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sectors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125B7CFD-41DE-EF4A-BC1E-4F5256D8F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281" y="3361189"/>
            <a:ext cx="864742" cy="66201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2DA326E-7C8C-C348-A441-EB4E4EF0C756}"/>
              </a:ext>
            </a:extLst>
          </p:cNvPr>
          <p:cNvSpPr/>
          <p:nvPr/>
        </p:nvSpPr>
        <p:spPr>
          <a:xfrm>
            <a:off x="491365" y="4876338"/>
            <a:ext cx="4010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SCIENTIST COUNCIL OF 14 PROFESSORS FROM 9 EU UNIVERSITIES 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261CFBDE-4ED9-674B-912A-619515F5C4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349" y="5991414"/>
            <a:ext cx="1046634" cy="50914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D5E7F7E3-F6A7-DA41-8C95-46F4C74825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411" y="5941717"/>
            <a:ext cx="1060729" cy="4634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0229E6F0-ECCF-5043-AD68-882299834D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864" y="5464650"/>
            <a:ext cx="637481" cy="52322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607AAFCB-AFD6-7F4D-8301-3607EF7B1C3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13" y="5491131"/>
            <a:ext cx="637481" cy="72117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7365CFA1-FEB0-1948-8243-ABAC6B2C7CC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105" y="5522796"/>
            <a:ext cx="1195734" cy="35382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EB7FAA79-D92B-DD45-90F7-C694DD31516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166" y="5450036"/>
            <a:ext cx="655502" cy="66005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9A37D59-438D-F043-9771-4A3B632D1496}"/>
              </a:ext>
            </a:extLst>
          </p:cNvPr>
          <p:cNvSpPr/>
          <p:nvPr/>
        </p:nvSpPr>
        <p:spPr>
          <a:xfrm>
            <a:off x="7726091" y="4953020"/>
            <a:ext cx="3974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STEERING COMITTEE 48 PERSONS</a:t>
            </a:r>
          </a:p>
        </p:txBody>
      </p:sp>
      <p:sp>
        <p:nvSpPr>
          <p:cNvPr id="30" name="Flèche vers le haut 29">
            <a:extLst>
              <a:ext uri="{FF2B5EF4-FFF2-40B4-BE49-F238E27FC236}">
                <a16:creationId xmlns:a16="http://schemas.microsoft.com/office/drawing/2014/main" xmlns="" id="{9535ACEA-35A7-3D4A-A63F-E1809768C4CC}"/>
              </a:ext>
            </a:extLst>
          </p:cNvPr>
          <p:cNvSpPr/>
          <p:nvPr/>
        </p:nvSpPr>
        <p:spPr>
          <a:xfrm>
            <a:off x="1156482" y="4362957"/>
            <a:ext cx="345688" cy="461348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31" name="Flèche vers le haut 30">
            <a:extLst>
              <a:ext uri="{FF2B5EF4-FFF2-40B4-BE49-F238E27FC236}">
                <a16:creationId xmlns:a16="http://schemas.microsoft.com/office/drawing/2014/main" xmlns="" id="{0B38A24B-7107-A540-8896-F7917D9123BE}"/>
              </a:ext>
            </a:extLst>
          </p:cNvPr>
          <p:cNvSpPr/>
          <p:nvPr/>
        </p:nvSpPr>
        <p:spPr>
          <a:xfrm rot="10800000">
            <a:off x="2271799" y="4336516"/>
            <a:ext cx="345688" cy="504140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32" name="Flèche vers le haut 31">
            <a:extLst>
              <a:ext uri="{FF2B5EF4-FFF2-40B4-BE49-F238E27FC236}">
                <a16:creationId xmlns:a16="http://schemas.microsoft.com/office/drawing/2014/main" xmlns="" id="{E62858B7-0F0A-5847-A656-110D79C07C02}"/>
              </a:ext>
            </a:extLst>
          </p:cNvPr>
          <p:cNvSpPr/>
          <p:nvPr/>
        </p:nvSpPr>
        <p:spPr>
          <a:xfrm>
            <a:off x="3387115" y="4311872"/>
            <a:ext cx="345689" cy="487789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33" name="Flèche vers le haut 32">
            <a:extLst>
              <a:ext uri="{FF2B5EF4-FFF2-40B4-BE49-F238E27FC236}">
                <a16:creationId xmlns:a16="http://schemas.microsoft.com/office/drawing/2014/main" xmlns="" id="{88D4DF83-9153-6E48-B552-6A5BE2AF885B}"/>
              </a:ext>
            </a:extLst>
          </p:cNvPr>
          <p:cNvSpPr/>
          <p:nvPr/>
        </p:nvSpPr>
        <p:spPr>
          <a:xfrm>
            <a:off x="8459198" y="4377548"/>
            <a:ext cx="345688" cy="461348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34" name="Flèche vers le haut 33">
            <a:extLst>
              <a:ext uri="{FF2B5EF4-FFF2-40B4-BE49-F238E27FC236}">
                <a16:creationId xmlns:a16="http://schemas.microsoft.com/office/drawing/2014/main" xmlns="" id="{09BD13C6-8E26-7945-BDEB-3695497643BF}"/>
              </a:ext>
            </a:extLst>
          </p:cNvPr>
          <p:cNvSpPr/>
          <p:nvPr/>
        </p:nvSpPr>
        <p:spPr>
          <a:xfrm rot="10800000">
            <a:off x="9540519" y="4362957"/>
            <a:ext cx="345688" cy="504140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35" name="Flèche vers le haut 34">
            <a:extLst>
              <a:ext uri="{FF2B5EF4-FFF2-40B4-BE49-F238E27FC236}">
                <a16:creationId xmlns:a16="http://schemas.microsoft.com/office/drawing/2014/main" xmlns="" id="{E7DDDEFE-50D6-8E4B-960C-06E5091A3C54}"/>
              </a:ext>
            </a:extLst>
          </p:cNvPr>
          <p:cNvSpPr/>
          <p:nvPr/>
        </p:nvSpPr>
        <p:spPr>
          <a:xfrm>
            <a:off x="10621840" y="4361960"/>
            <a:ext cx="345689" cy="487789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36" name="Virage 35">
            <a:extLst>
              <a:ext uri="{FF2B5EF4-FFF2-40B4-BE49-F238E27FC236}">
                <a16:creationId xmlns:a16="http://schemas.microsoft.com/office/drawing/2014/main" xmlns="" id="{6F8D8A0E-486F-5042-B6D7-82B06F7E0571}"/>
              </a:ext>
            </a:extLst>
          </p:cNvPr>
          <p:cNvSpPr/>
          <p:nvPr/>
        </p:nvSpPr>
        <p:spPr>
          <a:xfrm>
            <a:off x="2270761" y="1559817"/>
            <a:ext cx="2332222" cy="454165"/>
          </a:xfrm>
          <a:prstGeom prst="ben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37" name="Virage 36">
            <a:extLst>
              <a:ext uri="{FF2B5EF4-FFF2-40B4-BE49-F238E27FC236}">
                <a16:creationId xmlns:a16="http://schemas.microsoft.com/office/drawing/2014/main" xmlns="" id="{94C40015-A849-154F-A573-777B7BA3E0D5}"/>
              </a:ext>
            </a:extLst>
          </p:cNvPr>
          <p:cNvSpPr/>
          <p:nvPr/>
        </p:nvSpPr>
        <p:spPr>
          <a:xfrm flipH="1">
            <a:off x="7526077" y="1559817"/>
            <a:ext cx="2090362" cy="433675"/>
          </a:xfrm>
          <a:prstGeom prst="bentArrow">
            <a:avLst>
              <a:gd name="adj1" fmla="val 25000"/>
              <a:gd name="adj2" fmla="val 27063"/>
              <a:gd name="adj3" fmla="val 25000"/>
              <a:gd name="adj4" fmla="val 4375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190F9B38-4CE6-1B45-A701-A7B24B47C3ED}"/>
              </a:ext>
            </a:extLst>
          </p:cNvPr>
          <p:cNvSpPr txBox="1"/>
          <p:nvPr/>
        </p:nvSpPr>
        <p:spPr>
          <a:xfrm>
            <a:off x="5353489" y="4469564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SHIPPERS</a:t>
            </a:r>
          </a:p>
        </p:txBody>
      </p:sp>
    </p:spTree>
    <p:extLst>
      <p:ext uri="{BB962C8B-B14F-4D97-AF65-F5344CB8AC3E}">
        <p14:creationId xmlns:p14="http://schemas.microsoft.com/office/powerpoint/2010/main" val="4023912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xmlns="" id="{6F7CF925-BB52-D146-AA5F-4CA384F933CF}"/>
              </a:ext>
            </a:extLst>
          </p:cNvPr>
          <p:cNvCxnSpPr>
            <a:cxnSpLocks/>
          </p:cNvCxnSpPr>
          <p:nvPr/>
        </p:nvCxnSpPr>
        <p:spPr>
          <a:xfrm>
            <a:off x="5937236" y="4200647"/>
            <a:ext cx="923695" cy="1"/>
          </a:xfrm>
          <a:prstGeom prst="line">
            <a:avLst/>
          </a:prstGeom>
          <a:ln w="44450">
            <a:solidFill>
              <a:srgbClr val="282A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17587548-2F66-E640-A869-A90129995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FCB0F-C399-B443-80CF-E41946C765C7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5E5E5E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5E5E5E">
                  <a:tint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39492CC2-32DF-0549-A0CC-DD6FD48C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65" y="220181"/>
            <a:ext cx="11212286" cy="804389"/>
          </a:xfrm>
        </p:spPr>
        <p:txBody>
          <a:bodyPr>
            <a:normAutofit/>
          </a:bodyPr>
          <a:lstStyle/>
          <a:p>
            <a:r>
              <a:rPr lang="en-US" sz="2400" spc="-5" dirty="0"/>
              <a:t>TK'Blue: </a:t>
            </a:r>
            <a:r>
              <a:rPr lang="en-US" sz="2400" dirty="0"/>
              <a:t>The </a:t>
            </a:r>
            <a:r>
              <a:rPr lang="en-US" sz="2400" spc="-5" dirty="0"/>
              <a:t>power, simplicity, accuracy and added value of </a:t>
            </a:r>
            <a:r>
              <a:rPr lang="en-US" sz="2400" dirty="0"/>
              <a:t>the</a:t>
            </a:r>
            <a:r>
              <a:rPr lang="en-US" sz="2400" spc="300" dirty="0"/>
              <a:t> </a:t>
            </a:r>
            <a:r>
              <a:rPr lang="en-US" sz="2400" spc="-5" dirty="0"/>
              <a:t>Cloud </a:t>
            </a:r>
            <a:r>
              <a:rPr lang="en-US" sz="2400" dirty="0">
                <a:ea typeface="Verdana" charset="0"/>
                <a:cs typeface="Verdana" charset="0"/>
              </a:rPr>
              <a:t>: </a:t>
            </a:r>
            <a:r>
              <a:rPr lang="en-US" dirty="0">
                <a:ea typeface="Verdana" charset="0"/>
                <a:cs typeface="Verdana" charset="0"/>
              </a:rPr>
              <a:t/>
            </a:r>
            <a:br>
              <a:rPr lang="en-US" dirty="0">
                <a:ea typeface="Verdana" charset="0"/>
                <a:cs typeface="Verdana" charset="0"/>
              </a:rPr>
            </a:br>
            <a:r>
              <a:rPr lang="en-US" dirty="0">
                <a:solidFill>
                  <a:schemeClr val="accent1"/>
                </a:solidFill>
                <a:ea typeface="Verdana" charset="0"/>
                <a:cs typeface="Verdana" charset="0"/>
              </a:rPr>
              <a:t>Input data --&gt; Computation --&gt; Benefits --&gt; Data externalization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6" name="Flèche vers la droite 5">
            <a:extLst>
              <a:ext uri="{FF2B5EF4-FFF2-40B4-BE49-F238E27FC236}">
                <a16:creationId xmlns:a16="http://schemas.microsoft.com/office/drawing/2014/main" xmlns="" id="{17C3913B-9295-D24A-9C66-505D0AF63070}"/>
              </a:ext>
            </a:extLst>
          </p:cNvPr>
          <p:cNvSpPr/>
          <p:nvPr/>
        </p:nvSpPr>
        <p:spPr>
          <a:xfrm>
            <a:off x="301128" y="1168721"/>
            <a:ext cx="11589744" cy="68698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xmlns="" id="{0C5BA9BC-F87E-0745-B81A-ED808F8F6F7F}"/>
              </a:ext>
            </a:extLst>
          </p:cNvPr>
          <p:cNvSpPr/>
          <p:nvPr/>
        </p:nvSpPr>
        <p:spPr>
          <a:xfrm>
            <a:off x="1802175" y="1308399"/>
            <a:ext cx="385591" cy="385591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1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8B8B90B0-7277-E84F-93B3-BE93F3FC5C8D}"/>
              </a:ext>
            </a:extLst>
          </p:cNvPr>
          <p:cNvSpPr/>
          <p:nvPr/>
        </p:nvSpPr>
        <p:spPr>
          <a:xfrm>
            <a:off x="5402854" y="1310081"/>
            <a:ext cx="385591" cy="385591"/>
          </a:xfrm>
          <a:prstGeom prst="ellipse">
            <a:avLst/>
          </a:prstGeom>
          <a:solidFill>
            <a:schemeClr val="bg1"/>
          </a:solidFill>
          <a:ln>
            <a:solidFill>
              <a:srgbClr val="0F159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2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97E27AFD-8FA8-8F4F-83CC-D7A5AF6E8336}"/>
              </a:ext>
            </a:extLst>
          </p:cNvPr>
          <p:cNvSpPr/>
          <p:nvPr/>
        </p:nvSpPr>
        <p:spPr>
          <a:xfrm>
            <a:off x="9003534" y="1307121"/>
            <a:ext cx="385591" cy="385591"/>
          </a:xfrm>
          <a:prstGeom prst="ellipse">
            <a:avLst/>
          </a:prstGeom>
          <a:solidFill>
            <a:schemeClr val="bg1"/>
          </a:solidFill>
          <a:ln>
            <a:solidFill>
              <a:srgbClr val="282AD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82AD3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879FE4BE-E636-F342-8443-88BB78BA274F}"/>
              </a:ext>
            </a:extLst>
          </p:cNvPr>
          <p:cNvSpPr txBox="1"/>
          <p:nvPr/>
        </p:nvSpPr>
        <p:spPr>
          <a:xfrm>
            <a:off x="1598772" y="970638"/>
            <a:ext cx="79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DATA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3C0306E6-6E3C-A843-B0B2-9350EC831256}"/>
              </a:ext>
            </a:extLst>
          </p:cNvPr>
          <p:cNvSpPr txBox="1"/>
          <p:nvPr/>
        </p:nvSpPr>
        <p:spPr>
          <a:xfrm>
            <a:off x="4647216" y="976873"/>
            <a:ext cx="1896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COMPUTATION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38A7F959-460B-574E-8C78-5FC6F68895AB}"/>
              </a:ext>
            </a:extLst>
          </p:cNvPr>
          <p:cNvSpPr txBox="1"/>
          <p:nvPr/>
        </p:nvSpPr>
        <p:spPr>
          <a:xfrm>
            <a:off x="8584462" y="968754"/>
            <a:ext cx="122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RESULTS</a:t>
            </a:r>
          </a:p>
        </p:txBody>
      </p:sp>
      <p:pic>
        <p:nvPicPr>
          <p:cNvPr id="13" name="Grafik 6">
            <a:extLst>
              <a:ext uri="{FF2B5EF4-FFF2-40B4-BE49-F238E27FC236}">
                <a16:creationId xmlns:a16="http://schemas.microsoft.com/office/drawing/2014/main" xmlns="" id="{C43691CE-B7FE-4B4F-97E1-59C99856D3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2164" y="3513271"/>
            <a:ext cx="1619446" cy="1047917"/>
          </a:xfrm>
          <a:prstGeom prst="rect">
            <a:avLst/>
          </a:prstGeom>
        </p:spPr>
      </p:pic>
      <p:pic>
        <p:nvPicPr>
          <p:cNvPr id="14" name="Image 13" descr="Une image contenant équipement électronique, moniteur, capture d’écran&#10;&#10;&#10;&#10;Description générée automatiquement">
            <a:extLst>
              <a:ext uri="{FF2B5EF4-FFF2-40B4-BE49-F238E27FC236}">
                <a16:creationId xmlns:a16="http://schemas.microsoft.com/office/drawing/2014/main" xmlns="" id="{4811705D-C1DC-6845-9BDB-F65572E5A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935" y="1745420"/>
            <a:ext cx="1396757" cy="1175801"/>
          </a:xfrm>
          <a:prstGeom prst="rect">
            <a:avLst/>
          </a:prstGeom>
        </p:spPr>
      </p:pic>
      <p:sp>
        <p:nvSpPr>
          <p:cNvPr id="17" name="ZoneTexte 66">
            <a:extLst>
              <a:ext uri="{FF2B5EF4-FFF2-40B4-BE49-F238E27FC236}">
                <a16:creationId xmlns:a16="http://schemas.microsoft.com/office/drawing/2014/main" xmlns="" id="{43F9D5FF-0DD0-4545-9ADA-A14A0BFC3A22}"/>
              </a:ext>
            </a:extLst>
          </p:cNvPr>
          <p:cNvSpPr txBox="1"/>
          <p:nvPr/>
        </p:nvSpPr>
        <p:spPr>
          <a:xfrm>
            <a:off x="3290056" y="2979280"/>
            <a:ext cx="1485677" cy="461628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SHIPPER DASHBOARD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592568E-BFED-1C4B-9C01-C01ED4B14B9E}"/>
              </a:ext>
            </a:extLst>
          </p:cNvPr>
          <p:cNvSpPr/>
          <p:nvPr/>
        </p:nvSpPr>
        <p:spPr>
          <a:xfrm>
            <a:off x="3577757" y="4607044"/>
            <a:ext cx="1050383" cy="286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20" normalizeH="0" baseline="0" noProof="0" dirty="0">
                <a:ln>
                  <a:noFill/>
                </a:ln>
                <a:solidFill>
                  <a:srgbClr val="F5821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CARRIER</a:t>
            </a:r>
            <a:endParaRPr kumimoji="0" lang="fr-FR" sz="1200" b="1" i="0" u="none" strike="noStrike" kern="1200" cap="none" spc="-80" normalizeH="0" baseline="0" noProof="0" dirty="0">
              <a:ln>
                <a:noFill/>
              </a:ln>
              <a:solidFill>
                <a:srgbClr val="F5821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FC783A30-DE70-3F42-AE05-EB8240428C7D}"/>
              </a:ext>
            </a:extLst>
          </p:cNvPr>
          <p:cNvSpPr/>
          <p:nvPr/>
        </p:nvSpPr>
        <p:spPr>
          <a:xfrm>
            <a:off x="894629" y="5689479"/>
            <a:ext cx="2409972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marR="508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10" normalizeH="0" baseline="0" noProof="0" dirty="0">
                <a:ln>
                  <a:noFill/>
                </a:ln>
                <a:solidFill>
                  <a:srgbClr val="131315"/>
                </a:solidFill>
                <a:effectLst/>
                <a:uLnTx/>
                <a:uFillTx/>
                <a:latin typeface="Verdana" panose="020B0604030504040204"/>
                <a:ea typeface="+mn-ea"/>
                <a:cs typeface="Verdana"/>
              </a:rPr>
              <a:t> Materials, equipment, drivers</a:t>
            </a:r>
          </a:p>
          <a:p>
            <a:pPr marL="171450" marR="508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10" normalizeH="0" baseline="0" noProof="0" dirty="0">
                <a:ln>
                  <a:noFill/>
                </a:ln>
                <a:solidFill>
                  <a:srgbClr val="131315"/>
                </a:solidFill>
                <a:effectLst/>
                <a:uLnTx/>
                <a:uFillTx/>
                <a:latin typeface="Verdana" panose="020B0604030504040204"/>
                <a:ea typeface="+mn-ea"/>
                <a:cs typeface="Verdana"/>
              </a:rPr>
              <a:t> Energy, consumption, loading rate, mileage</a:t>
            </a:r>
          </a:p>
        </p:txBody>
      </p:sp>
      <p:cxnSp>
        <p:nvCxnSpPr>
          <p:cNvPr id="54" name="Connecteur en angle 53">
            <a:extLst>
              <a:ext uri="{FF2B5EF4-FFF2-40B4-BE49-F238E27FC236}">
                <a16:creationId xmlns:a16="http://schemas.microsoft.com/office/drawing/2014/main" xmlns="" id="{92154EAA-3487-AD4B-89B8-25663EC3124D}"/>
              </a:ext>
            </a:extLst>
          </p:cNvPr>
          <p:cNvCxnSpPr>
            <a:cxnSpLocks/>
          </p:cNvCxnSpPr>
          <p:nvPr/>
        </p:nvCxnSpPr>
        <p:spPr>
          <a:xfrm>
            <a:off x="482126" y="2016748"/>
            <a:ext cx="2666857" cy="1858152"/>
          </a:xfrm>
          <a:prstGeom prst="bentConnector3">
            <a:avLst>
              <a:gd name="adj1" fmla="val 428"/>
            </a:avLst>
          </a:prstGeom>
          <a:ln w="22225">
            <a:solidFill>
              <a:schemeClr val="accent1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27EA2B81-F1B0-0E45-907D-79DE2F00F485}"/>
              </a:ext>
            </a:extLst>
          </p:cNvPr>
          <p:cNvSpPr/>
          <p:nvPr/>
        </p:nvSpPr>
        <p:spPr>
          <a:xfrm>
            <a:off x="82179" y="2806669"/>
            <a:ext cx="81245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5" normalizeH="0" baseline="0" noProof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/>
                <a:ea typeface="+mn-ea"/>
                <a:cs typeface="Verdana"/>
              </a:rPr>
              <a:t>INPUT DATA</a:t>
            </a:r>
            <a:r>
              <a:rPr kumimoji="0" lang="en-US" sz="1100" b="0" i="0" u="none" strike="noStrike" kern="1200" cap="none" spc="5" normalizeH="0" baseline="0" noProof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/>
                <a:ea typeface="+mn-ea"/>
                <a:cs typeface="Verdana"/>
              </a:rPr>
              <a:t> </a:t>
            </a: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11BCEC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grpSp>
        <p:nvGrpSpPr>
          <p:cNvPr id="64" name="Groupe 63">
            <a:extLst>
              <a:ext uri="{FF2B5EF4-FFF2-40B4-BE49-F238E27FC236}">
                <a16:creationId xmlns:a16="http://schemas.microsoft.com/office/drawing/2014/main" xmlns="" id="{7B6A64D5-77A9-504D-BCF3-57655CE7B169}"/>
              </a:ext>
            </a:extLst>
          </p:cNvPr>
          <p:cNvGrpSpPr/>
          <p:nvPr/>
        </p:nvGrpSpPr>
        <p:grpSpPr>
          <a:xfrm>
            <a:off x="686852" y="2661958"/>
            <a:ext cx="983531" cy="872199"/>
            <a:chOff x="3927002" y="1785936"/>
            <a:chExt cx="1072895" cy="907418"/>
          </a:xfrm>
        </p:grpSpPr>
        <p:pic>
          <p:nvPicPr>
            <p:cNvPr id="65" name="Image 64">
              <a:extLst>
                <a:ext uri="{FF2B5EF4-FFF2-40B4-BE49-F238E27FC236}">
                  <a16:creationId xmlns:a16="http://schemas.microsoft.com/office/drawing/2014/main" xmlns="" id="{2C26ED42-DC57-E641-9A78-EDA9AAF62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0687" y="1785936"/>
              <a:ext cx="760793" cy="817086"/>
            </a:xfrm>
            <a:prstGeom prst="rect">
              <a:avLst/>
            </a:prstGeom>
          </p:spPr>
        </p:pic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xmlns="" id="{79D81D2F-952B-6C4F-AA7A-DEA645FAD1F6}"/>
                </a:ext>
              </a:extLst>
            </p:cNvPr>
            <p:cNvSpPr txBox="1"/>
            <p:nvPr/>
          </p:nvSpPr>
          <p:spPr>
            <a:xfrm>
              <a:off x="3927002" y="1952916"/>
              <a:ext cx="1072895" cy="740438"/>
            </a:xfrm>
            <a:prstGeom prst="rect">
              <a:avLst/>
            </a:prstGeom>
            <a:ln w="38100">
              <a:noFill/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D2D2D5">
                      <a:lumMod val="10000"/>
                    </a:srgbClr>
                  </a:solidFill>
                  <a:effectLst/>
                  <a:uLnTx/>
                  <a:uFillTx/>
                  <a:latin typeface="Verdana" charset="0"/>
                  <a:ea typeface="Verdana" charset="0"/>
                  <a:cs typeface="Verdana" charset="0"/>
                </a:rPr>
                <a:t>4PL, 3PL,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D2D2D5">
                      <a:lumMod val="10000"/>
                    </a:srgbClr>
                  </a:solidFill>
                  <a:effectLst/>
                  <a:uLnTx/>
                  <a:uFillTx/>
                  <a:latin typeface="Verdana" charset="0"/>
                  <a:ea typeface="Verdana" charset="0"/>
                  <a:cs typeface="Verdana" charset="0"/>
                </a:rPr>
                <a:t> TMS, ERP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D2D2D5">
                      <a:lumMod val="10000"/>
                    </a:srgbClr>
                  </a:solidFill>
                  <a:effectLst/>
                  <a:uLnTx/>
                  <a:uFillTx/>
                  <a:latin typeface="Verdana" charset="0"/>
                  <a:ea typeface="Verdana" charset="0"/>
                  <a:cs typeface="Verdana" charset="0"/>
                </a:rPr>
                <a:t>DOMO</a:t>
              </a: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B6D4119-07F0-564A-AC16-12F2B6B05D81}"/>
              </a:ext>
            </a:extLst>
          </p:cNvPr>
          <p:cNvSpPr/>
          <p:nvPr/>
        </p:nvSpPr>
        <p:spPr>
          <a:xfrm>
            <a:off x="762595" y="2191610"/>
            <a:ext cx="2287989" cy="393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5080" lvl="0" indent="-220979" algn="l" defTabSz="914400" rtl="0" eaLnBrk="1" fontAlgn="auto" latinLnBrk="0" hangingPunct="1">
              <a:lnSpc>
                <a:spcPct val="1020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5" normalizeH="0" baseline="0" noProof="0" dirty="0">
                <a:ln>
                  <a:noFill/>
                </a:ln>
                <a:solidFill>
                  <a:srgbClr val="131315"/>
                </a:solidFill>
                <a:effectLst/>
                <a:uLnTx/>
                <a:uFillTx/>
                <a:latin typeface="Verdana" panose="020B0604030504040204"/>
                <a:ea typeface="+mn-ea"/>
                <a:cs typeface="Verdana"/>
              </a:rPr>
              <a:t>Automatic transmission of transport flows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A3C13A84-C287-7D42-9273-F923A0EB7AEF}"/>
              </a:ext>
            </a:extLst>
          </p:cNvPr>
          <p:cNvSpPr/>
          <p:nvPr/>
        </p:nvSpPr>
        <p:spPr>
          <a:xfrm>
            <a:off x="1527369" y="2539997"/>
            <a:ext cx="1485676" cy="363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5080" lvl="0" indent="0" algn="l" defTabSz="914400" rtl="0" eaLnBrk="1" fontAlgn="auto" latinLnBrk="0" hangingPunct="1">
              <a:lnSpc>
                <a:spcPct val="1020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5" normalizeH="0" baseline="0" noProof="0" dirty="0">
                <a:ln>
                  <a:noFill/>
                </a:ln>
                <a:solidFill>
                  <a:srgbClr val="131315"/>
                </a:solidFill>
                <a:effectLst/>
                <a:uLnTx/>
                <a:uFillTx/>
                <a:latin typeface="Verdana" panose="020B0604030504040204"/>
                <a:ea typeface="+mn-ea"/>
                <a:cs typeface="Verdana"/>
              </a:rPr>
              <a:t>(file upload Excel/CSV or web-service)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Verdana" panose="020B0604030504040204"/>
              <a:ea typeface="+mn-ea"/>
              <a:cs typeface="Verdana"/>
            </a:endParaRPr>
          </a:p>
        </p:txBody>
      </p:sp>
      <p:sp>
        <p:nvSpPr>
          <p:cNvPr id="69" name="ZoneTexte 66">
            <a:extLst>
              <a:ext uri="{FF2B5EF4-FFF2-40B4-BE49-F238E27FC236}">
                <a16:creationId xmlns:a16="http://schemas.microsoft.com/office/drawing/2014/main" xmlns="" id="{1B497B52-20AC-5C4E-8E7A-6D79DF85CBBF}"/>
              </a:ext>
            </a:extLst>
          </p:cNvPr>
          <p:cNvSpPr txBox="1"/>
          <p:nvPr/>
        </p:nvSpPr>
        <p:spPr>
          <a:xfrm>
            <a:off x="1539505" y="2852952"/>
            <a:ext cx="1400341" cy="1061793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 Weight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D2D2D5">
                  <a:lumMod val="10000"/>
                </a:srgbClr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 Distance or Origin Destination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D2D2D5">
                  <a:lumMod val="10000"/>
                </a:srgbClr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 Mode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D2D2D5">
                  <a:lumMod val="10000"/>
                </a:srgbClr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 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 Carrier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D2D2D5">
                    <a:lumMod val="10000"/>
                  </a:srgbClr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 …</a:t>
            </a:r>
          </a:p>
        </p:txBody>
      </p: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xmlns="" id="{2141A65C-A501-2D4C-A99A-01552F4DFFEF}"/>
              </a:ext>
            </a:extLst>
          </p:cNvPr>
          <p:cNvCxnSpPr/>
          <p:nvPr/>
        </p:nvCxnSpPr>
        <p:spPr>
          <a:xfrm flipH="1">
            <a:off x="482126" y="2019236"/>
            <a:ext cx="2590492" cy="0"/>
          </a:xfrm>
          <a:prstGeom prst="line">
            <a:avLst/>
          </a:prstGeom>
          <a:ln w="222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en angle 78">
            <a:extLst>
              <a:ext uri="{FF2B5EF4-FFF2-40B4-BE49-F238E27FC236}">
                <a16:creationId xmlns:a16="http://schemas.microsoft.com/office/drawing/2014/main" xmlns="" id="{946BC8D0-E8BA-974A-8B05-3CE949D442FA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07590" y="4397097"/>
            <a:ext cx="959350" cy="868476"/>
          </a:xfrm>
          <a:prstGeom prst="bentConnector3">
            <a:avLst>
              <a:gd name="adj1" fmla="val -101"/>
            </a:avLst>
          </a:prstGeom>
          <a:ln w="22225">
            <a:solidFill>
              <a:srgbClr val="00206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ZoneTexte 74">
            <a:extLst>
              <a:ext uri="{FF2B5EF4-FFF2-40B4-BE49-F238E27FC236}">
                <a16:creationId xmlns:a16="http://schemas.microsoft.com/office/drawing/2014/main" xmlns="" id="{256C74E9-A5E8-6E4E-9747-5EA2296EA68C}"/>
              </a:ext>
            </a:extLst>
          </p:cNvPr>
          <p:cNvSpPr txBox="1"/>
          <p:nvPr/>
        </p:nvSpPr>
        <p:spPr>
          <a:xfrm>
            <a:off x="5162140" y="4934294"/>
            <a:ext cx="1940300" cy="6220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2700" marR="5715" lvl="0" indent="38100" algn="ctr" defTabSz="914400" rtl="0" eaLnBrk="1" fontAlgn="auto" latinLnBrk="0" hangingPunct="1">
              <a:lnSpc>
                <a:spcPct val="1016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10" normalizeH="0" baseline="0" noProof="0" dirty="0">
                <a:ln>
                  <a:noFill/>
                </a:ln>
                <a:solidFill>
                  <a:srgbClr val="131315"/>
                </a:solidFill>
                <a:effectLst/>
                <a:uLnTx/>
                <a:uFillTx/>
                <a:latin typeface="Verdana" panose="020B0604030504040204"/>
                <a:ea typeface="+mn-ea"/>
                <a:cs typeface="Verdana"/>
              </a:rPr>
              <a:t>CO</a:t>
            </a:r>
            <a:r>
              <a:rPr kumimoji="0" lang="en-US" sz="1100" b="0" i="0" u="none" strike="noStrike" kern="1200" cap="none" spc="15" normalizeH="0" baseline="-25000" noProof="0" dirty="0">
                <a:ln>
                  <a:noFill/>
                </a:ln>
                <a:solidFill>
                  <a:srgbClr val="131315"/>
                </a:solidFill>
                <a:effectLst/>
                <a:uLnTx/>
                <a:uFillTx/>
                <a:latin typeface="Verdana" panose="020B0604030504040204"/>
                <a:ea typeface="+mn-ea"/>
                <a:cs typeface="Verdana"/>
              </a:rPr>
              <a:t>2</a:t>
            </a:r>
            <a:r>
              <a:rPr kumimoji="0" lang="en-US" sz="1100" b="0" i="0" u="none" strike="noStrike" kern="1200" cap="none" spc="5" normalizeH="0" baseline="0" noProof="0" dirty="0">
                <a:ln>
                  <a:noFill/>
                </a:ln>
                <a:solidFill>
                  <a:srgbClr val="131315"/>
                </a:solidFill>
                <a:effectLst/>
                <a:uLnTx/>
                <a:uFillTx/>
                <a:latin typeface="Verdana" panose="020B0604030504040204"/>
                <a:ea typeface="+mn-ea"/>
                <a:cs typeface="Verdana"/>
              </a:rPr>
              <a:t>/GHG </a:t>
            </a:r>
            <a:r>
              <a:rPr kumimoji="0" lang="en-US" sz="1100" b="0" i="0" u="none" strike="noStrike" kern="1200" cap="none" spc="-10" normalizeH="0" baseline="0" noProof="0" dirty="0">
                <a:ln>
                  <a:noFill/>
                </a:ln>
                <a:solidFill>
                  <a:srgbClr val="131315"/>
                </a:solidFill>
                <a:effectLst/>
                <a:uLnTx/>
                <a:uFillTx/>
                <a:latin typeface="Verdana" panose="020B0604030504040204"/>
                <a:ea typeface="+mn-ea"/>
                <a:cs typeface="Verdana"/>
              </a:rPr>
              <a:t>I</a:t>
            </a:r>
            <a:r>
              <a:rPr kumimoji="0" lang="en-US" sz="1100" b="0" i="0" u="none" strike="noStrike" kern="1200" cap="none" spc="20" normalizeH="0" baseline="0" noProof="0" dirty="0">
                <a:ln>
                  <a:noFill/>
                </a:ln>
                <a:solidFill>
                  <a:srgbClr val="131315"/>
                </a:solidFill>
                <a:effectLst/>
                <a:uLnTx/>
                <a:uFillTx/>
                <a:latin typeface="Verdana" panose="020B0604030504040204"/>
                <a:ea typeface="+mn-ea"/>
                <a:cs typeface="Verdana"/>
              </a:rPr>
              <a:t>nd</a:t>
            </a:r>
            <a:r>
              <a:rPr kumimoji="0" lang="en-US" sz="1100" b="0" i="0" u="none" strike="noStrike" kern="1200" cap="none" spc="10" normalizeH="0" baseline="0" noProof="0" dirty="0">
                <a:ln>
                  <a:noFill/>
                </a:ln>
                <a:solidFill>
                  <a:srgbClr val="131315"/>
                </a:solidFill>
                <a:effectLst/>
                <a:uLnTx/>
                <a:uFillTx/>
                <a:latin typeface="Verdana" panose="020B0604030504040204"/>
                <a:ea typeface="+mn-ea"/>
                <a:cs typeface="Verdana"/>
              </a:rPr>
              <a:t>ex</a:t>
            </a:r>
          </a:p>
          <a:p>
            <a:pPr marL="12700" marR="5715" lvl="0" indent="38100" algn="ctr" defTabSz="914400" rtl="0" eaLnBrk="1" fontAlgn="auto" latinLnBrk="0" hangingPunct="1">
              <a:lnSpc>
                <a:spcPct val="1016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10" normalizeH="0" baseline="0" noProof="0" dirty="0">
                <a:ln>
                  <a:noFill/>
                </a:ln>
                <a:solidFill>
                  <a:srgbClr val="131315"/>
                </a:solidFill>
                <a:effectLst/>
                <a:uLnTx/>
                <a:uFillTx/>
                <a:latin typeface="Verdana" panose="020B0604030504040204"/>
                <a:ea typeface="+mn-ea"/>
                <a:cs typeface="Verdana"/>
              </a:rPr>
              <a:t>Societal index (TK’T)</a:t>
            </a:r>
          </a:p>
          <a:p>
            <a:pPr marL="12700" marR="5715" lvl="0" indent="38100" algn="ctr" defTabSz="914400" rtl="0" eaLnBrk="1" fontAlgn="auto" latinLnBrk="0" hangingPunct="1">
              <a:lnSpc>
                <a:spcPct val="1016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10" normalizeH="0" baseline="0" noProof="0" dirty="0">
                <a:ln>
                  <a:noFill/>
                </a:ln>
                <a:solidFill>
                  <a:srgbClr val="131315"/>
                </a:solidFill>
                <a:effectLst/>
                <a:uLnTx/>
                <a:uFillTx/>
                <a:latin typeface="Verdana" panose="020B0604030504040204"/>
                <a:ea typeface="+mn-ea"/>
                <a:cs typeface="Verdana"/>
              </a:rPr>
              <a:t>O</a:t>
            </a:r>
            <a:r>
              <a:rPr kumimoji="0" lang="en-US" sz="1100" b="0" i="0" u="none" strike="noStrike" kern="1200" cap="none" spc="20" normalizeH="0" baseline="0" noProof="0" dirty="0">
                <a:ln>
                  <a:noFill/>
                </a:ln>
                <a:solidFill>
                  <a:srgbClr val="131315"/>
                </a:solidFill>
                <a:effectLst/>
                <a:uLnTx/>
                <a:uFillTx/>
                <a:latin typeface="Verdana" panose="020B0604030504040204"/>
                <a:ea typeface="+mn-ea"/>
                <a:cs typeface="Verdana"/>
              </a:rPr>
              <a:t>n</a:t>
            </a:r>
            <a:r>
              <a:rPr kumimoji="0" lang="en-US" sz="1100" b="0" i="0" u="none" strike="noStrike" kern="1200" cap="none" spc="-10" normalizeH="0" baseline="0" noProof="0" dirty="0">
                <a:ln>
                  <a:noFill/>
                </a:ln>
                <a:solidFill>
                  <a:srgbClr val="131315"/>
                </a:solidFill>
                <a:effectLst/>
                <a:uLnTx/>
                <a:uFillTx/>
                <a:latin typeface="Verdana" panose="020B0604030504040204"/>
                <a:ea typeface="+mn-ea"/>
                <a:cs typeface="Verdana"/>
              </a:rPr>
              <a:t>li</a:t>
            </a:r>
            <a:r>
              <a:rPr kumimoji="0" lang="en-US" sz="1100" b="0" i="0" u="none" strike="noStrike" kern="1200" cap="none" spc="20" normalizeH="0" baseline="0" noProof="0" dirty="0">
                <a:ln>
                  <a:noFill/>
                </a:ln>
                <a:solidFill>
                  <a:srgbClr val="131315"/>
                </a:solidFill>
                <a:effectLst/>
                <a:uLnTx/>
                <a:uFillTx/>
                <a:latin typeface="Verdana" panose="020B0604030504040204"/>
                <a:ea typeface="+mn-ea"/>
                <a:cs typeface="Verdana"/>
              </a:rPr>
              <a:t>n</a:t>
            </a:r>
            <a:r>
              <a:rPr kumimoji="0" lang="en-US" sz="1100" b="0" i="0" u="none" strike="noStrike" kern="1200" cap="none" spc="10" normalizeH="0" baseline="0" noProof="0" dirty="0">
                <a:ln>
                  <a:noFill/>
                </a:ln>
                <a:solidFill>
                  <a:srgbClr val="131315"/>
                </a:solidFill>
                <a:effectLst/>
                <a:uLnTx/>
                <a:uFillTx/>
                <a:latin typeface="Verdana" panose="020B0604030504040204"/>
                <a:ea typeface="+mn-ea"/>
                <a:cs typeface="Verdana"/>
              </a:rPr>
              <a:t>e </a:t>
            </a:r>
            <a:r>
              <a:rPr kumimoji="0" lang="en-US" sz="1100" b="0" i="0" u="none" strike="noStrike" kern="1200" cap="none" spc="5" normalizeH="0" baseline="0" noProof="0" dirty="0">
                <a:ln>
                  <a:noFill/>
                </a:ln>
                <a:solidFill>
                  <a:srgbClr val="131315"/>
                </a:solidFill>
                <a:effectLst/>
                <a:uLnTx/>
                <a:uFillTx/>
                <a:latin typeface="Verdana" panose="020B0604030504040204"/>
                <a:ea typeface="+mn-ea"/>
                <a:cs typeface="Verdana"/>
              </a:rPr>
              <a:t>a</a:t>
            </a:r>
            <a:r>
              <a:rPr kumimoji="0" lang="en-US" sz="1100" b="0" i="0" u="none" strike="noStrike" kern="1200" cap="none" spc="20" normalizeH="0" baseline="0" noProof="0" dirty="0">
                <a:ln>
                  <a:noFill/>
                </a:ln>
                <a:solidFill>
                  <a:srgbClr val="131315"/>
                </a:solidFill>
                <a:effectLst/>
                <a:uLnTx/>
                <a:uFillTx/>
                <a:latin typeface="Verdana" panose="020B0604030504040204"/>
                <a:ea typeface="+mn-ea"/>
                <a:cs typeface="Verdana"/>
              </a:rPr>
              <a:t>d</a:t>
            </a:r>
            <a:r>
              <a:rPr kumimoji="0" lang="en-US" sz="1100" b="0" i="0" u="none" strike="noStrike" kern="1200" cap="none" spc="5" normalizeH="0" baseline="0" noProof="0" dirty="0">
                <a:ln>
                  <a:noFill/>
                </a:ln>
                <a:solidFill>
                  <a:srgbClr val="131315"/>
                </a:solidFill>
                <a:effectLst/>
                <a:uLnTx/>
                <a:uFillTx/>
                <a:latin typeface="Verdana" panose="020B0604030504040204"/>
                <a:ea typeface="+mn-ea"/>
                <a:cs typeface="Verdana"/>
              </a:rPr>
              <a:t>v</a:t>
            </a:r>
            <a:r>
              <a:rPr kumimoji="0" lang="en-US" sz="1100" b="0" i="0" u="none" strike="noStrike" kern="1200" cap="none" spc="-10" normalizeH="0" baseline="0" noProof="0" dirty="0">
                <a:ln>
                  <a:noFill/>
                </a:ln>
                <a:solidFill>
                  <a:srgbClr val="131315"/>
                </a:solidFill>
                <a:effectLst/>
                <a:uLnTx/>
                <a:uFillTx/>
                <a:latin typeface="Verdana" panose="020B0604030504040204"/>
                <a:ea typeface="+mn-ea"/>
                <a:cs typeface="Verdana"/>
              </a:rPr>
              <a:t>i</a:t>
            </a:r>
            <a:r>
              <a:rPr kumimoji="0" lang="en-US" sz="1100" b="0" i="0" u="none" strike="noStrike" kern="1200" cap="none" spc="5" normalizeH="0" baseline="0" noProof="0" dirty="0">
                <a:ln>
                  <a:noFill/>
                </a:ln>
                <a:solidFill>
                  <a:srgbClr val="131315"/>
                </a:solidFill>
                <a:effectLst/>
                <a:uLnTx/>
                <a:uFillTx/>
                <a:latin typeface="Verdana" panose="020B0604030504040204"/>
                <a:ea typeface="+mn-ea"/>
                <a:cs typeface="Verdana"/>
              </a:rPr>
              <a:t>c</a:t>
            </a:r>
            <a:r>
              <a:rPr kumimoji="0" lang="en-US" sz="1100" b="0" i="0" u="none" strike="noStrike" kern="1200" cap="none" spc="10" normalizeH="0" baseline="0" noProof="0" dirty="0">
                <a:ln>
                  <a:noFill/>
                </a:ln>
                <a:solidFill>
                  <a:srgbClr val="131315"/>
                </a:solidFill>
                <a:effectLst/>
                <a:uLnTx/>
                <a:uFillTx/>
                <a:latin typeface="Verdana" panose="020B0604030504040204"/>
                <a:ea typeface="+mn-ea"/>
                <a:cs typeface="Verdana"/>
              </a:rPr>
              <a:t>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Verdana" panose="020B0604030504040204"/>
              <a:ea typeface="+mn-ea"/>
              <a:cs typeface="Verdana"/>
            </a:endParaRPr>
          </a:p>
        </p:txBody>
      </p:sp>
      <p:pic>
        <p:nvPicPr>
          <p:cNvPr id="92" name="Image 91">
            <a:extLst>
              <a:ext uri="{FF2B5EF4-FFF2-40B4-BE49-F238E27FC236}">
                <a16:creationId xmlns:a16="http://schemas.microsoft.com/office/drawing/2014/main" xmlns="" id="{5844CF75-67FC-3C46-8E66-D467189066C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alphaModFix amt="68000"/>
          </a:blip>
          <a:stretch>
            <a:fillRect/>
          </a:stretch>
        </p:blipFill>
        <p:spPr>
          <a:xfrm>
            <a:off x="3864501" y="4909815"/>
            <a:ext cx="522444" cy="522444"/>
          </a:xfrm>
          <a:prstGeom prst="rect">
            <a:avLst/>
          </a:prstGeom>
        </p:spPr>
      </p:pic>
      <p:grpSp>
        <p:nvGrpSpPr>
          <p:cNvPr id="99" name="Groupe 98">
            <a:extLst>
              <a:ext uri="{FF2B5EF4-FFF2-40B4-BE49-F238E27FC236}">
                <a16:creationId xmlns:a16="http://schemas.microsoft.com/office/drawing/2014/main" xmlns="" id="{EF9FACA0-19A4-594D-90AE-E2F473BE35BA}"/>
              </a:ext>
            </a:extLst>
          </p:cNvPr>
          <p:cNvGrpSpPr/>
          <p:nvPr/>
        </p:nvGrpSpPr>
        <p:grpSpPr>
          <a:xfrm>
            <a:off x="1908431" y="5048538"/>
            <a:ext cx="697858" cy="587462"/>
            <a:chOff x="3470401" y="5613195"/>
            <a:chExt cx="697858" cy="587462"/>
          </a:xfrm>
        </p:grpSpPr>
        <p:pic>
          <p:nvPicPr>
            <p:cNvPr id="96" name="Image 95" descr="Une image contenant équipement électronique, moniteur, capture d’écran&#10;&#10;&#10;&#10;Description générée automatiquement">
              <a:extLst>
                <a:ext uri="{FF2B5EF4-FFF2-40B4-BE49-F238E27FC236}">
                  <a16:creationId xmlns:a16="http://schemas.microsoft.com/office/drawing/2014/main" xmlns="" id="{E81BFCAB-DA04-DF47-81F8-A273C29C2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0401" y="5613195"/>
              <a:ext cx="697858" cy="587462"/>
            </a:xfrm>
            <a:prstGeom prst="rect">
              <a:avLst/>
            </a:prstGeom>
          </p:spPr>
        </p:pic>
        <p:pic>
          <p:nvPicPr>
            <p:cNvPr id="98" name="Image 97" descr="Une image contenant capture d’écran, moniteur&#10;&#10;Description générée automatiquement">
              <a:extLst>
                <a:ext uri="{FF2B5EF4-FFF2-40B4-BE49-F238E27FC236}">
                  <a16:creationId xmlns:a16="http://schemas.microsoft.com/office/drawing/2014/main" xmlns="" id="{F36A4993-7726-554C-8F8E-6A122012F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25559" y="5682816"/>
              <a:ext cx="585334" cy="314100"/>
            </a:xfrm>
            <a:prstGeom prst="rect">
              <a:avLst/>
            </a:prstGeom>
          </p:spPr>
        </p:pic>
      </p:grpSp>
      <p:cxnSp>
        <p:nvCxnSpPr>
          <p:cNvPr id="105" name="Connecteur en angle 104">
            <a:extLst>
              <a:ext uri="{FF2B5EF4-FFF2-40B4-BE49-F238E27FC236}">
                <a16:creationId xmlns:a16="http://schemas.microsoft.com/office/drawing/2014/main" xmlns="" id="{E65D5583-6FFD-C443-A97E-C2EFD2E26A4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451491" y="2689330"/>
            <a:ext cx="1861014" cy="837417"/>
          </a:xfrm>
          <a:prstGeom prst="bentConnector3">
            <a:avLst>
              <a:gd name="adj1" fmla="val 865"/>
            </a:avLst>
          </a:prstGeom>
          <a:ln w="22225">
            <a:solidFill>
              <a:srgbClr val="00206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xmlns="" id="{8A8DA5F2-5E4A-2848-A5F8-9B5ABF6D623D}"/>
              </a:ext>
            </a:extLst>
          </p:cNvPr>
          <p:cNvSpPr txBox="1"/>
          <p:nvPr/>
        </p:nvSpPr>
        <p:spPr>
          <a:xfrm>
            <a:off x="5022884" y="2302489"/>
            <a:ext cx="161614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WTW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+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TTW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GHG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emissions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EN 16258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Compliant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GLEC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Framework 2.0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GHG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Protocol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CSR reporting</a:t>
            </a:r>
          </a:p>
        </p:txBody>
      </p:sp>
      <p:cxnSp>
        <p:nvCxnSpPr>
          <p:cNvPr id="109" name="Connecteur droit avec flèche 108">
            <a:extLst>
              <a:ext uri="{FF2B5EF4-FFF2-40B4-BE49-F238E27FC236}">
                <a16:creationId xmlns:a16="http://schemas.microsoft.com/office/drawing/2014/main" xmlns="" id="{242586FF-DB8E-7749-A287-72A730EF4AF9}"/>
              </a:ext>
            </a:extLst>
          </p:cNvPr>
          <p:cNvCxnSpPr>
            <a:cxnSpLocks/>
          </p:cNvCxnSpPr>
          <p:nvPr/>
        </p:nvCxnSpPr>
        <p:spPr>
          <a:xfrm>
            <a:off x="4768429" y="2030253"/>
            <a:ext cx="1047413" cy="0"/>
          </a:xfrm>
          <a:prstGeom prst="straightConnector1">
            <a:avLst/>
          </a:prstGeom>
          <a:ln w="22225">
            <a:solidFill>
              <a:srgbClr val="002060"/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>
            <a:extLst>
              <a:ext uri="{FF2B5EF4-FFF2-40B4-BE49-F238E27FC236}">
                <a16:creationId xmlns:a16="http://schemas.microsoft.com/office/drawing/2014/main" xmlns="" id="{B5B46F67-7D47-ED41-9A16-589F9F16F7AD}"/>
              </a:ext>
            </a:extLst>
          </p:cNvPr>
          <p:cNvCxnSpPr>
            <a:cxnSpLocks/>
          </p:cNvCxnSpPr>
          <p:nvPr/>
        </p:nvCxnSpPr>
        <p:spPr>
          <a:xfrm>
            <a:off x="5937236" y="4000521"/>
            <a:ext cx="923695" cy="1"/>
          </a:xfrm>
          <a:prstGeom prst="line">
            <a:avLst/>
          </a:prstGeom>
          <a:ln w="44450">
            <a:solidFill>
              <a:srgbClr val="282A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Ellipse 129">
            <a:extLst>
              <a:ext uri="{FF2B5EF4-FFF2-40B4-BE49-F238E27FC236}">
                <a16:creationId xmlns:a16="http://schemas.microsoft.com/office/drawing/2014/main" xmlns="" id="{894E6CBF-BA0C-6148-9E6D-7C09AD5DFC70}"/>
              </a:ext>
            </a:extLst>
          </p:cNvPr>
          <p:cNvSpPr/>
          <p:nvPr/>
        </p:nvSpPr>
        <p:spPr>
          <a:xfrm>
            <a:off x="6228837" y="3897017"/>
            <a:ext cx="385591" cy="385591"/>
          </a:xfrm>
          <a:prstGeom prst="ellipse">
            <a:avLst/>
          </a:prstGeom>
          <a:solidFill>
            <a:schemeClr val="bg1"/>
          </a:solidFill>
          <a:ln>
            <a:solidFill>
              <a:srgbClr val="282AD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82AD3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3</a:t>
            </a:r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xmlns="" id="{0E590D5F-DCC8-FE41-9F7F-CCB0B9506F58}"/>
              </a:ext>
            </a:extLst>
          </p:cNvPr>
          <p:cNvSpPr/>
          <p:nvPr/>
        </p:nvSpPr>
        <p:spPr>
          <a:xfrm>
            <a:off x="327431" y="2511906"/>
            <a:ext cx="298374" cy="298374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1</a:t>
            </a:r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xmlns="" id="{BD06CD24-9623-0D4D-8FCF-3AD37DFAA4B4}"/>
              </a:ext>
            </a:extLst>
          </p:cNvPr>
          <p:cNvSpPr/>
          <p:nvPr/>
        </p:nvSpPr>
        <p:spPr>
          <a:xfrm>
            <a:off x="5646778" y="3301479"/>
            <a:ext cx="298374" cy="298374"/>
          </a:xfrm>
          <a:prstGeom prst="ellipse">
            <a:avLst/>
          </a:prstGeom>
          <a:solidFill>
            <a:schemeClr val="bg1"/>
          </a:solidFill>
          <a:ln>
            <a:solidFill>
              <a:srgbClr val="0F159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F159B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2</a:t>
            </a:r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xmlns="" id="{B5CF57E4-05E3-614C-BE1B-151779FD04DD}"/>
              </a:ext>
            </a:extLst>
          </p:cNvPr>
          <p:cNvSpPr/>
          <p:nvPr/>
        </p:nvSpPr>
        <p:spPr>
          <a:xfrm>
            <a:off x="5683681" y="4415197"/>
            <a:ext cx="298374" cy="298374"/>
          </a:xfrm>
          <a:prstGeom prst="ellipse">
            <a:avLst/>
          </a:prstGeom>
          <a:solidFill>
            <a:schemeClr val="bg1"/>
          </a:solidFill>
          <a:ln>
            <a:solidFill>
              <a:srgbClr val="0F159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F159B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2</a:t>
            </a:r>
          </a:p>
        </p:txBody>
      </p:sp>
      <p:cxnSp>
        <p:nvCxnSpPr>
          <p:cNvPr id="135" name="Connecteur en angle 134">
            <a:extLst>
              <a:ext uri="{FF2B5EF4-FFF2-40B4-BE49-F238E27FC236}">
                <a16:creationId xmlns:a16="http://schemas.microsoft.com/office/drawing/2014/main" xmlns="" id="{86E4DE12-9554-BB4E-ADEB-96E13940CD4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070420" y="2797534"/>
            <a:ext cx="2016944" cy="435923"/>
          </a:xfrm>
          <a:prstGeom prst="bentConnector3">
            <a:avLst>
              <a:gd name="adj1" fmla="val 99986"/>
            </a:avLst>
          </a:prstGeom>
          <a:ln w="444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0" name="Image 139" descr="Une image contenant équipement électronique, moniteur, capture d’écran&#10;&#10;&#10;&#10;Description générée automatiquement">
            <a:extLst>
              <a:ext uri="{FF2B5EF4-FFF2-40B4-BE49-F238E27FC236}">
                <a16:creationId xmlns:a16="http://schemas.microsoft.com/office/drawing/2014/main" xmlns="" id="{0C128921-0042-6E49-98CD-D77BB73AE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547" y="2659902"/>
            <a:ext cx="850081" cy="715605"/>
          </a:xfrm>
          <a:prstGeom prst="rect">
            <a:avLst/>
          </a:prstGeom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xmlns="" id="{8B55F00F-5206-614F-85ED-ED9F06EFB457}"/>
              </a:ext>
            </a:extLst>
          </p:cNvPr>
          <p:cNvSpPr/>
          <p:nvPr/>
        </p:nvSpPr>
        <p:spPr>
          <a:xfrm>
            <a:off x="8189628" y="2707386"/>
            <a:ext cx="274947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/>
                <a:ea typeface="Verdana" charset="0"/>
                <a:cs typeface="Verdana" charset="0"/>
              </a:rPr>
              <a:t>BENEFITS FOR SHIPPERS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/>
                <a:ea typeface="Verdana" charset="0"/>
                <a:cs typeface="Verdana" charset="0"/>
              </a:rPr>
              <a:t>(MULTI-USER ACCOUNT)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8BB6061D-EB3E-A14A-999E-F578F3E20D50}"/>
              </a:ext>
            </a:extLst>
          </p:cNvPr>
          <p:cNvSpPr/>
          <p:nvPr/>
        </p:nvSpPr>
        <p:spPr>
          <a:xfrm>
            <a:off x="7901969" y="3196037"/>
            <a:ext cx="43213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lice système"/>
              <a:buChar char="▸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Powerful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B.I. Tools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lice système"/>
              <a:buChar char="▸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Dashboard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, graphics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lice système"/>
              <a:buChar char="▸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Environmental and societal analysis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lice système"/>
              <a:buChar char="▸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Customizable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segmentation,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KPI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lice système"/>
              <a:buChar char="▸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Benchmarking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lice système"/>
              <a:buChar char="▸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Monthly, quarterly and annual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CO</a:t>
            </a:r>
            <a:r>
              <a:rPr kumimoji="0" lang="en-US" sz="1200" b="1" i="0" u="none" strike="noStrike" kern="1200" cap="none" spc="0" normalizeH="0" baseline="-25000" noProof="0" dirty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2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reports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lice système"/>
              <a:buChar char="▸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Action plans, Goals, Alert, cost control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lice système"/>
              <a:buChar char="▸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Monitoring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improvement</a:t>
            </a:r>
          </a:p>
        </p:txBody>
      </p: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xmlns="" id="{E1FFF0A1-A87F-8C49-81B9-E4AE10360DAC}"/>
              </a:ext>
            </a:extLst>
          </p:cNvPr>
          <p:cNvCxnSpPr>
            <a:cxnSpLocks/>
          </p:cNvCxnSpPr>
          <p:nvPr/>
        </p:nvCxnSpPr>
        <p:spPr>
          <a:xfrm>
            <a:off x="6879235" y="2950128"/>
            <a:ext cx="396562" cy="0"/>
          </a:xfrm>
          <a:prstGeom prst="line">
            <a:avLst/>
          </a:prstGeom>
          <a:ln w="44450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1" name="Groupe 150">
            <a:extLst>
              <a:ext uri="{FF2B5EF4-FFF2-40B4-BE49-F238E27FC236}">
                <a16:creationId xmlns:a16="http://schemas.microsoft.com/office/drawing/2014/main" xmlns="" id="{C3D7C9F4-DCFC-0F49-A4EA-938B5DF09EC4}"/>
              </a:ext>
            </a:extLst>
          </p:cNvPr>
          <p:cNvGrpSpPr/>
          <p:nvPr/>
        </p:nvGrpSpPr>
        <p:grpSpPr>
          <a:xfrm>
            <a:off x="7229291" y="1724189"/>
            <a:ext cx="1072895" cy="896580"/>
            <a:chOff x="7592975" y="3624068"/>
            <a:chExt cx="1072895" cy="896580"/>
          </a:xfrm>
        </p:grpSpPr>
        <p:pic>
          <p:nvPicPr>
            <p:cNvPr id="148" name="Image 45">
              <a:extLst>
                <a:ext uri="{FF2B5EF4-FFF2-40B4-BE49-F238E27FC236}">
                  <a16:creationId xmlns:a16="http://schemas.microsoft.com/office/drawing/2014/main" xmlns="" id="{17CE58F3-306B-DD48-94A9-334E8B522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4253" y="3624068"/>
              <a:ext cx="834810" cy="896580"/>
            </a:xfrm>
            <a:prstGeom prst="rect">
              <a:avLst/>
            </a:prstGeom>
          </p:spPr>
        </p:pic>
        <p:sp>
          <p:nvSpPr>
            <p:cNvPr id="149" name="ZoneTexte 46">
              <a:extLst>
                <a:ext uri="{FF2B5EF4-FFF2-40B4-BE49-F238E27FC236}">
                  <a16:creationId xmlns:a16="http://schemas.microsoft.com/office/drawing/2014/main" xmlns="" id="{9D594AF5-8D04-954E-8B2C-E7553DBD72C3}"/>
                </a:ext>
              </a:extLst>
            </p:cNvPr>
            <p:cNvSpPr txBox="1"/>
            <p:nvPr/>
          </p:nvSpPr>
          <p:spPr>
            <a:xfrm>
              <a:off x="7592975" y="3827333"/>
              <a:ext cx="1072895" cy="687561"/>
            </a:xfrm>
            <a:prstGeom prst="rect">
              <a:avLst/>
            </a:prstGeom>
            <a:ln w="38100">
              <a:noFill/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D2D2D5">
                      <a:lumMod val="10000"/>
                    </a:srgbClr>
                  </a:solidFill>
                  <a:effectLst/>
                  <a:uLnTx/>
                  <a:uFillTx/>
                  <a:latin typeface="Verdana" charset="0"/>
                  <a:ea typeface="Verdana" charset="0"/>
                  <a:cs typeface="Verdana" charset="0"/>
                </a:rPr>
                <a:t>4PL, 3PL,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D2D2D5">
                      <a:lumMod val="10000"/>
                    </a:srgbClr>
                  </a:solidFill>
                  <a:effectLst/>
                  <a:uLnTx/>
                  <a:uFillTx/>
                  <a:latin typeface="Verdana" charset="0"/>
                  <a:ea typeface="Verdana" charset="0"/>
                  <a:cs typeface="Verdana" charset="0"/>
                </a:rPr>
                <a:t> TMS, ERP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D2D2D5">
                      <a:lumMod val="10000"/>
                    </a:srgbClr>
                  </a:solidFill>
                  <a:effectLst/>
                  <a:uLnTx/>
                  <a:uFillTx/>
                  <a:latin typeface="Verdana" charset="0"/>
                  <a:ea typeface="Verdana" charset="0"/>
                  <a:cs typeface="Verdana" charset="0"/>
                </a:rPr>
                <a:t>DOMO</a:t>
              </a:r>
            </a:p>
          </p:txBody>
        </p:sp>
      </p:grpSp>
      <p:sp>
        <p:nvSpPr>
          <p:cNvPr id="150" name="ZoneTexte 149">
            <a:extLst>
              <a:ext uri="{FF2B5EF4-FFF2-40B4-BE49-F238E27FC236}">
                <a16:creationId xmlns:a16="http://schemas.microsoft.com/office/drawing/2014/main" xmlns="" id="{812EE71F-320B-2747-B263-0B7589CED768}"/>
              </a:ext>
            </a:extLst>
          </p:cNvPr>
          <p:cNvSpPr txBox="1"/>
          <p:nvPr/>
        </p:nvSpPr>
        <p:spPr>
          <a:xfrm>
            <a:off x="8185379" y="1999854"/>
            <a:ext cx="27334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1BCEC"/>
                </a:solidFill>
                <a:effectLst/>
                <a:uLnTx/>
                <a:uFillTx/>
                <a:latin typeface="Verdana" panose="020B0604030504040204"/>
                <a:ea typeface="Verdana" charset="0"/>
                <a:cs typeface="Verdana" charset="0"/>
              </a:rPr>
              <a:t>DATA EXTERNALIZATION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Open SQL database</a:t>
            </a:r>
          </a:p>
        </p:txBody>
      </p:sp>
      <p:cxnSp>
        <p:nvCxnSpPr>
          <p:cNvPr id="152" name="Connecteur en angle 151">
            <a:extLst>
              <a:ext uri="{FF2B5EF4-FFF2-40B4-BE49-F238E27FC236}">
                <a16:creationId xmlns:a16="http://schemas.microsoft.com/office/drawing/2014/main" xmlns="" id="{23D99FD8-B999-0942-AA44-55DA10F9F25D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13515" y="4321605"/>
            <a:ext cx="741051" cy="452242"/>
          </a:xfrm>
          <a:prstGeom prst="bentConnector3">
            <a:avLst>
              <a:gd name="adj1" fmla="val 99041"/>
            </a:avLst>
          </a:prstGeom>
          <a:ln w="44450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xmlns="" id="{503F866B-4AD7-344F-8F90-9C96B998E3F3}"/>
              </a:ext>
            </a:extLst>
          </p:cNvPr>
          <p:cNvSpPr/>
          <p:nvPr/>
        </p:nvSpPr>
        <p:spPr>
          <a:xfrm>
            <a:off x="8101716" y="4859834"/>
            <a:ext cx="22961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5" normalizeH="0" baseline="0" noProof="0">
                <a:ln>
                  <a:noFill/>
                </a:ln>
                <a:solidFill>
                  <a:srgbClr val="F58218"/>
                </a:solidFill>
                <a:effectLst/>
                <a:uLnTx/>
                <a:uFillTx/>
                <a:latin typeface="Verdana" panose="020B0604030504040204"/>
                <a:ea typeface="+mn-ea"/>
                <a:cs typeface="Verdana"/>
              </a:rPr>
              <a:t>BENEFITS</a:t>
            </a:r>
            <a:r>
              <a:rPr kumimoji="0" lang="en-US" sz="1400" b="1" i="0" u="none" strike="noStrike" kern="1200" cap="none" spc="5" normalizeH="0" baseline="0" noProof="0">
                <a:ln>
                  <a:noFill/>
                </a:ln>
                <a:solidFill>
                  <a:srgbClr val="F58218"/>
                </a:solidFill>
                <a:effectLst/>
                <a:uLnTx/>
                <a:uFillTx/>
                <a:latin typeface="Verdana" panose="020B0604030504040204"/>
                <a:ea typeface="+mn-ea"/>
                <a:cs typeface="Verdana"/>
              </a:rPr>
              <a:t>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58218"/>
                </a:solidFill>
                <a:effectLst/>
                <a:uLnTx/>
                <a:uFillTx/>
                <a:latin typeface="Verdana" panose="020B0604030504040204"/>
                <a:ea typeface="+mn-ea"/>
                <a:cs typeface="Verdana"/>
              </a:rPr>
              <a:t>CARRIERS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58218"/>
              </a:solidFill>
              <a:effectLst/>
              <a:uLnTx/>
              <a:uFillTx/>
              <a:latin typeface="Verdana" panose="020B0604030504040204"/>
              <a:ea typeface="+mn-ea"/>
              <a:cs typeface="Verdana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xmlns="" id="{B5F0BFA9-DD1F-0B44-8701-AA31B9CD41EC}"/>
              </a:ext>
            </a:extLst>
          </p:cNvPr>
          <p:cNvSpPr/>
          <p:nvPr/>
        </p:nvSpPr>
        <p:spPr>
          <a:xfrm>
            <a:off x="7843354" y="5182912"/>
            <a:ext cx="434864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lice système"/>
              <a:buChar char="▸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58218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TK'T Index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58218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: valorization of the economic and environmental performance of the carrier.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lice système"/>
              <a:buChar char="▸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58218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GHG Index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58218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: calculation of CO2/GHG emissions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lice système"/>
              <a:buChar char="▸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58218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CSR index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58218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: valorization of social, societal and ethical performance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lice système"/>
              <a:buChar char="▸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58218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Updates of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58218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social and tax authorizations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lice système"/>
              <a:buChar char="▸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58218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Performance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58218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improvements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lice système"/>
              <a:buChar char="▸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58218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Valorization in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58218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Blue Gallery</a:t>
            </a:r>
          </a:p>
        </p:txBody>
      </p:sp>
      <p:cxnSp>
        <p:nvCxnSpPr>
          <p:cNvPr id="70" name="Connecteur en angle 69">
            <a:extLst>
              <a:ext uri="{FF2B5EF4-FFF2-40B4-BE49-F238E27FC236}">
                <a16:creationId xmlns:a16="http://schemas.microsoft.com/office/drawing/2014/main" xmlns="" id="{EFF0DC35-BC4C-034B-A2E5-44031A2EDA69}"/>
              </a:ext>
            </a:extLst>
          </p:cNvPr>
          <p:cNvCxnSpPr>
            <a:cxnSpLocks/>
          </p:cNvCxnSpPr>
          <p:nvPr/>
        </p:nvCxnSpPr>
        <p:spPr>
          <a:xfrm>
            <a:off x="482981" y="4255649"/>
            <a:ext cx="1260876" cy="1055361"/>
          </a:xfrm>
          <a:prstGeom prst="bentConnector3">
            <a:avLst>
              <a:gd name="adj1" fmla="val 1653"/>
            </a:avLst>
          </a:prstGeom>
          <a:ln w="22225">
            <a:solidFill>
              <a:schemeClr val="accent4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xmlns="" id="{3C7A73CC-C79D-F64D-9FF2-D4240EBBB25E}"/>
              </a:ext>
            </a:extLst>
          </p:cNvPr>
          <p:cNvCxnSpPr>
            <a:cxnSpLocks/>
          </p:cNvCxnSpPr>
          <p:nvPr/>
        </p:nvCxnSpPr>
        <p:spPr>
          <a:xfrm flipH="1">
            <a:off x="482983" y="4252321"/>
            <a:ext cx="2634095" cy="5817"/>
          </a:xfrm>
          <a:prstGeom prst="line">
            <a:avLst/>
          </a:prstGeom>
          <a:ln w="22225">
            <a:solidFill>
              <a:schemeClr val="accent4"/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xmlns="" id="{F002BD22-BC70-494C-849E-16153B1833B2}"/>
              </a:ext>
            </a:extLst>
          </p:cNvPr>
          <p:cNvSpPr txBox="1"/>
          <p:nvPr/>
        </p:nvSpPr>
        <p:spPr>
          <a:xfrm>
            <a:off x="24579" y="4419468"/>
            <a:ext cx="130356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F58218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PRIMARY 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FROM CARRIERS</a:t>
            </a:r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xmlns="" id="{659672B4-A11A-4746-BD6C-DB4D96B6571D}"/>
              </a:ext>
            </a:extLst>
          </p:cNvPr>
          <p:cNvSpPr/>
          <p:nvPr/>
        </p:nvSpPr>
        <p:spPr>
          <a:xfrm>
            <a:off x="342178" y="4802706"/>
            <a:ext cx="298374" cy="298374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2918A10B-775F-2044-8374-58EC5830E19A}"/>
              </a:ext>
            </a:extLst>
          </p:cNvPr>
          <p:cNvSpPr/>
          <p:nvPr/>
        </p:nvSpPr>
        <p:spPr>
          <a:xfrm>
            <a:off x="1369487" y="4551357"/>
            <a:ext cx="1894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20" normalizeH="0" baseline="0" noProof="0">
                <a:ln>
                  <a:noFill/>
                </a:ln>
                <a:solidFill>
                  <a:srgbClr val="F5821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TK’BLUE CARRIER</a:t>
            </a:r>
            <a:r>
              <a:rPr kumimoji="0" lang="fr-FR" sz="1200" b="1" i="0" u="none" strike="noStrike" kern="1200" cap="none" spc="-80" normalizeH="0" baseline="0" noProof="0">
                <a:ln>
                  <a:noFill/>
                </a:ln>
                <a:solidFill>
                  <a:srgbClr val="F5821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DECLARATION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442F2CE6-83D2-6649-B157-22998AD38A55}"/>
              </a:ext>
            </a:extLst>
          </p:cNvPr>
          <p:cNvSpPr/>
          <p:nvPr/>
        </p:nvSpPr>
        <p:spPr>
          <a:xfrm>
            <a:off x="3074050" y="6580774"/>
            <a:ext cx="21714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20" normalizeH="0" baseline="0" noProof="0" dirty="0">
                <a:ln>
                  <a:noFill/>
                </a:ln>
                <a:solidFill>
                  <a:srgbClr val="5E5E5E">
                    <a:lumMod val="75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Verdana"/>
              </a:rPr>
              <a:t>NON TK’BLUE CARRIER</a:t>
            </a:r>
            <a:endParaRPr kumimoji="0" lang="fr-FR" sz="1100" b="1" i="0" u="none" strike="noStrike" kern="1200" cap="none" spc="-80" normalizeH="0" baseline="0" noProof="0" dirty="0">
              <a:ln>
                <a:noFill/>
              </a:ln>
              <a:solidFill>
                <a:srgbClr val="5E5E5E">
                  <a:lumMod val="75000"/>
                </a:srgbClr>
              </a:solidFill>
              <a:effectLst/>
              <a:uLnTx/>
              <a:uFillTx/>
              <a:latin typeface="Verdana" panose="020B0604030504040204"/>
              <a:ea typeface="+mn-ea"/>
              <a:cs typeface="Verdana"/>
            </a:endParaRPr>
          </a:p>
        </p:txBody>
      </p: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xmlns="" id="{25BCEE48-03D3-3C44-BBE0-05ED069D8802}"/>
              </a:ext>
            </a:extLst>
          </p:cNvPr>
          <p:cNvCxnSpPr>
            <a:cxnSpLocks/>
          </p:cNvCxnSpPr>
          <p:nvPr/>
        </p:nvCxnSpPr>
        <p:spPr>
          <a:xfrm>
            <a:off x="2749088" y="5311010"/>
            <a:ext cx="852531" cy="0"/>
          </a:xfrm>
          <a:prstGeom prst="straightConnector1">
            <a:avLst/>
          </a:prstGeom>
          <a:ln w="22225">
            <a:solidFill>
              <a:schemeClr val="accent4"/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xmlns="" id="{E65B2312-298D-674A-A657-88AF487CFF8A}"/>
              </a:ext>
            </a:extLst>
          </p:cNvPr>
          <p:cNvCxnSpPr>
            <a:cxnSpLocks/>
          </p:cNvCxnSpPr>
          <p:nvPr/>
        </p:nvCxnSpPr>
        <p:spPr>
          <a:xfrm>
            <a:off x="4125723" y="5486177"/>
            <a:ext cx="0" cy="1080000"/>
          </a:xfrm>
          <a:prstGeom prst="straightConnector1">
            <a:avLst/>
          </a:prstGeom>
          <a:ln w="22225">
            <a:solidFill>
              <a:schemeClr val="accent4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ZoneTexte 79">
            <a:extLst>
              <a:ext uri="{FF2B5EF4-FFF2-40B4-BE49-F238E27FC236}">
                <a16:creationId xmlns:a16="http://schemas.microsoft.com/office/drawing/2014/main" xmlns="" id="{99C15527-10F3-DA4D-8A11-5E5FB002EEF7}"/>
              </a:ext>
            </a:extLst>
          </p:cNvPr>
          <p:cNvSpPr txBox="1"/>
          <p:nvPr/>
        </p:nvSpPr>
        <p:spPr>
          <a:xfrm>
            <a:off x="3184722" y="5654190"/>
            <a:ext cx="19025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Otherwise,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F58218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Default value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Glec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, En 16258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or specific values from modeling</a:t>
            </a:r>
          </a:p>
        </p:txBody>
      </p:sp>
      <p:grpSp>
        <p:nvGrpSpPr>
          <p:cNvPr id="102" name="Groupe 101">
            <a:extLst>
              <a:ext uri="{FF2B5EF4-FFF2-40B4-BE49-F238E27FC236}">
                <a16:creationId xmlns:a16="http://schemas.microsoft.com/office/drawing/2014/main" xmlns="" id="{BFBF470F-4B03-EF42-AB24-E55C58A9E8DD}"/>
              </a:ext>
            </a:extLst>
          </p:cNvPr>
          <p:cNvGrpSpPr/>
          <p:nvPr/>
        </p:nvGrpSpPr>
        <p:grpSpPr>
          <a:xfrm>
            <a:off x="7370021" y="4728500"/>
            <a:ext cx="697858" cy="587462"/>
            <a:chOff x="3470401" y="5613195"/>
            <a:chExt cx="697858" cy="587462"/>
          </a:xfrm>
        </p:grpSpPr>
        <p:pic>
          <p:nvPicPr>
            <p:cNvPr id="103" name="Image 102" descr="Une image contenant équipement électronique, moniteur, capture d’écran&#10;&#10;&#10;&#10;Description générée automatiquement">
              <a:extLst>
                <a:ext uri="{FF2B5EF4-FFF2-40B4-BE49-F238E27FC236}">
                  <a16:creationId xmlns:a16="http://schemas.microsoft.com/office/drawing/2014/main" xmlns="" id="{6EE3EE31-EBF2-804B-811E-3E963F7BB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0401" y="5613195"/>
              <a:ext cx="697858" cy="587462"/>
            </a:xfrm>
            <a:prstGeom prst="rect">
              <a:avLst/>
            </a:prstGeom>
          </p:spPr>
        </p:pic>
        <p:pic>
          <p:nvPicPr>
            <p:cNvPr id="104" name="Image 103" descr="Une image contenant capture d’écran, moniteur&#10;&#10;Description générée automatiquement">
              <a:extLst>
                <a:ext uri="{FF2B5EF4-FFF2-40B4-BE49-F238E27FC236}">
                  <a16:creationId xmlns:a16="http://schemas.microsoft.com/office/drawing/2014/main" xmlns="" id="{3ABD0C53-2C76-8C43-8745-D54D0A3E1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25559" y="5682816"/>
              <a:ext cx="585334" cy="314100"/>
            </a:xfrm>
            <a:prstGeom prst="rect">
              <a:avLst/>
            </a:prstGeom>
          </p:spPr>
        </p:pic>
      </p:grpSp>
      <p:sp>
        <p:nvSpPr>
          <p:cNvPr id="83" name="ZoneTexte 66">
            <a:extLst>
              <a:ext uri="{FF2B5EF4-FFF2-40B4-BE49-F238E27FC236}">
                <a16:creationId xmlns:a16="http://schemas.microsoft.com/office/drawing/2014/main" xmlns="" id="{40D8DEF2-9613-664C-8D7E-3C6B62F620BE}"/>
              </a:ext>
            </a:extLst>
          </p:cNvPr>
          <p:cNvSpPr txBox="1"/>
          <p:nvPr/>
        </p:nvSpPr>
        <p:spPr>
          <a:xfrm>
            <a:off x="5483606" y="5744671"/>
            <a:ext cx="2180343" cy="101562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04" tIns="45702" rIns="91404" bIns="45702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Sending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 justifications documents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Verification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 of documents by TK'Blue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Data validation by TK'Blue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Transmission of indices</a:t>
            </a:r>
          </a:p>
        </p:txBody>
      </p:sp>
      <p:pic>
        <p:nvPicPr>
          <p:cNvPr id="81" name="Image 80">
            <a:extLst>
              <a:ext uri="{FF2B5EF4-FFF2-40B4-BE49-F238E27FC236}">
                <a16:creationId xmlns:a16="http://schemas.microsoft.com/office/drawing/2014/main" xmlns="" id="{6A34068A-D5E8-3941-A217-3A00083BB43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2299" y="5512469"/>
            <a:ext cx="501650" cy="457757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xmlns="" id="{527DFADB-08B3-604A-9D9E-6B7D830CFAB9}"/>
              </a:ext>
            </a:extLst>
          </p:cNvPr>
          <p:cNvCxnSpPr>
            <a:cxnSpLocks/>
          </p:cNvCxnSpPr>
          <p:nvPr/>
        </p:nvCxnSpPr>
        <p:spPr>
          <a:xfrm flipH="1">
            <a:off x="5642710" y="5547919"/>
            <a:ext cx="154" cy="217390"/>
          </a:xfrm>
          <a:prstGeom prst="straightConnector1">
            <a:avLst/>
          </a:prstGeom>
          <a:ln w="22225">
            <a:solidFill>
              <a:schemeClr val="accent6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41945D70-E9E5-F64D-9B00-26AEC47554B2}"/>
              </a:ext>
            </a:extLst>
          </p:cNvPr>
          <p:cNvCxnSpPr>
            <a:cxnSpLocks/>
          </p:cNvCxnSpPr>
          <p:nvPr/>
        </p:nvCxnSpPr>
        <p:spPr>
          <a:xfrm>
            <a:off x="4957698" y="5246842"/>
            <a:ext cx="0" cy="623924"/>
          </a:xfrm>
          <a:prstGeom prst="line">
            <a:avLst/>
          </a:prstGeom>
          <a:ln w="22225">
            <a:solidFill>
              <a:schemeClr val="accent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xmlns="" id="{2AB5E10A-4A54-434C-AE00-4F6AE395F9BF}"/>
              </a:ext>
            </a:extLst>
          </p:cNvPr>
          <p:cNvCxnSpPr>
            <a:cxnSpLocks/>
          </p:cNvCxnSpPr>
          <p:nvPr/>
        </p:nvCxnSpPr>
        <p:spPr>
          <a:xfrm flipH="1">
            <a:off x="4946846" y="5856168"/>
            <a:ext cx="551053" cy="0"/>
          </a:xfrm>
          <a:prstGeom prst="line">
            <a:avLst/>
          </a:prstGeom>
          <a:ln w="22225">
            <a:solidFill>
              <a:schemeClr val="accent6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xmlns="" id="{E7ABB82A-D897-1D41-82B2-492DBCB53FAB}"/>
              </a:ext>
            </a:extLst>
          </p:cNvPr>
          <p:cNvCxnSpPr>
            <a:cxnSpLocks/>
          </p:cNvCxnSpPr>
          <p:nvPr/>
        </p:nvCxnSpPr>
        <p:spPr>
          <a:xfrm>
            <a:off x="4515846" y="5246842"/>
            <a:ext cx="774714" cy="9542"/>
          </a:xfrm>
          <a:prstGeom prst="straightConnector1">
            <a:avLst/>
          </a:prstGeom>
          <a:ln w="22225">
            <a:solidFill>
              <a:srgbClr val="002060"/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2541"/>
      </a:dk2>
      <a:lt2>
        <a:srgbClr val="E2E8E3"/>
      </a:lt2>
      <a:accent1>
        <a:srgbClr val="E729BC"/>
      </a:accent1>
      <a:accent2>
        <a:srgbClr val="B117D5"/>
      </a:accent2>
      <a:accent3>
        <a:srgbClr val="7329E7"/>
      </a:accent3>
      <a:accent4>
        <a:srgbClr val="383CDB"/>
      </a:accent4>
      <a:accent5>
        <a:srgbClr val="297DE7"/>
      </a:accent5>
      <a:accent6>
        <a:srgbClr val="16B3CD"/>
      </a:accent6>
      <a:hlink>
        <a:srgbClr val="4D6EC3"/>
      </a:hlink>
      <a:folHlink>
        <a:srgbClr val="7F7F7F"/>
      </a:folHlink>
    </a:clrScheme>
    <a:fontScheme name="Retrospect">
      <a:majorFont>
        <a:latin typeface="Garamon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themeETKB">
  <a:themeElements>
    <a:clrScheme name="TKBlue">
      <a:dk1>
        <a:srgbClr val="5E5E5E"/>
      </a:dk1>
      <a:lt1>
        <a:srgbClr val="FEFFFF"/>
      </a:lt1>
      <a:dk2>
        <a:srgbClr val="04245C"/>
      </a:dk2>
      <a:lt2>
        <a:srgbClr val="FEFFFF"/>
      </a:lt2>
      <a:accent1>
        <a:srgbClr val="11BCEC"/>
      </a:accent1>
      <a:accent2>
        <a:srgbClr val="077C9D"/>
      </a:accent2>
      <a:accent3>
        <a:srgbClr val="0B0393"/>
      </a:accent3>
      <a:accent4>
        <a:srgbClr val="F58218"/>
      </a:accent4>
      <a:accent5>
        <a:srgbClr val="D2D2D5"/>
      </a:accent5>
      <a:accent6>
        <a:srgbClr val="058433"/>
      </a:accent6>
      <a:hlink>
        <a:srgbClr val="0000FF"/>
      </a:hlink>
      <a:folHlink>
        <a:srgbClr val="80008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937</Words>
  <Application>Microsoft Office PowerPoint</Application>
  <PresentationFormat>Personnalisé</PresentationFormat>
  <Paragraphs>172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RetrospectVTI</vt:lpstr>
      <vt:lpstr>themeETKB</vt:lpstr>
      <vt:lpstr>Hervé de Tréglodé</vt:lpstr>
      <vt:lpstr>Who am I?</vt:lpstr>
      <vt:lpstr>Two main consultancy services</vt:lpstr>
      <vt:lpstr>TK'Blue makes managing the  environmental impact of your transport,  a lever for your economic performance  Methodology &amp; tools to measure and monitor  the reduction of CO2 / GHG emissions and negative externalities of freight transport For a sustainable transport development.</vt:lpstr>
      <vt:lpstr>The constraints of the supply chain Management</vt:lpstr>
      <vt:lpstr>The business expectations of TK’Blue customers</vt:lpstr>
      <vt:lpstr>TK’Blue, a full SaaS company: vision and mission</vt:lpstr>
      <vt:lpstr>A back office with experts ensuring data integration, analyses, and continuous improvement of the methodology at Shipper’s disposal</vt:lpstr>
      <vt:lpstr>TK'Blue: The power, simplicity, accuracy and added value of the Cloud :  Input data --&gt; Computation --&gt; Benefits --&gt; Data externalization</vt:lpstr>
      <vt:lpstr>TK’Blue, a real added value for each involved in the transport chain: a virtuous circle for all</vt:lpstr>
      <vt:lpstr>TK'Blue makes managing the  environmental impact of your transport,  a lever for your economic performance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Hervé de Tréglodé</dc:title>
  <dc:creator>Hervé de Tréglodé</dc:creator>
  <cp:lastModifiedBy>Philippe DELCOURT</cp:lastModifiedBy>
  <cp:revision>6</cp:revision>
  <dcterms:created xsi:type="dcterms:W3CDTF">2019-10-05T10:17:22Z</dcterms:created>
  <dcterms:modified xsi:type="dcterms:W3CDTF">2019-10-25T06:56:14Z</dcterms:modified>
</cp:coreProperties>
</file>