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OSSIERS\Documents\Dossier%20vivant%20050716\+cgedd\Doc\LOM%20261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/>
            </a:pPr>
            <a:r>
              <a:rPr lang="fr-FR" sz="1200"/>
              <a:t>Investissements dans les transports en France à partir de 2019</a:t>
            </a:r>
          </a:p>
        </c:rich>
      </c:tx>
      <c:layout>
        <c:manualLayout>
          <c:xMode val="edge"/>
          <c:yMode val="edge"/>
          <c:x val="0.23924528301886794"/>
          <c:y val="2.375273505329142E-2"/>
        </c:manualLayout>
      </c:layout>
    </c:title>
    <c:plotArea>
      <c:layout>
        <c:manualLayout>
          <c:layoutTarget val="inner"/>
          <c:xMode val="edge"/>
          <c:yMode val="edge"/>
          <c:x val="6.8275802645881387E-2"/>
          <c:y val="2.041578136066325E-2"/>
          <c:w val="0.91799714899480223"/>
          <c:h val="0.58999907864911838"/>
        </c:manualLayout>
      </c:layout>
      <c:barChart>
        <c:barDir val="col"/>
        <c:grouping val="stacked"/>
        <c:ser>
          <c:idx val="0"/>
          <c:order val="0"/>
          <c:tx>
            <c:strRef>
              <c:f>investissement!$C$1</c:f>
              <c:strCache>
                <c:ptCount val="1"/>
                <c:pt idx="0">
                  <c:v>Etat</c:v>
                </c:pt>
              </c:strCache>
            </c:strRef>
          </c:tx>
          <c:cat>
            <c:multiLvlStrRef>
              <c:f>investissement!$A$2:$B$12</c:f>
              <c:multiLvlStrCache>
                <c:ptCount val="11"/>
                <c:lvl>
                  <c:pt idx="0">
                    <c:v>entretien route</c:v>
                  </c:pt>
                  <c:pt idx="1">
                    <c:v>entretien voie d'eau</c:v>
                  </c:pt>
                  <c:pt idx="2">
                    <c:v>entretien ferroviaire</c:v>
                  </c:pt>
                  <c:pt idx="3">
                    <c:v>nœuds ferroviaires province</c:v>
                  </c:pt>
                  <c:pt idx="4">
                    <c:v>Grand Paris</c:v>
                  </c:pt>
                  <c:pt idx="5">
                    <c:v>ferroviaire Ile-de-France</c:v>
                  </c:pt>
                  <c:pt idx="6">
                    <c:v>désenclavement rural</c:v>
                  </c:pt>
                  <c:pt idx="7">
                    <c:v>pôles d'échange</c:v>
                  </c:pt>
                  <c:pt idx="8">
                    <c:v>innovation</c:v>
                  </c:pt>
                  <c:pt idx="9">
                    <c:v>vélo</c:v>
                  </c:pt>
                  <c:pt idx="10">
                    <c:v>fret</c:v>
                  </c:pt>
                </c:lvl>
                <c:lvl>
                  <c:pt idx="0">
                    <c:v>1/ entretien</c:v>
                  </c:pt>
                  <c:pt idx="3">
                    <c:v>2/ nœuds ferroviaires</c:v>
                  </c:pt>
                  <c:pt idx="6">
                    <c:v>3/ rural</c:v>
                  </c:pt>
                  <c:pt idx="7">
                    <c:v>4/ mobilités propres</c:v>
                  </c:pt>
                  <c:pt idx="10">
                    <c:v>5/ fret</c:v>
                  </c:pt>
                </c:lvl>
              </c:multiLvlStrCache>
            </c:multiLvlStrRef>
          </c:cat>
          <c:val>
            <c:numRef>
              <c:f>investissement!$C$2:$C$12</c:f>
              <c:numCache>
                <c:formatCode>General</c:formatCode>
                <c:ptCount val="11"/>
                <c:pt idx="0">
                  <c:v>850</c:v>
                </c:pt>
                <c:pt idx="1">
                  <c:v>110</c:v>
                </c:pt>
                <c:pt idx="2">
                  <c:v>1012</c:v>
                </c:pt>
                <c:pt idx="3">
                  <c:v>260</c:v>
                </c:pt>
                <c:pt idx="6">
                  <c:v>100</c:v>
                </c:pt>
                <c:pt idx="7">
                  <c:v>100</c:v>
                </c:pt>
                <c:pt idx="8">
                  <c:v>8</c:v>
                </c:pt>
                <c:pt idx="9">
                  <c:v>60</c:v>
                </c:pt>
                <c:pt idx="10">
                  <c:v>200</c:v>
                </c:pt>
              </c:numCache>
            </c:numRef>
          </c:val>
        </c:ser>
        <c:ser>
          <c:idx val="1"/>
          <c:order val="1"/>
          <c:tx>
            <c:strRef>
              <c:f>investissement!$D$1</c:f>
              <c:strCache>
                <c:ptCount val="1"/>
                <c:pt idx="0">
                  <c:v>SNCF</c:v>
                </c:pt>
              </c:strCache>
            </c:strRef>
          </c:tx>
          <c:cat>
            <c:multiLvlStrRef>
              <c:f>investissement!$A$2:$B$12</c:f>
              <c:multiLvlStrCache>
                <c:ptCount val="11"/>
                <c:lvl>
                  <c:pt idx="0">
                    <c:v>entretien route</c:v>
                  </c:pt>
                  <c:pt idx="1">
                    <c:v>entretien voie d'eau</c:v>
                  </c:pt>
                  <c:pt idx="2">
                    <c:v>entretien ferroviaire</c:v>
                  </c:pt>
                  <c:pt idx="3">
                    <c:v>nœuds ferroviaires province</c:v>
                  </c:pt>
                  <c:pt idx="4">
                    <c:v>Grand Paris</c:v>
                  </c:pt>
                  <c:pt idx="5">
                    <c:v>ferroviaire Ile-de-France</c:v>
                  </c:pt>
                  <c:pt idx="6">
                    <c:v>désenclavement rural</c:v>
                  </c:pt>
                  <c:pt idx="7">
                    <c:v>pôles d'échange</c:v>
                  </c:pt>
                  <c:pt idx="8">
                    <c:v>innovation</c:v>
                  </c:pt>
                  <c:pt idx="9">
                    <c:v>vélo</c:v>
                  </c:pt>
                  <c:pt idx="10">
                    <c:v>fret</c:v>
                  </c:pt>
                </c:lvl>
                <c:lvl>
                  <c:pt idx="0">
                    <c:v>1/ entretien</c:v>
                  </c:pt>
                  <c:pt idx="3">
                    <c:v>2/ nœuds ferroviaires</c:v>
                  </c:pt>
                  <c:pt idx="6">
                    <c:v>3/ rural</c:v>
                  </c:pt>
                  <c:pt idx="7">
                    <c:v>4/ mobilités propres</c:v>
                  </c:pt>
                  <c:pt idx="10">
                    <c:v>5/ fret</c:v>
                  </c:pt>
                </c:lvl>
              </c:multiLvlStrCache>
            </c:multiLvlStrRef>
          </c:cat>
          <c:val>
            <c:numRef>
              <c:f>investissement!$D$2:$D$12</c:f>
              <c:numCache>
                <c:formatCode>General</c:formatCode>
                <c:ptCount val="11"/>
                <c:pt idx="2">
                  <c:v>3600</c:v>
                </c:pt>
              </c:numCache>
            </c:numRef>
          </c:val>
        </c:ser>
        <c:ser>
          <c:idx val="2"/>
          <c:order val="2"/>
          <c:tx>
            <c:strRef>
              <c:f>investissement!$E$1</c:f>
              <c:strCache>
                <c:ptCount val="1"/>
                <c:pt idx="0">
                  <c:v>collectivités et autres</c:v>
                </c:pt>
              </c:strCache>
            </c:strRef>
          </c:tx>
          <c:cat>
            <c:multiLvlStrRef>
              <c:f>investissement!$A$2:$B$12</c:f>
              <c:multiLvlStrCache>
                <c:ptCount val="11"/>
                <c:lvl>
                  <c:pt idx="0">
                    <c:v>entretien route</c:v>
                  </c:pt>
                  <c:pt idx="1">
                    <c:v>entretien voie d'eau</c:v>
                  </c:pt>
                  <c:pt idx="2">
                    <c:v>entretien ferroviaire</c:v>
                  </c:pt>
                  <c:pt idx="3">
                    <c:v>nœuds ferroviaires province</c:v>
                  </c:pt>
                  <c:pt idx="4">
                    <c:v>Grand Paris</c:v>
                  </c:pt>
                  <c:pt idx="5">
                    <c:v>ferroviaire Ile-de-France</c:v>
                  </c:pt>
                  <c:pt idx="6">
                    <c:v>désenclavement rural</c:v>
                  </c:pt>
                  <c:pt idx="7">
                    <c:v>pôles d'échange</c:v>
                  </c:pt>
                  <c:pt idx="8">
                    <c:v>innovation</c:v>
                  </c:pt>
                  <c:pt idx="9">
                    <c:v>vélo</c:v>
                  </c:pt>
                  <c:pt idx="10">
                    <c:v>fret</c:v>
                  </c:pt>
                </c:lvl>
                <c:lvl>
                  <c:pt idx="0">
                    <c:v>1/ entretien</c:v>
                  </c:pt>
                  <c:pt idx="3">
                    <c:v>2/ nœuds ferroviaires</c:v>
                  </c:pt>
                  <c:pt idx="6">
                    <c:v>3/ rural</c:v>
                  </c:pt>
                  <c:pt idx="7">
                    <c:v>4/ mobilités propres</c:v>
                  </c:pt>
                  <c:pt idx="10">
                    <c:v>5/ fret</c:v>
                  </c:pt>
                </c:lvl>
              </c:multiLvlStrCache>
            </c:multiLvlStrRef>
          </c:cat>
          <c:val>
            <c:numRef>
              <c:f>investissement!$E$2:$E$12</c:f>
              <c:numCache>
                <c:formatCode>General</c:formatCode>
                <c:ptCount val="11"/>
                <c:pt idx="4">
                  <c:v>3200</c:v>
                </c:pt>
                <c:pt idx="5">
                  <c:v>1500</c:v>
                </c:pt>
                <c:pt idx="6">
                  <c:v>100</c:v>
                </c:pt>
                <c:pt idx="7">
                  <c:v>100</c:v>
                </c:pt>
                <c:pt idx="8">
                  <c:v>8</c:v>
                </c:pt>
                <c:pt idx="9">
                  <c:v>60</c:v>
                </c:pt>
              </c:numCache>
            </c:numRef>
          </c:val>
        </c:ser>
        <c:overlap val="100"/>
        <c:axId val="92709632"/>
        <c:axId val="92711168"/>
      </c:barChart>
      <c:catAx>
        <c:axId val="9270963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92711168"/>
        <c:crosses val="autoZero"/>
        <c:auto val="1"/>
        <c:lblAlgn val="ctr"/>
        <c:lblOffset val="100"/>
      </c:catAx>
      <c:valAx>
        <c:axId val="92711168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800"/>
                  <a:t>M€</a:t>
                </a:r>
              </a:p>
            </c:rich>
          </c:tx>
          <c:layout>
            <c:manualLayout>
              <c:xMode val="edge"/>
              <c:yMode val="edge"/>
              <c:x val="1.6657257465458326E-2"/>
              <c:y val="0.6230746915076416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fr-FR"/>
          </a:p>
        </c:txPr>
        <c:crossAx val="9270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4235626207102"/>
          <c:y val="0.20937454246790579"/>
          <c:w val="0.34426088248402914"/>
          <c:h val="0.16401724892580871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4CD7A-7713-4058-99E5-8F9281546486}" type="datetimeFigureOut">
              <a:rPr lang="fr-FR" smtClean="0"/>
              <a:t>07/11/2018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7BADA-A09B-4DE1-8CD3-FA1E5BCFD46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France au défi</a:t>
            </a:r>
            <a:br>
              <a:rPr lang="fr-FR" dirty="0" smtClean="0"/>
            </a:br>
            <a:r>
              <a:rPr lang="fr-FR" dirty="0" smtClean="0"/>
              <a:t>des mobilités du quotidien</a:t>
            </a:r>
            <a:br>
              <a:rPr lang="fr-FR" dirty="0" smtClean="0"/>
            </a:br>
            <a:r>
              <a:rPr lang="zh-CN" altLang="fr-FR" dirty="0" smtClean="0">
                <a:solidFill>
                  <a:srgbClr val="FF0000"/>
                </a:solidFill>
              </a:rPr>
              <a:t>法国未来交通指导法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Michel ROSTAGNAT (</a:t>
            </a:r>
            <a:r>
              <a:rPr lang="zh-CN" altLang="fr-FR" dirty="0" smtClean="0">
                <a:solidFill>
                  <a:srgbClr val="FF0000"/>
                </a:solidFill>
              </a:rPr>
              <a:t>罗天诺</a:t>
            </a:r>
            <a:r>
              <a:rPr lang="fr-FR" altLang="zh-CN" dirty="0" smtClean="0"/>
              <a:t>)</a:t>
            </a:r>
          </a:p>
          <a:p>
            <a:r>
              <a:rPr lang="fr-FR" dirty="0" smtClean="0"/>
              <a:t>Forum THNS, Shanghai / Paris, 10 novembre 2018</a:t>
            </a:r>
          </a:p>
          <a:p>
            <a:r>
              <a:rPr lang="zh-CN" altLang="fr-FR" dirty="0" smtClean="0">
                <a:solidFill>
                  <a:srgbClr val="FF0000"/>
                </a:solidFill>
              </a:rPr>
              <a:t>第十一届可持续发展城市交通系统论坛</a:t>
            </a:r>
            <a:endParaRPr lang="fr-FR" altLang="zh-CN" dirty="0" smtClean="0">
              <a:solidFill>
                <a:srgbClr val="FF0000"/>
              </a:solidFill>
            </a:endParaRPr>
          </a:p>
          <a:p>
            <a:r>
              <a:rPr lang="fr-FR" altLang="zh-CN" dirty="0" smtClean="0">
                <a:solidFill>
                  <a:srgbClr val="FF0000"/>
                </a:solidFill>
              </a:rPr>
              <a:t>2018</a:t>
            </a:r>
            <a:r>
              <a:rPr lang="zh-CN" altLang="fr-FR" dirty="0" smtClean="0">
                <a:solidFill>
                  <a:srgbClr val="FF0000"/>
                </a:solidFill>
              </a:rPr>
              <a:t>年</a:t>
            </a:r>
            <a:r>
              <a:rPr lang="fr-FR" altLang="zh-CN" dirty="0" smtClean="0">
                <a:solidFill>
                  <a:srgbClr val="FF0000"/>
                </a:solidFill>
              </a:rPr>
              <a:t>11</a:t>
            </a:r>
            <a:r>
              <a:rPr lang="zh-CN" altLang="fr-FR" dirty="0" smtClean="0">
                <a:solidFill>
                  <a:srgbClr val="FF0000"/>
                </a:solidFill>
              </a:rPr>
              <a:t>月</a:t>
            </a:r>
            <a:r>
              <a:rPr lang="fr-FR" altLang="zh-CN" dirty="0" smtClean="0">
                <a:solidFill>
                  <a:srgbClr val="FF0000"/>
                </a:solidFill>
              </a:rPr>
              <a:t>10</a:t>
            </a:r>
            <a:r>
              <a:rPr lang="zh-CN" altLang="fr-FR" dirty="0" smtClean="0">
                <a:solidFill>
                  <a:srgbClr val="FF0000"/>
                </a:solidFill>
              </a:rPr>
              <a:t>日 上海同济大学、巴黎市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loi d’orientation des mobilités</a:t>
            </a:r>
            <a:br>
              <a:rPr lang="fr-FR" dirty="0" smtClean="0"/>
            </a:br>
            <a:r>
              <a:rPr lang="zh-CN" altLang="fr-FR" dirty="0" smtClean="0"/>
              <a:t>未来交通指导法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4340237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Loi attendue pour 2019</a:t>
            </a:r>
          </a:p>
          <a:p>
            <a:r>
              <a:rPr lang="fr-FR" dirty="0" smtClean="0"/>
              <a:t>Un calendrier exigeant:</a:t>
            </a:r>
          </a:p>
          <a:p>
            <a:pPr lvl="1"/>
            <a:r>
              <a:rPr lang="fr-FR" dirty="0" smtClean="0"/>
              <a:t>2022: ventes de véhicules électriques *5</a:t>
            </a:r>
          </a:p>
          <a:p>
            <a:pPr lvl="1"/>
            <a:r>
              <a:rPr lang="fr-FR" dirty="0" smtClean="0"/>
              <a:t>2024: vélo *3</a:t>
            </a:r>
          </a:p>
          <a:p>
            <a:pPr lvl="1"/>
            <a:r>
              <a:rPr lang="fr-FR" dirty="0" smtClean="0"/>
              <a:t>2025: ventes de PL à faibles émissions *15</a:t>
            </a:r>
          </a:p>
          <a:p>
            <a:pPr lvl="1"/>
            <a:r>
              <a:rPr lang="fr-FR" dirty="0" smtClean="0"/>
              <a:t>2040: fin de la vente des véhicules thermiques</a:t>
            </a:r>
          </a:p>
          <a:p>
            <a:pPr lvl="1"/>
            <a:r>
              <a:rPr lang="fr-FR" dirty="0" smtClean="0"/>
              <a:t>2050: neutralité carbone des transports</a:t>
            </a:r>
          </a:p>
          <a:p>
            <a:r>
              <a:rPr lang="fr-FR" dirty="0" smtClean="0"/>
              <a:t>Une nouvelle approche: partir du quotidien des voyageurs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3625857"/>
          </a:xfrm>
        </p:spPr>
        <p:txBody>
          <a:bodyPr>
            <a:normAutofit fontScale="85000" lnSpcReduction="20000"/>
          </a:bodyPr>
          <a:lstStyle/>
          <a:p>
            <a:r>
              <a:rPr lang="zh-CN" altLang="fr-FR" dirty="0" smtClean="0">
                <a:solidFill>
                  <a:srgbClr val="FF0000"/>
                </a:solidFill>
              </a:rPr>
              <a:t>法律要</a:t>
            </a:r>
            <a:r>
              <a:rPr lang="fr-FR" altLang="zh-CN" dirty="0" smtClean="0">
                <a:solidFill>
                  <a:srgbClr val="FF0000"/>
                </a:solidFill>
              </a:rPr>
              <a:t>2019</a:t>
            </a:r>
            <a:r>
              <a:rPr lang="zh-CN" altLang="fr-FR" dirty="0" smtClean="0">
                <a:solidFill>
                  <a:srgbClr val="FF0000"/>
                </a:solidFill>
              </a:rPr>
              <a:t>年被发布</a:t>
            </a:r>
            <a:endParaRPr lang="fr-FR" altLang="zh-CN" dirty="0" smtClean="0">
              <a:solidFill>
                <a:srgbClr val="FF0000"/>
              </a:solidFill>
            </a:endParaRPr>
          </a:p>
          <a:p>
            <a:r>
              <a:rPr lang="zh-CN" altLang="fr-FR" dirty="0">
                <a:solidFill>
                  <a:srgbClr val="FF0000"/>
                </a:solidFill>
              </a:rPr>
              <a:t>带着</a:t>
            </a:r>
            <a:r>
              <a:rPr lang="zh-CN" altLang="fr-FR" dirty="0" smtClean="0">
                <a:solidFill>
                  <a:srgbClr val="FF0000"/>
                </a:solidFill>
              </a:rPr>
              <a:t>一个有志气的纲领</a:t>
            </a:r>
            <a:endParaRPr lang="fr-FR" altLang="zh-CN" dirty="0" smtClean="0">
              <a:solidFill>
                <a:srgbClr val="FF0000"/>
              </a:solidFill>
            </a:endParaRPr>
          </a:p>
          <a:p>
            <a:pPr lvl="1"/>
            <a:r>
              <a:rPr lang="fr-FR" altLang="zh-CN" dirty="0" smtClean="0">
                <a:solidFill>
                  <a:srgbClr val="FF0000"/>
                </a:solidFill>
              </a:rPr>
              <a:t>2022</a:t>
            </a:r>
            <a:r>
              <a:rPr lang="zh-CN" altLang="fr-FR" dirty="0" smtClean="0">
                <a:solidFill>
                  <a:srgbClr val="FF0000"/>
                </a:solidFill>
              </a:rPr>
              <a:t>年要卖</a:t>
            </a:r>
            <a:r>
              <a:rPr lang="fr-FR" altLang="zh-CN" dirty="0" smtClean="0">
                <a:solidFill>
                  <a:srgbClr val="FF0000"/>
                </a:solidFill>
              </a:rPr>
              <a:t>5</a:t>
            </a:r>
            <a:r>
              <a:rPr lang="zh-CN" altLang="fr-FR" dirty="0" smtClean="0">
                <a:solidFill>
                  <a:srgbClr val="FF0000"/>
                </a:solidFill>
              </a:rPr>
              <a:t>倍多电动车</a:t>
            </a:r>
            <a:endParaRPr lang="fr-FR" altLang="zh-CN" dirty="0" smtClean="0">
              <a:solidFill>
                <a:srgbClr val="FF0000"/>
              </a:solidFill>
            </a:endParaRPr>
          </a:p>
          <a:p>
            <a:pPr lvl="1"/>
            <a:r>
              <a:rPr lang="fr-FR" altLang="zh-CN" dirty="0" smtClean="0">
                <a:solidFill>
                  <a:srgbClr val="FF0000"/>
                </a:solidFill>
              </a:rPr>
              <a:t>2024</a:t>
            </a:r>
            <a:r>
              <a:rPr lang="zh-CN" altLang="fr-FR" dirty="0" smtClean="0">
                <a:solidFill>
                  <a:srgbClr val="FF0000"/>
                </a:solidFill>
              </a:rPr>
              <a:t>年要看</a:t>
            </a:r>
            <a:r>
              <a:rPr lang="fr-FR" altLang="zh-CN" dirty="0" smtClean="0">
                <a:solidFill>
                  <a:srgbClr val="FF0000"/>
                </a:solidFill>
              </a:rPr>
              <a:t>3</a:t>
            </a:r>
            <a:r>
              <a:rPr lang="zh-CN" altLang="fr-FR" dirty="0" smtClean="0">
                <a:solidFill>
                  <a:srgbClr val="FF0000"/>
                </a:solidFill>
              </a:rPr>
              <a:t>倍多自行车</a:t>
            </a:r>
            <a:endParaRPr lang="fr-FR" altLang="zh-CN" dirty="0" smtClean="0">
              <a:solidFill>
                <a:srgbClr val="FF0000"/>
              </a:solidFill>
            </a:endParaRPr>
          </a:p>
          <a:p>
            <a:pPr lvl="1"/>
            <a:r>
              <a:rPr lang="fr-FR" altLang="zh-CN" dirty="0" smtClean="0">
                <a:solidFill>
                  <a:srgbClr val="FF0000"/>
                </a:solidFill>
              </a:rPr>
              <a:t>2025</a:t>
            </a:r>
            <a:r>
              <a:rPr lang="zh-CN" altLang="fr-FR" dirty="0" smtClean="0">
                <a:solidFill>
                  <a:srgbClr val="FF0000"/>
                </a:solidFill>
              </a:rPr>
              <a:t>年要卖</a:t>
            </a:r>
            <a:r>
              <a:rPr lang="fr-FR" altLang="zh-CN" dirty="0" smtClean="0">
                <a:solidFill>
                  <a:srgbClr val="FF0000"/>
                </a:solidFill>
              </a:rPr>
              <a:t>15</a:t>
            </a:r>
            <a:r>
              <a:rPr lang="zh-CN" altLang="fr-FR" dirty="0" smtClean="0">
                <a:solidFill>
                  <a:srgbClr val="FF0000"/>
                </a:solidFill>
              </a:rPr>
              <a:t>倍</a:t>
            </a:r>
            <a:r>
              <a:rPr lang="zh-CN" altLang="fr-FR" dirty="0" smtClean="0">
                <a:solidFill>
                  <a:srgbClr val="FF0000"/>
                </a:solidFill>
              </a:rPr>
              <a:t>多少数污染</a:t>
            </a:r>
            <a:r>
              <a:rPr lang="zh-CN" altLang="fr-FR" dirty="0" smtClean="0">
                <a:solidFill>
                  <a:srgbClr val="FF0000"/>
                </a:solidFill>
              </a:rPr>
              <a:t>排</a:t>
            </a:r>
            <a:r>
              <a:rPr lang="zh-CN" altLang="fr-FR" dirty="0" smtClean="0">
                <a:solidFill>
                  <a:srgbClr val="FF0000"/>
                </a:solidFill>
              </a:rPr>
              <a:t>放卡车</a:t>
            </a:r>
            <a:endParaRPr lang="fr-FR" altLang="zh-CN" dirty="0" smtClean="0">
              <a:solidFill>
                <a:srgbClr val="FF0000"/>
              </a:solidFill>
            </a:endParaRPr>
          </a:p>
          <a:p>
            <a:pPr lvl="1"/>
            <a:r>
              <a:rPr lang="fr-FR" altLang="zh-CN" dirty="0" smtClean="0">
                <a:solidFill>
                  <a:srgbClr val="FF0000"/>
                </a:solidFill>
              </a:rPr>
              <a:t>2040</a:t>
            </a:r>
            <a:r>
              <a:rPr lang="zh-CN" altLang="fr-FR" dirty="0" smtClean="0">
                <a:solidFill>
                  <a:srgbClr val="FF0000"/>
                </a:solidFill>
              </a:rPr>
              <a:t>年卖汽车被禁止的</a:t>
            </a:r>
            <a:endParaRPr lang="fr-FR" altLang="zh-CN" dirty="0" smtClean="0">
              <a:solidFill>
                <a:srgbClr val="FF0000"/>
              </a:solidFill>
            </a:endParaRPr>
          </a:p>
          <a:p>
            <a:pPr lvl="1"/>
            <a:r>
              <a:rPr lang="fr-FR" altLang="zh-CN" dirty="0" smtClean="0">
                <a:solidFill>
                  <a:srgbClr val="FF0000"/>
                </a:solidFill>
              </a:rPr>
              <a:t>2050</a:t>
            </a:r>
            <a:r>
              <a:rPr lang="zh-CN" altLang="fr-FR" dirty="0" smtClean="0">
                <a:solidFill>
                  <a:srgbClr val="FF0000"/>
                </a:solidFill>
              </a:rPr>
              <a:t>年交通系统</a:t>
            </a:r>
            <a:r>
              <a:rPr lang="zh-CN" altLang="fr-FR" dirty="0" smtClean="0">
                <a:solidFill>
                  <a:srgbClr val="FF0000"/>
                </a:solidFill>
              </a:rPr>
              <a:t>的</a:t>
            </a:r>
            <a:r>
              <a:rPr lang="zh-CN" altLang="fr-FR" dirty="0" smtClean="0">
                <a:solidFill>
                  <a:srgbClr val="FF0000"/>
                </a:solidFill>
              </a:rPr>
              <a:t>碳排放取消了</a:t>
            </a:r>
            <a:endParaRPr lang="fr-FR" altLang="zh-CN" dirty="0" smtClean="0">
              <a:solidFill>
                <a:srgbClr val="FF0000"/>
              </a:solidFill>
            </a:endParaRPr>
          </a:p>
          <a:p>
            <a:r>
              <a:rPr lang="zh-CN" altLang="fr-FR" dirty="0" smtClean="0">
                <a:solidFill>
                  <a:srgbClr val="FF0000"/>
                </a:solidFill>
              </a:rPr>
              <a:t>新</a:t>
            </a:r>
            <a:r>
              <a:rPr lang="zh-CN" altLang="fr-FR" dirty="0" smtClean="0">
                <a:solidFill>
                  <a:srgbClr val="FF0000"/>
                </a:solidFill>
              </a:rPr>
              <a:t>代理念就是首先满足老百姓每天的需求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Perspectives budgétaires</a:t>
            </a:r>
            <a:br>
              <a:rPr lang="fr-FR" dirty="0" smtClean="0"/>
            </a:br>
            <a:r>
              <a:rPr lang="zh-CN" altLang="fr-FR" dirty="0" smtClean="0">
                <a:solidFill>
                  <a:srgbClr val="FF0000"/>
                </a:solidFill>
              </a:rPr>
              <a:t>财政展</a:t>
            </a:r>
            <a:r>
              <a:rPr lang="zh-CN" altLang="fr-FR" dirty="0" smtClean="0">
                <a:solidFill>
                  <a:srgbClr val="FF0000"/>
                </a:solidFill>
              </a:rPr>
              <a:t>望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929190" cy="4757758"/>
          </a:xfrm>
        </p:spPr>
        <p:txBody>
          <a:bodyPr>
            <a:noAutofit/>
          </a:bodyPr>
          <a:lstStyle/>
          <a:p>
            <a:r>
              <a:rPr lang="fr-FR" sz="2000" dirty="0" smtClean="0"/>
              <a:t>+40 % d’investissement payé par l’Agence de financement des infrastructures de transport de France (AFITF)</a:t>
            </a: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基础设</a:t>
            </a:r>
            <a:r>
              <a:rPr lang="zh-CN" altLang="fr-FR" sz="2000" dirty="0" smtClean="0">
                <a:solidFill>
                  <a:srgbClr val="FF0000"/>
                </a:solidFill>
              </a:rPr>
              <a:t>施投资增加</a:t>
            </a:r>
            <a:r>
              <a:rPr lang="fr-FR" altLang="zh-CN" sz="2000" dirty="0" smtClean="0">
                <a:solidFill>
                  <a:srgbClr val="FF0000"/>
                </a:solidFill>
              </a:rPr>
              <a:t>40%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Renforcement des autres grands programmes (maintenance du réseau ferroviaire, métro du Grand Paris…)</a:t>
            </a: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能</a:t>
            </a:r>
            <a:r>
              <a:rPr lang="zh-CN" altLang="fr-FR" sz="2000" dirty="0" smtClean="0">
                <a:solidFill>
                  <a:srgbClr val="FF0000"/>
                </a:solidFill>
              </a:rPr>
              <a:t>力别的大规模方案，例如铁路网路维修、大巴黎地铁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5 programmes prioritaires: entretien des réseaux, nœuds ferroviaires, rural, mobilités propres, fret</a:t>
            </a:r>
          </a:p>
          <a:p>
            <a:pPr>
              <a:buNone/>
            </a:pPr>
            <a:r>
              <a:rPr lang="fr-FR" altLang="zh-CN" sz="2000" dirty="0" smtClean="0">
                <a:solidFill>
                  <a:srgbClr val="FF0000"/>
                </a:solidFill>
              </a:rPr>
              <a:t>5</a:t>
            </a:r>
            <a:r>
              <a:rPr lang="zh-CN" altLang="fr-FR" sz="2000" dirty="0" smtClean="0">
                <a:solidFill>
                  <a:srgbClr val="FF0000"/>
                </a:solidFill>
              </a:rPr>
              <a:t>个优先方案</a:t>
            </a:r>
            <a:r>
              <a:rPr lang="fr-FR" altLang="zh-CN" sz="2000" dirty="0" smtClean="0">
                <a:solidFill>
                  <a:srgbClr val="FF0000"/>
                </a:solidFill>
              </a:rPr>
              <a:t> </a:t>
            </a:r>
            <a:r>
              <a:rPr lang="zh-CN" altLang="fr-FR" sz="2000" dirty="0" smtClean="0">
                <a:solidFill>
                  <a:srgbClr val="FF0000"/>
                </a:solidFill>
              </a:rPr>
              <a:t>：网路维修，交点，乡郊，生态机动性，货物运输</a:t>
            </a:r>
            <a:endParaRPr lang="fr-FR" sz="2000" dirty="0">
              <a:solidFill>
                <a:srgbClr val="FF0000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half" idx="2"/>
          </p:nvPr>
        </p:nvGraphicFramePr>
        <p:xfrm>
          <a:off x="4929190" y="1600200"/>
          <a:ext cx="421481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autorités organisatrices de la mobilité sur tout le territoire</a:t>
            </a:r>
            <a:br>
              <a:rPr lang="fr-FR" dirty="0" smtClean="0"/>
            </a:br>
            <a:r>
              <a:rPr lang="zh-CN" altLang="fr-FR" dirty="0" smtClean="0">
                <a:solidFill>
                  <a:srgbClr val="FF0000"/>
                </a:solidFill>
              </a:rPr>
              <a:t>到</a:t>
            </a:r>
            <a:r>
              <a:rPr lang="zh-CN" altLang="fr-FR" dirty="0" smtClean="0">
                <a:solidFill>
                  <a:srgbClr val="FF0000"/>
                </a:solidFill>
              </a:rPr>
              <a:t>处要建立机动性组织当局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0034" y="2643182"/>
            <a:ext cx="4038600" cy="2554287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 smtClean="0"/>
              <a:t>Des autorités organisatrices à la campagne</a:t>
            </a:r>
          </a:p>
          <a:p>
            <a:pPr>
              <a:buNone/>
            </a:pPr>
            <a:r>
              <a:rPr lang="zh-CN" altLang="fr-FR" sz="2400" dirty="0" smtClean="0">
                <a:solidFill>
                  <a:srgbClr val="FF0000"/>
                </a:solidFill>
              </a:rPr>
              <a:t>乡</a:t>
            </a:r>
            <a:r>
              <a:rPr lang="zh-CN" altLang="fr-FR" sz="2400" dirty="0" smtClean="0">
                <a:solidFill>
                  <a:srgbClr val="FF0000"/>
                </a:solidFill>
              </a:rPr>
              <a:t>郊里也要建立机动性组织当局</a:t>
            </a:r>
            <a:endParaRPr lang="fr-FR" sz="2400" dirty="0" smtClean="0">
              <a:solidFill>
                <a:srgbClr val="FF0000"/>
              </a:solidFill>
            </a:endParaRPr>
          </a:p>
          <a:p>
            <a:r>
              <a:rPr lang="fr-FR" sz="2400" dirty="0" smtClean="0"/>
              <a:t>Des autorités capables d’organiser également l’offre de mobilités douces ou individuelles</a:t>
            </a:r>
          </a:p>
          <a:p>
            <a:pPr>
              <a:buNone/>
            </a:pPr>
            <a:r>
              <a:rPr lang="zh-CN" altLang="fr-FR" sz="2400" dirty="0" smtClean="0">
                <a:solidFill>
                  <a:srgbClr val="FF0000"/>
                </a:solidFill>
              </a:rPr>
              <a:t>它</a:t>
            </a:r>
            <a:r>
              <a:rPr lang="zh-CN" altLang="fr-FR" sz="2400" dirty="0" smtClean="0">
                <a:solidFill>
                  <a:srgbClr val="FF0000"/>
                </a:solidFill>
              </a:rPr>
              <a:t>们也会安排温和、单人机动性供及服务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 descr="Our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57139"/>
            <a:ext cx="4495800" cy="4020997"/>
          </a:xfr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défi écologique</a:t>
            </a:r>
            <a:br>
              <a:rPr lang="fr-FR" dirty="0" smtClean="0"/>
            </a:br>
            <a:r>
              <a:rPr lang="zh-CN" altLang="fr-FR" dirty="0" smtClean="0">
                <a:solidFill>
                  <a:srgbClr val="FF0000"/>
                </a:solidFill>
              </a:rPr>
              <a:t>生</a:t>
            </a:r>
            <a:r>
              <a:rPr lang="zh-CN" altLang="fr-FR" dirty="0" smtClean="0">
                <a:solidFill>
                  <a:srgbClr val="FF0000"/>
                </a:solidFill>
              </a:rPr>
              <a:t>态挑战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20" y="1785926"/>
            <a:ext cx="3786214" cy="4340237"/>
          </a:xfrm>
        </p:spPr>
        <p:txBody>
          <a:bodyPr>
            <a:noAutofit/>
          </a:bodyPr>
          <a:lstStyle/>
          <a:p>
            <a:r>
              <a:rPr lang="fr-FR" sz="2000" dirty="0" smtClean="0"/>
              <a:t>Polluants atmosphériques: Bruxelles somme la France de réduire la pollution en </a:t>
            </a:r>
            <a:r>
              <a:rPr lang="fr-FR" sz="2000" dirty="0" err="1" smtClean="0"/>
              <a:t>NO</a:t>
            </a:r>
            <a:r>
              <a:rPr lang="fr-FR" sz="2000" baseline="-25000" dirty="0" err="1" smtClean="0"/>
              <a:t>x</a:t>
            </a:r>
            <a:r>
              <a:rPr lang="fr-FR" sz="2000" dirty="0" smtClean="0"/>
              <a:t> et PM</a:t>
            </a: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欧盟要求法国的空气氧化氮、粉末污染减少了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L’Europe occidentale entière est touchée</a:t>
            </a: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西</a:t>
            </a:r>
            <a:r>
              <a:rPr lang="zh-CN" altLang="fr-FR" sz="2000" dirty="0" smtClean="0">
                <a:solidFill>
                  <a:srgbClr val="FF0000"/>
                </a:solidFill>
              </a:rPr>
              <a:t>方欧洲是里到处有这样的问题的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Des « zones à faibles émissions »</a:t>
            </a: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法</a:t>
            </a:r>
            <a:r>
              <a:rPr lang="zh-CN" altLang="fr-FR" sz="2000" dirty="0" smtClean="0">
                <a:solidFill>
                  <a:srgbClr val="FF0000"/>
                </a:solidFill>
              </a:rPr>
              <a:t>律发明了“少许排放地区</a:t>
            </a:r>
            <a:r>
              <a:rPr lang="fr-FR" altLang="zh-CN" sz="2000" dirty="0" smtClean="0">
                <a:solidFill>
                  <a:srgbClr val="FF0000"/>
                </a:solidFill>
              </a:rPr>
              <a:t> </a:t>
            </a:r>
            <a:r>
              <a:rPr lang="zh-CN" altLang="fr-FR" sz="2400" dirty="0" smtClean="0">
                <a:solidFill>
                  <a:srgbClr val="FF0000"/>
                </a:solidFill>
              </a:rPr>
              <a:t>”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000496" y="2000240"/>
            <a:ext cx="514350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Favoriser les transports intelligents</a:t>
            </a:r>
            <a:br>
              <a:rPr lang="fr-FR" dirty="0" smtClean="0"/>
            </a:br>
            <a:r>
              <a:rPr lang="zh-CN" altLang="fr-FR" dirty="0" smtClean="0">
                <a:solidFill>
                  <a:srgbClr val="FF0000"/>
                </a:solidFill>
              </a:rPr>
              <a:t>促</a:t>
            </a:r>
            <a:r>
              <a:rPr lang="zh-CN" altLang="fr-FR" dirty="0" smtClean="0">
                <a:solidFill>
                  <a:srgbClr val="FF0000"/>
                </a:solidFill>
              </a:rPr>
              <a:t>进智能交通系统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r>
              <a:rPr lang="fr-FR" sz="2000" dirty="0" smtClean="0"/>
              <a:t>Partage des données imposé aux autorités organisatrices et aux opérateurs, sous le contrôle de l’Autorité de régulation des activités ferroviaires et routières (ARAFER)</a:t>
            </a: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交通系</a:t>
            </a:r>
            <a:r>
              <a:rPr lang="zh-CN" altLang="fr-FR" sz="2000" dirty="0" smtClean="0">
                <a:solidFill>
                  <a:srgbClr val="FF0000"/>
                </a:solidFill>
              </a:rPr>
              <a:t>统组织当局、公司要手下</a:t>
            </a:r>
            <a:r>
              <a:rPr lang="zh-CN" altLang="fr-FR" sz="2000" dirty="0" smtClean="0">
                <a:solidFill>
                  <a:srgbClr val="FF0000"/>
                </a:solidFill>
              </a:rPr>
              <a:t>交通管理当局</a:t>
            </a:r>
            <a:r>
              <a:rPr lang="zh-CN" altLang="fr-FR" sz="2000" dirty="0" smtClean="0">
                <a:solidFill>
                  <a:srgbClr val="FF0000"/>
                </a:solidFill>
              </a:rPr>
              <a:t>分享自己的大数据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Circulation de véhicules « hautement automatisés » sur la voie publique dès 2020</a:t>
            </a:r>
          </a:p>
          <a:p>
            <a:pPr>
              <a:buNone/>
            </a:pPr>
            <a:r>
              <a:rPr lang="fr-FR" altLang="zh-CN" sz="2000" dirty="0" smtClean="0">
                <a:solidFill>
                  <a:srgbClr val="FF0000"/>
                </a:solidFill>
              </a:rPr>
              <a:t>2020</a:t>
            </a:r>
            <a:r>
              <a:rPr lang="zh-CN" altLang="fr-FR" sz="2000" dirty="0" smtClean="0">
                <a:solidFill>
                  <a:srgbClr val="FF0000"/>
                </a:solidFill>
              </a:rPr>
              <a:t>年自从“高级自动车”被允许在公共网路上行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Les forces de l’ordre devront avoir accès aux enregistrements du véhicule en cas d’accident</a:t>
            </a: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警</a:t>
            </a:r>
            <a:r>
              <a:rPr lang="zh-CN" altLang="fr-FR" sz="2000" dirty="0" smtClean="0">
                <a:solidFill>
                  <a:srgbClr val="FF0000"/>
                </a:solidFill>
              </a:rPr>
              <a:t>察可以出了事故以后把车的数据</a:t>
            </a:r>
            <a:endParaRPr lang="fr-FR" altLang="zh-CN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分析一下</a:t>
            </a:r>
            <a:endParaRPr lang="fr-FR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724397" y="3786190"/>
            <a:ext cx="4419603" cy="248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Conclusion et ouverture</a:t>
            </a:r>
            <a:br>
              <a:rPr lang="fr-FR" dirty="0" smtClean="0"/>
            </a:br>
            <a:r>
              <a:rPr lang="zh-CN" altLang="fr-FR" dirty="0" smtClean="0">
                <a:solidFill>
                  <a:srgbClr val="FF0000"/>
                </a:solidFill>
              </a:rPr>
              <a:t>结</a:t>
            </a:r>
            <a:r>
              <a:rPr lang="zh-CN" altLang="fr-FR" dirty="0" smtClean="0">
                <a:solidFill>
                  <a:srgbClr val="FF0000"/>
                </a:solidFill>
              </a:rPr>
              <a:t>论、其他问题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43050"/>
            <a:ext cx="5072066" cy="4714908"/>
          </a:xfrm>
        </p:spPr>
        <p:txBody>
          <a:bodyPr>
            <a:noAutofit/>
          </a:bodyPr>
          <a:lstStyle/>
          <a:p>
            <a:r>
              <a:rPr lang="fr-FR" sz="2000" dirty="0" smtClean="0"/>
              <a:t>L’Etat s’en remet aux collectivités locales du soin de la mise en œuvre</a:t>
            </a: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国</a:t>
            </a:r>
            <a:r>
              <a:rPr lang="zh-CN" altLang="fr-FR" sz="2000" dirty="0" smtClean="0">
                <a:solidFill>
                  <a:srgbClr val="FF0000"/>
                </a:solidFill>
              </a:rPr>
              <a:t>家让地方议会都做到法律的决定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Risque: fermeture des espaces au grand transit, appropriation des nœuds par la collectivité locale</a:t>
            </a: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有危</a:t>
            </a:r>
            <a:r>
              <a:rPr lang="zh-CN" altLang="fr-FR" sz="2000" dirty="0" smtClean="0">
                <a:solidFill>
                  <a:srgbClr val="FF0000"/>
                </a:solidFill>
              </a:rPr>
              <a:t>险地方议会为了自己的利益呆着网路的好处</a:t>
            </a:r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Ce dont la loi ne parle pas:</a:t>
            </a:r>
          </a:p>
          <a:p>
            <a:pPr lvl="1"/>
            <a:r>
              <a:rPr lang="fr-FR" sz="2000" dirty="0" smtClean="0"/>
              <a:t>L’avenir du réseau ferroviaire</a:t>
            </a:r>
          </a:p>
          <a:p>
            <a:pPr lvl="1"/>
            <a:r>
              <a:rPr lang="fr-FR" sz="2000" dirty="0" smtClean="0"/>
              <a:t>Le financement par les poids lourds des dommages qu’ils causent aux routes</a:t>
            </a:r>
          </a:p>
          <a:p>
            <a:pPr>
              <a:buNone/>
            </a:pPr>
            <a:r>
              <a:rPr lang="zh-CN" altLang="fr-FR" sz="2000" dirty="0" smtClean="0">
                <a:solidFill>
                  <a:srgbClr val="FF0000"/>
                </a:solidFill>
              </a:rPr>
              <a:t>法</a:t>
            </a:r>
            <a:r>
              <a:rPr lang="zh-CN" altLang="fr-FR" sz="2000" dirty="0" smtClean="0">
                <a:solidFill>
                  <a:srgbClr val="FF0000"/>
                </a:solidFill>
              </a:rPr>
              <a:t>律关于铁道系统的未来、卡车怎么资助</a:t>
            </a:r>
            <a:r>
              <a:rPr lang="zh-CN" altLang="fr-FR" sz="2000" smtClean="0">
                <a:solidFill>
                  <a:srgbClr val="FF0000"/>
                </a:solidFill>
              </a:rPr>
              <a:t>网路的</a:t>
            </a:r>
            <a:r>
              <a:rPr lang="zh-CN" altLang="fr-FR" sz="2000" dirty="0" smtClean="0">
                <a:solidFill>
                  <a:srgbClr val="FF0000"/>
                </a:solidFill>
              </a:rPr>
              <a:t>退化不说话</a:t>
            </a:r>
            <a:endParaRPr lang="fr-FR" sz="2000" dirty="0" smtClean="0">
              <a:solidFill>
                <a:srgbClr val="FF0000"/>
              </a:solidFill>
            </a:endParaRPr>
          </a:p>
        </p:txBody>
      </p:sp>
      <p:pic>
        <p:nvPicPr>
          <p:cNvPr id="5" name="Espace réservé du contenu 4" descr="Porte Bagnole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3286124"/>
            <a:ext cx="4071934" cy="3053954"/>
          </a:xfr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10/11/2018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Michel ROostagnat (</a:t>
            </a:r>
            <a:r>
              <a:rPr lang="zh-CN" altLang="fr-FR" smtClean="0"/>
              <a:t>罗天诺</a:t>
            </a:r>
            <a:r>
              <a:rPr lang="fr-FR" altLang="zh-CN" smtClean="0"/>
              <a:t>), </a:t>
            </a:r>
            <a:r>
              <a:rPr lang="fr-BE" smtClean="0"/>
              <a:t>THNS 2018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</TotalTime>
  <Words>677</Words>
  <PresentationFormat>Affichage à l'écran (4:3)</PresentationFormat>
  <Paragraphs>78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La France au défi des mobilités du quotidien 法国未来交通指导法</vt:lpstr>
      <vt:lpstr>Une loi d’orientation des mobilités 未来交通指导法</vt:lpstr>
      <vt:lpstr>Perspectives budgétaires 财政展望</vt:lpstr>
      <vt:lpstr>Des autorités organisatrices de la mobilité sur tout le territoire 到处要建立机动性组织当局</vt:lpstr>
      <vt:lpstr>Le défi écologique 生态挑战</vt:lpstr>
      <vt:lpstr>Favoriser les transports intelligents 促进智能交通系统</vt:lpstr>
      <vt:lpstr>Conclusion et ouverture 结论、其他问题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 au défi des mobilités du quotidien 未来交通指导法</dc:title>
  <dc:creator>Michel Rostagnat</dc:creator>
  <cp:lastModifiedBy>DOSSIERS</cp:lastModifiedBy>
  <cp:revision>4</cp:revision>
  <dcterms:created xsi:type="dcterms:W3CDTF">2018-11-07T10:32:56Z</dcterms:created>
  <dcterms:modified xsi:type="dcterms:W3CDTF">2018-11-08T10:28:29Z</dcterms:modified>
</cp:coreProperties>
</file>