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256" r:id="rId2"/>
    <p:sldId id="271" r:id="rId3"/>
    <p:sldId id="342" r:id="rId4"/>
    <p:sldId id="269" r:id="rId5"/>
    <p:sldId id="343" r:id="rId6"/>
    <p:sldId id="320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334" r:id="rId20"/>
    <p:sldId id="335" r:id="rId21"/>
    <p:sldId id="336" r:id="rId22"/>
    <p:sldId id="337" r:id="rId23"/>
    <p:sldId id="338" r:id="rId24"/>
    <p:sldId id="268" r:id="rId25"/>
    <p:sldId id="297" r:id="rId26"/>
    <p:sldId id="345" r:id="rId27"/>
    <p:sldId id="339" r:id="rId28"/>
    <p:sldId id="289" r:id="rId29"/>
    <p:sldId id="288" r:id="rId30"/>
    <p:sldId id="295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P Mizzi" initials="JM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7626"/>
    <a:srgbClr val="00CC99"/>
    <a:srgbClr val="00A6A4"/>
    <a:srgbClr val="EE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89" autoAdjust="0"/>
    <p:restoredTop sz="98214" autoAdjust="0"/>
  </p:normalViewPr>
  <p:slideViewPr>
    <p:cSldViewPr>
      <p:cViewPr>
        <p:scale>
          <a:sx n="100" d="100"/>
          <a:sy n="100" d="100"/>
        </p:scale>
        <p:origin x="-666" y="7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C41464-22A0-4932-B3E6-DEC71C45588B}" type="doc">
      <dgm:prSet loTypeId="urn:microsoft.com/office/officeart/2005/8/layout/default#3" loCatId="list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fr-FR"/>
        </a:p>
      </dgm:t>
    </dgm:pt>
    <dgm:pt modelId="{1DB94781-27F1-46AE-B326-8649363B82DF}">
      <dgm:prSet phldrT="[Texte]"/>
      <dgm:spPr/>
      <dgm:t>
        <a:bodyPr/>
        <a:lstStyle/>
        <a:p>
          <a:r>
            <a:rPr lang="fr-FR" b="1" dirty="0" smtClean="0"/>
            <a:t>Université</a:t>
          </a:r>
        </a:p>
        <a:p>
          <a:r>
            <a:rPr lang="fr-FR" b="1" dirty="0" smtClean="0"/>
            <a:t>Paris-Est</a:t>
          </a:r>
          <a:endParaRPr lang="fr-FR" b="1" dirty="0"/>
        </a:p>
      </dgm:t>
    </dgm:pt>
    <dgm:pt modelId="{A77837B7-6592-4F86-9929-53489050CFD9}" type="parTrans" cxnId="{94E64109-ACFD-406C-B57D-889E2AC15C82}">
      <dgm:prSet/>
      <dgm:spPr/>
      <dgm:t>
        <a:bodyPr/>
        <a:lstStyle/>
        <a:p>
          <a:endParaRPr lang="fr-FR"/>
        </a:p>
      </dgm:t>
    </dgm:pt>
    <dgm:pt modelId="{52B0C941-DD0D-436E-8881-DB618150F0FE}" type="sibTrans" cxnId="{94E64109-ACFD-406C-B57D-889E2AC15C82}">
      <dgm:prSet/>
      <dgm:spPr/>
      <dgm:t>
        <a:bodyPr/>
        <a:lstStyle/>
        <a:p>
          <a:endParaRPr lang="fr-FR"/>
        </a:p>
      </dgm:t>
    </dgm:pt>
    <dgm:pt modelId="{7C4ECAF7-3D7B-40A0-946D-D0B685C6B475}">
      <dgm:prSet phldrT="[Texte]"/>
      <dgm:spPr/>
      <dgm:t>
        <a:bodyPr/>
        <a:lstStyle/>
        <a:p>
          <a:r>
            <a:rPr lang="fr-FR" b="1" dirty="0" smtClean="0"/>
            <a:t>L’Université Nantes Angers Le Mans - LUNAM</a:t>
          </a:r>
          <a:endParaRPr lang="fr-FR" b="1" dirty="0"/>
        </a:p>
      </dgm:t>
    </dgm:pt>
    <dgm:pt modelId="{119A45B3-207C-4A21-9B2C-AB4A63906209}" type="parTrans" cxnId="{1F95CE84-0438-433C-A8C1-2154BA024B0B}">
      <dgm:prSet/>
      <dgm:spPr/>
      <dgm:t>
        <a:bodyPr/>
        <a:lstStyle/>
        <a:p>
          <a:endParaRPr lang="fr-FR"/>
        </a:p>
      </dgm:t>
    </dgm:pt>
    <dgm:pt modelId="{EEC8A7A8-C31C-42CD-8602-FD702B12A11A}" type="sibTrans" cxnId="{1F95CE84-0438-433C-A8C1-2154BA024B0B}">
      <dgm:prSet/>
      <dgm:spPr/>
      <dgm:t>
        <a:bodyPr/>
        <a:lstStyle/>
        <a:p>
          <a:endParaRPr lang="fr-FR"/>
        </a:p>
      </dgm:t>
    </dgm:pt>
    <dgm:pt modelId="{F1E0C543-6B0E-4582-8D05-62F19B3DDF3F}">
      <dgm:prSet phldrT="[Texte]"/>
      <dgm:spPr/>
      <dgm:t>
        <a:bodyPr/>
        <a:lstStyle/>
        <a:p>
          <a:r>
            <a:rPr lang="fr-FR" b="1" dirty="0" smtClean="0"/>
            <a:t>Aix Marseille Université</a:t>
          </a:r>
          <a:endParaRPr lang="fr-FR" b="1" dirty="0"/>
        </a:p>
      </dgm:t>
    </dgm:pt>
    <dgm:pt modelId="{8B79E744-E671-43DD-969E-603DDDCDC74D}" type="parTrans" cxnId="{694A0362-EBC2-49A5-AA1C-A3BED3B12A58}">
      <dgm:prSet/>
      <dgm:spPr/>
      <dgm:t>
        <a:bodyPr/>
        <a:lstStyle/>
        <a:p>
          <a:endParaRPr lang="fr-FR"/>
        </a:p>
      </dgm:t>
    </dgm:pt>
    <dgm:pt modelId="{E36E9FE5-AA52-4185-A047-E08CB4A68691}" type="sibTrans" cxnId="{694A0362-EBC2-49A5-AA1C-A3BED3B12A58}">
      <dgm:prSet/>
      <dgm:spPr/>
      <dgm:t>
        <a:bodyPr/>
        <a:lstStyle/>
        <a:p>
          <a:endParaRPr lang="fr-FR"/>
        </a:p>
      </dgm:t>
    </dgm:pt>
    <dgm:pt modelId="{659B1C90-23EF-43BB-BA36-751531ED29AB}">
      <dgm:prSet phldrT="[Texte]"/>
      <dgm:spPr/>
      <dgm:t>
        <a:bodyPr/>
        <a:lstStyle/>
        <a:p>
          <a:r>
            <a:rPr lang="fr-FR" b="1" dirty="0" smtClean="0"/>
            <a:t>Université de Lille Nord de France</a:t>
          </a:r>
          <a:endParaRPr lang="fr-FR" b="1" dirty="0"/>
        </a:p>
      </dgm:t>
    </dgm:pt>
    <dgm:pt modelId="{8A3AA113-FB16-4E75-8109-03BB024645BD}" type="parTrans" cxnId="{D9D0B72A-0FF3-48FD-A56D-ACF2438267F2}">
      <dgm:prSet/>
      <dgm:spPr/>
      <dgm:t>
        <a:bodyPr/>
        <a:lstStyle/>
        <a:p>
          <a:endParaRPr lang="fr-FR"/>
        </a:p>
      </dgm:t>
    </dgm:pt>
    <dgm:pt modelId="{FF05FCB9-0FA3-423D-AF63-947A156228F0}" type="sibTrans" cxnId="{D9D0B72A-0FF3-48FD-A56D-ACF2438267F2}">
      <dgm:prSet/>
      <dgm:spPr/>
      <dgm:t>
        <a:bodyPr/>
        <a:lstStyle/>
        <a:p>
          <a:endParaRPr lang="fr-FR"/>
        </a:p>
      </dgm:t>
    </dgm:pt>
    <dgm:pt modelId="{9CC85228-876A-4DD6-8297-409B241C17CB}">
      <dgm:prSet phldrT="[Texte]"/>
      <dgm:spPr/>
      <dgm:t>
        <a:bodyPr/>
        <a:lstStyle/>
        <a:p>
          <a:r>
            <a:rPr lang="fr-FR" b="1" dirty="0" smtClean="0"/>
            <a:t>Université</a:t>
          </a:r>
        </a:p>
        <a:p>
          <a:r>
            <a:rPr lang="fr-FR" b="1" dirty="0" smtClean="0"/>
            <a:t>de Lyon</a:t>
          </a:r>
          <a:endParaRPr lang="fr-FR" b="1" dirty="0"/>
        </a:p>
      </dgm:t>
    </dgm:pt>
    <dgm:pt modelId="{1CDB8F5F-CA3D-4597-8C75-1F81DFC58E93}" type="parTrans" cxnId="{DE6C3CE1-049F-4ABD-A276-52766D91F980}">
      <dgm:prSet/>
      <dgm:spPr/>
      <dgm:t>
        <a:bodyPr/>
        <a:lstStyle/>
        <a:p>
          <a:endParaRPr lang="fr-FR"/>
        </a:p>
      </dgm:t>
    </dgm:pt>
    <dgm:pt modelId="{2DF3761B-B3B2-416D-97CB-3E52C2DC23EE}" type="sibTrans" cxnId="{DE6C3CE1-049F-4ABD-A276-52766D91F980}">
      <dgm:prSet/>
      <dgm:spPr/>
      <dgm:t>
        <a:bodyPr/>
        <a:lstStyle/>
        <a:p>
          <a:endParaRPr lang="fr-FR"/>
        </a:p>
      </dgm:t>
    </dgm:pt>
    <dgm:pt modelId="{75CEE87A-F4FC-4990-8254-300D0C578B6E}">
      <dgm:prSet phldrT="[Texte]"/>
      <dgm:spPr/>
      <dgm:t>
        <a:bodyPr/>
        <a:lstStyle/>
        <a:p>
          <a:r>
            <a:rPr lang="fr-FR" b="1" dirty="0" smtClean="0"/>
            <a:t>Université</a:t>
          </a:r>
        </a:p>
        <a:p>
          <a:r>
            <a:rPr lang="fr-FR" b="1" dirty="0" smtClean="0"/>
            <a:t>de Grenoble</a:t>
          </a:r>
          <a:endParaRPr lang="fr-FR" b="1" dirty="0"/>
        </a:p>
      </dgm:t>
    </dgm:pt>
    <dgm:pt modelId="{749B749A-BAFB-45C9-8C4E-FCD7175DEF41}" type="parTrans" cxnId="{FB6E37A7-28AA-44A9-8E7A-4512C3A08D75}">
      <dgm:prSet/>
      <dgm:spPr/>
      <dgm:t>
        <a:bodyPr/>
        <a:lstStyle/>
        <a:p>
          <a:endParaRPr lang="fr-FR"/>
        </a:p>
      </dgm:t>
    </dgm:pt>
    <dgm:pt modelId="{6B0F31E3-E28A-44D4-B649-F8361A7B8634}" type="sibTrans" cxnId="{FB6E37A7-28AA-44A9-8E7A-4512C3A08D75}">
      <dgm:prSet/>
      <dgm:spPr/>
      <dgm:t>
        <a:bodyPr/>
        <a:lstStyle/>
        <a:p>
          <a:endParaRPr lang="fr-FR"/>
        </a:p>
      </dgm:t>
    </dgm:pt>
    <dgm:pt modelId="{C6D88BD5-DBA8-44CC-B95D-7A38AEF6E2E4}" type="pres">
      <dgm:prSet presAssocID="{A0C41464-22A0-4932-B3E6-DEC71C45588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FF7CC0B3-766F-459A-9FBA-1A1D240E15F2}" type="pres">
      <dgm:prSet presAssocID="{1DB94781-27F1-46AE-B326-8649363B82D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45DB041-6EC3-4121-B1E5-512DBAD9991F}" type="pres">
      <dgm:prSet presAssocID="{52B0C941-DD0D-436E-8881-DB618150F0FE}" presName="sibTrans" presStyleCnt="0"/>
      <dgm:spPr/>
      <dgm:t>
        <a:bodyPr/>
        <a:lstStyle/>
        <a:p>
          <a:endParaRPr lang="fr-FR"/>
        </a:p>
      </dgm:t>
    </dgm:pt>
    <dgm:pt modelId="{3EAB766D-9490-46EC-B5B3-21C26CBE6AFB}" type="pres">
      <dgm:prSet presAssocID="{7C4ECAF7-3D7B-40A0-946D-D0B685C6B47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15A6D0A-4261-4DFC-BC81-645E0F17C99F}" type="pres">
      <dgm:prSet presAssocID="{EEC8A7A8-C31C-42CD-8602-FD702B12A11A}" presName="sibTrans" presStyleCnt="0"/>
      <dgm:spPr/>
      <dgm:t>
        <a:bodyPr/>
        <a:lstStyle/>
        <a:p>
          <a:endParaRPr lang="fr-FR"/>
        </a:p>
      </dgm:t>
    </dgm:pt>
    <dgm:pt modelId="{6328AC30-3D40-42A1-AD14-4B4E228E851C}" type="pres">
      <dgm:prSet presAssocID="{F1E0C543-6B0E-4582-8D05-62F19B3DDF3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0E97960-2FAD-49D6-90B1-A86FE58D3003}" type="pres">
      <dgm:prSet presAssocID="{E36E9FE5-AA52-4185-A047-E08CB4A68691}" presName="sibTrans" presStyleCnt="0"/>
      <dgm:spPr/>
      <dgm:t>
        <a:bodyPr/>
        <a:lstStyle/>
        <a:p>
          <a:endParaRPr lang="fr-FR"/>
        </a:p>
      </dgm:t>
    </dgm:pt>
    <dgm:pt modelId="{8D4AD06A-8E1D-43CD-86C8-816655E84538}" type="pres">
      <dgm:prSet presAssocID="{659B1C90-23EF-43BB-BA36-751531ED29A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926F0E4-BA6A-4A30-B60D-CB68F0AAD340}" type="pres">
      <dgm:prSet presAssocID="{FF05FCB9-0FA3-423D-AF63-947A156228F0}" presName="sibTrans" presStyleCnt="0"/>
      <dgm:spPr/>
      <dgm:t>
        <a:bodyPr/>
        <a:lstStyle/>
        <a:p>
          <a:endParaRPr lang="fr-FR"/>
        </a:p>
      </dgm:t>
    </dgm:pt>
    <dgm:pt modelId="{633C71F1-288B-4B0E-992E-5CB7DA316106}" type="pres">
      <dgm:prSet presAssocID="{9CC85228-876A-4DD6-8297-409B241C17C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6B0DEEC-3386-4872-9311-F92E382E706E}" type="pres">
      <dgm:prSet presAssocID="{2DF3761B-B3B2-416D-97CB-3E52C2DC23EE}" presName="sibTrans" presStyleCnt="0"/>
      <dgm:spPr/>
      <dgm:t>
        <a:bodyPr/>
        <a:lstStyle/>
        <a:p>
          <a:endParaRPr lang="fr-FR"/>
        </a:p>
      </dgm:t>
    </dgm:pt>
    <dgm:pt modelId="{5F138D11-BFA0-46C5-B203-64EDFE35B15C}" type="pres">
      <dgm:prSet presAssocID="{75CEE87A-F4FC-4990-8254-300D0C578B6E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673E34E-DDDA-49C9-A824-C80F7C9D2BFD}" type="presOf" srcId="{A0C41464-22A0-4932-B3E6-DEC71C45588B}" destId="{C6D88BD5-DBA8-44CC-B95D-7A38AEF6E2E4}" srcOrd="0" destOrd="0" presId="urn:microsoft.com/office/officeart/2005/8/layout/default#3"/>
    <dgm:cxn modelId="{BC0F602E-6746-4958-BD2E-3564713C2FB3}" type="presOf" srcId="{9CC85228-876A-4DD6-8297-409B241C17CB}" destId="{633C71F1-288B-4B0E-992E-5CB7DA316106}" srcOrd="0" destOrd="0" presId="urn:microsoft.com/office/officeart/2005/8/layout/default#3"/>
    <dgm:cxn modelId="{FA7F34DD-6F9B-466C-86EB-6C68AC2324E5}" type="presOf" srcId="{75CEE87A-F4FC-4990-8254-300D0C578B6E}" destId="{5F138D11-BFA0-46C5-B203-64EDFE35B15C}" srcOrd="0" destOrd="0" presId="urn:microsoft.com/office/officeart/2005/8/layout/default#3"/>
    <dgm:cxn modelId="{94E64109-ACFD-406C-B57D-889E2AC15C82}" srcId="{A0C41464-22A0-4932-B3E6-DEC71C45588B}" destId="{1DB94781-27F1-46AE-B326-8649363B82DF}" srcOrd="0" destOrd="0" parTransId="{A77837B7-6592-4F86-9929-53489050CFD9}" sibTransId="{52B0C941-DD0D-436E-8881-DB618150F0FE}"/>
    <dgm:cxn modelId="{DE6C3CE1-049F-4ABD-A276-52766D91F980}" srcId="{A0C41464-22A0-4932-B3E6-DEC71C45588B}" destId="{9CC85228-876A-4DD6-8297-409B241C17CB}" srcOrd="4" destOrd="0" parTransId="{1CDB8F5F-CA3D-4597-8C75-1F81DFC58E93}" sibTransId="{2DF3761B-B3B2-416D-97CB-3E52C2DC23EE}"/>
    <dgm:cxn modelId="{D9D0B72A-0FF3-48FD-A56D-ACF2438267F2}" srcId="{A0C41464-22A0-4932-B3E6-DEC71C45588B}" destId="{659B1C90-23EF-43BB-BA36-751531ED29AB}" srcOrd="3" destOrd="0" parTransId="{8A3AA113-FB16-4E75-8109-03BB024645BD}" sibTransId="{FF05FCB9-0FA3-423D-AF63-947A156228F0}"/>
    <dgm:cxn modelId="{694A0362-EBC2-49A5-AA1C-A3BED3B12A58}" srcId="{A0C41464-22A0-4932-B3E6-DEC71C45588B}" destId="{F1E0C543-6B0E-4582-8D05-62F19B3DDF3F}" srcOrd="2" destOrd="0" parTransId="{8B79E744-E671-43DD-969E-603DDDCDC74D}" sibTransId="{E36E9FE5-AA52-4185-A047-E08CB4A68691}"/>
    <dgm:cxn modelId="{2B947F9D-7178-4FF1-A01B-BA2A979F2B9F}" type="presOf" srcId="{1DB94781-27F1-46AE-B326-8649363B82DF}" destId="{FF7CC0B3-766F-459A-9FBA-1A1D240E15F2}" srcOrd="0" destOrd="0" presId="urn:microsoft.com/office/officeart/2005/8/layout/default#3"/>
    <dgm:cxn modelId="{1F95CE84-0438-433C-A8C1-2154BA024B0B}" srcId="{A0C41464-22A0-4932-B3E6-DEC71C45588B}" destId="{7C4ECAF7-3D7B-40A0-946D-D0B685C6B475}" srcOrd="1" destOrd="0" parTransId="{119A45B3-207C-4A21-9B2C-AB4A63906209}" sibTransId="{EEC8A7A8-C31C-42CD-8602-FD702B12A11A}"/>
    <dgm:cxn modelId="{4B70B3C4-E6DE-4C2E-8C04-3A67CCCBD359}" type="presOf" srcId="{659B1C90-23EF-43BB-BA36-751531ED29AB}" destId="{8D4AD06A-8E1D-43CD-86C8-816655E84538}" srcOrd="0" destOrd="0" presId="urn:microsoft.com/office/officeart/2005/8/layout/default#3"/>
    <dgm:cxn modelId="{13EF18B7-238E-4BE6-8BE7-0430543BC328}" type="presOf" srcId="{F1E0C543-6B0E-4582-8D05-62F19B3DDF3F}" destId="{6328AC30-3D40-42A1-AD14-4B4E228E851C}" srcOrd="0" destOrd="0" presId="urn:microsoft.com/office/officeart/2005/8/layout/default#3"/>
    <dgm:cxn modelId="{FB6E37A7-28AA-44A9-8E7A-4512C3A08D75}" srcId="{A0C41464-22A0-4932-B3E6-DEC71C45588B}" destId="{75CEE87A-F4FC-4990-8254-300D0C578B6E}" srcOrd="5" destOrd="0" parTransId="{749B749A-BAFB-45C9-8C4E-FCD7175DEF41}" sibTransId="{6B0F31E3-E28A-44D4-B649-F8361A7B8634}"/>
    <dgm:cxn modelId="{3A39DE22-6BB1-4099-A52C-2AD07D4E353E}" type="presOf" srcId="{7C4ECAF7-3D7B-40A0-946D-D0B685C6B475}" destId="{3EAB766D-9490-46EC-B5B3-21C26CBE6AFB}" srcOrd="0" destOrd="0" presId="urn:microsoft.com/office/officeart/2005/8/layout/default#3"/>
    <dgm:cxn modelId="{24C48C76-C2D8-4CDC-B326-C08857742A16}" type="presParOf" srcId="{C6D88BD5-DBA8-44CC-B95D-7A38AEF6E2E4}" destId="{FF7CC0B3-766F-459A-9FBA-1A1D240E15F2}" srcOrd="0" destOrd="0" presId="urn:microsoft.com/office/officeart/2005/8/layout/default#3"/>
    <dgm:cxn modelId="{A8EC5C4C-2D25-40CC-A02F-E809B982E7BA}" type="presParOf" srcId="{C6D88BD5-DBA8-44CC-B95D-7A38AEF6E2E4}" destId="{645DB041-6EC3-4121-B1E5-512DBAD9991F}" srcOrd="1" destOrd="0" presId="urn:microsoft.com/office/officeart/2005/8/layout/default#3"/>
    <dgm:cxn modelId="{9E07F12B-F1A7-4B0D-AC1B-E03C1C1393CC}" type="presParOf" srcId="{C6D88BD5-DBA8-44CC-B95D-7A38AEF6E2E4}" destId="{3EAB766D-9490-46EC-B5B3-21C26CBE6AFB}" srcOrd="2" destOrd="0" presId="urn:microsoft.com/office/officeart/2005/8/layout/default#3"/>
    <dgm:cxn modelId="{94D9AAE6-7AA8-4871-9D1D-33DC5147F331}" type="presParOf" srcId="{C6D88BD5-DBA8-44CC-B95D-7A38AEF6E2E4}" destId="{D15A6D0A-4261-4DFC-BC81-645E0F17C99F}" srcOrd="3" destOrd="0" presId="urn:microsoft.com/office/officeart/2005/8/layout/default#3"/>
    <dgm:cxn modelId="{7A4E914C-75D8-4D38-AD8B-7E7B83D3F332}" type="presParOf" srcId="{C6D88BD5-DBA8-44CC-B95D-7A38AEF6E2E4}" destId="{6328AC30-3D40-42A1-AD14-4B4E228E851C}" srcOrd="4" destOrd="0" presId="urn:microsoft.com/office/officeart/2005/8/layout/default#3"/>
    <dgm:cxn modelId="{FEC2EA4C-6A7F-4F40-AF08-A7B0EB3B3405}" type="presParOf" srcId="{C6D88BD5-DBA8-44CC-B95D-7A38AEF6E2E4}" destId="{30E97960-2FAD-49D6-90B1-A86FE58D3003}" srcOrd="5" destOrd="0" presId="urn:microsoft.com/office/officeart/2005/8/layout/default#3"/>
    <dgm:cxn modelId="{19F4010B-10F3-4C2C-9844-04ED2CFDD52F}" type="presParOf" srcId="{C6D88BD5-DBA8-44CC-B95D-7A38AEF6E2E4}" destId="{8D4AD06A-8E1D-43CD-86C8-816655E84538}" srcOrd="6" destOrd="0" presId="urn:microsoft.com/office/officeart/2005/8/layout/default#3"/>
    <dgm:cxn modelId="{7166DC60-9E1B-4810-8C69-58924F81BD78}" type="presParOf" srcId="{C6D88BD5-DBA8-44CC-B95D-7A38AEF6E2E4}" destId="{9926F0E4-BA6A-4A30-B60D-CB68F0AAD340}" srcOrd="7" destOrd="0" presId="urn:microsoft.com/office/officeart/2005/8/layout/default#3"/>
    <dgm:cxn modelId="{7423D6FB-AA37-42C0-867A-88D7FB0EEA18}" type="presParOf" srcId="{C6D88BD5-DBA8-44CC-B95D-7A38AEF6E2E4}" destId="{633C71F1-288B-4B0E-992E-5CB7DA316106}" srcOrd="8" destOrd="0" presId="urn:microsoft.com/office/officeart/2005/8/layout/default#3"/>
    <dgm:cxn modelId="{C76F8B07-5CCC-4DCA-A712-E77923B0775B}" type="presParOf" srcId="{C6D88BD5-DBA8-44CC-B95D-7A38AEF6E2E4}" destId="{36B0DEEC-3386-4872-9311-F92E382E706E}" srcOrd="9" destOrd="0" presId="urn:microsoft.com/office/officeart/2005/8/layout/default#3"/>
    <dgm:cxn modelId="{B8739CC1-4933-4FB2-9234-23470605787E}" type="presParOf" srcId="{C6D88BD5-DBA8-44CC-B95D-7A38AEF6E2E4}" destId="{5F138D11-BFA0-46C5-B203-64EDFE35B15C}" srcOrd="10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C41464-22A0-4932-B3E6-DEC71C45588B}" type="doc">
      <dgm:prSet loTypeId="urn:microsoft.com/office/officeart/2005/8/layout/default#4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DB94781-27F1-46AE-B326-8649363B82DF}">
      <dgm:prSet phldrT="[Texte]"/>
      <dgm:spPr/>
      <dgm:t>
        <a:bodyPr/>
        <a:lstStyle/>
        <a:p>
          <a:r>
            <a:rPr lang="fr-FR" b="1" dirty="0" smtClean="0"/>
            <a:t>PST - Paris-Est</a:t>
          </a:r>
        </a:p>
        <a:p>
          <a:r>
            <a:rPr lang="fr-FR" b="1" dirty="0" smtClean="0"/>
            <a:t>Ville durable</a:t>
          </a:r>
          <a:endParaRPr lang="fr-FR" b="1" dirty="0"/>
        </a:p>
      </dgm:t>
    </dgm:pt>
    <dgm:pt modelId="{A77837B7-6592-4F86-9929-53489050CFD9}" type="parTrans" cxnId="{94E64109-ACFD-406C-B57D-889E2AC15C82}">
      <dgm:prSet/>
      <dgm:spPr/>
      <dgm:t>
        <a:bodyPr/>
        <a:lstStyle/>
        <a:p>
          <a:endParaRPr lang="fr-FR"/>
        </a:p>
      </dgm:t>
    </dgm:pt>
    <dgm:pt modelId="{52B0C941-DD0D-436E-8881-DB618150F0FE}" type="sibTrans" cxnId="{94E64109-ACFD-406C-B57D-889E2AC15C82}">
      <dgm:prSet/>
      <dgm:spPr/>
      <dgm:t>
        <a:bodyPr/>
        <a:lstStyle/>
        <a:p>
          <a:endParaRPr lang="fr-FR"/>
        </a:p>
      </dgm:t>
    </dgm:pt>
    <dgm:pt modelId="{9CC85228-876A-4DD6-8297-409B241C17CB}">
      <dgm:prSet phldrT="[Texte]"/>
      <dgm:spPr/>
      <dgm:t>
        <a:bodyPr/>
        <a:lstStyle/>
        <a:p>
          <a:r>
            <a:rPr lang="fr-FR" b="1" dirty="0" smtClean="0"/>
            <a:t>PST - Rhône Alpes</a:t>
          </a:r>
        </a:p>
        <a:p>
          <a:r>
            <a:rPr lang="fr-FR" b="1" dirty="0" smtClean="0"/>
            <a:t>Mobilité des personnes et des marchandises</a:t>
          </a:r>
          <a:endParaRPr lang="fr-FR" b="1" dirty="0"/>
        </a:p>
      </dgm:t>
    </dgm:pt>
    <dgm:pt modelId="{1CDB8F5F-CA3D-4597-8C75-1F81DFC58E93}" type="parTrans" cxnId="{DE6C3CE1-049F-4ABD-A276-52766D91F980}">
      <dgm:prSet/>
      <dgm:spPr/>
      <dgm:t>
        <a:bodyPr/>
        <a:lstStyle/>
        <a:p>
          <a:endParaRPr lang="fr-FR"/>
        </a:p>
      </dgm:t>
    </dgm:pt>
    <dgm:pt modelId="{2DF3761B-B3B2-416D-97CB-3E52C2DC23EE}" type="sibTrans" cxnId="{DE6C3CE1-049F-4ABD-A276-52766D91F980}">
      <dgm:prSet/>
      <dgm:spPr/>
      <dgm:t>
        <a:bodyPr/>
        <a:lstStyle/>
        <a:p>
          <a:endParaRPr lang="fr-FR"/>
        </a:p>
      </dgm:t>
    </dgm:pt>
    <dgm:pt modelId="{C6D88BD5-DBA8-44CC-B95D-7A38AEF6E2E4}" type="pres">
      <dgm:prSet presAssocID="{A0C41464-22A0-4932-B3E6-DEC71C45588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FF7CC0B3-766F-459A-9FBA-1A1D240E15F2}" type="pres">
      <dgm:prSet presAssocID="{1DB94781-27F1-46AE-B326-8649363B82DF}" presName="node" presStyleLbl="node1" presStyleIdx="0" presStyleCnt="2" custLinFactNeighborX="-43333" custLinFactNeighborY="-833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45DB041-6EC3-4121-B1E5-512DBAD9991F}" type="pres">
      <dgm:prSet presAssocID="{52B0C941-DD0D-436E-8881-DB618150F0FE}" presName="sibTrans" presStyleCnt="0"/>
      <dgm:spPr/>
      <dgm:t>
        <a:bodyPr/>
        <a:lstStyle/>
        <a:p>
          <a:endParaRPr lang="fr-FR"/>
        </a:p>
      </dgm:t>
    </dgm:pt>
    <dgm:pt modelId="{633C71F1-288B-4B0E-992E-5CB7DA316106}" type="pres">
      <dgm:prSet presAssocID="{9CC85228-876A-4DD6-8297-409B241C17CB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E6C3CE1-049F-4ABD-A276-52766D91F980}" srcId="{A0C41464-22A0-4932-B3E6-DEC71C45588B}" destId="{9CC85228-876A-4DD6-8297-409B241C17CB}" srcOrd="1" destOrd="0" parTransId="{1CDB8F5F-CA3D-4597-8C75-1F81DFC58E93}" sibTransId="{2DF3761B-B3B2-416D-97CB-3E52C2DC23EE}"/>
    <dgm:cxn modelId="{A51C0D77-DD85-4718-95F5-7C1A24D2A3B0}" type="presOf" srcId="{1DB94781-27F1-46AE-B326-8649363B82DF}" destId="{FF7CC0B3-766F-459A-9FBA-1A1D240E15F2}" srcOrd="0" destOrd="0" presId="urn:microsoft.com/office/officeart/2005/8/layout/default#4"/>
    <dgm:cxn modelId="{579AFADE-91BF-4265-9E19-505A9B7C9A15}" type="presOf" srcId="{9CC85228-876A-4DD6-8297-409B241C17CB}" destId="{633C71F1-288B-4B0E-992E-5CB7DA316106}" srcOrd="0" destOrd="0" presId="urn:microsoft.com/office/officeart/2005/8/layout/default#4"/>
    <dgm:cxn modelId="{94E64109-ACFD-406C-B57D-889E2AC15C82}" srcId="{A0C41464-22A0-4932-B3E6-DEC71C45588B}" destId="{1DB94781-27F1-46AE-B326-8649363B82DF}" srcOrd="0" destOrd="0" parTransId="{A77837B7-6592-4F86-9929-53489050CFD9}" sibTransId="{52B0C941-DD0D-436E-8881-DB618150F0FE}"/>
    <dgm:cxn modelId="{73E2B01E-7BCD-4E72-A61A-40A2D1628566}" type="presOf" srcId="{A0C41464-22A0-4932-B3E6-DEC71C45588B}" destId="{C6D88BD5-DBA8-44CC-B95D-7A38AEF6E2E4}" srcOrd="0" destOrd="0" presId="urn:microsoft.com/office/officeart/2005/8/layout/default#4"/>
    <dgm:cxn modelId="{2FFFD5FA-D2DD-403D-9D15-7F900B0E988E}" type="presParOf" srcId="{C6D88BD5-DBA8-44CC-B95D-7A38AEF6E2E4}" destId="{FF7CC0B3-766F-459A-9FBA-1A1D240E15F2}" srcOrd="0" destOrd="0" presId="urn:microsoft.com/office/officeart/2005/8/layout/default#4"/>
    <dgm:cxn modelId="{DF75B188-C6D2-48B3-879E-619B9971A32E}" type="presParOf" srcId="{C6D88BD5-DBA8-44CC-B95D-7A38AEF6E2E4}" destId="{645DB041-6EC3-4121-B1E5-512DBAD9991F}" srcOrd="1" destOrd="0" presId="urn:microsoft.com/office/officeart/2005/8/layout/default#4"/>
    <dgm:cxn modelId="{D5F7CB4D-5E04-48A5-AF44-EB403EF96557}" type="presParOf" srcId="{C6D88BD5-DBA8-44CC-B95D-7A38AEF6E2E4}" destId="{633C71F1-288B-4B0E-992E-5CB7DA316106}" srcOrd="2" destOrd="0" presId="urn:microsoft.com/office/officeart/2005/8/layout/default#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B57111-5CF0-48AB-BE04-085DE76C3389}" type="doc">
      <dgm:prSet loTypeId="urn:microsoft.com/office/officeart/2005/8/layout/radial5" loCatId="cycle" qsTypeId="urn:microsoft.com/office/officeart/2005/8/quickstyle/3d1" qsCatId="3D" csTypeId="urn:microsoft.com/office/officeart/2005/8/colors/accent5_2" csCatId="accent5" phldr="1"/>
      <dgm:spPr/>
      <dgm:t>
        <a:bodyPr/>
        <a:lstStyle/>
        <a:p>
          <a:endParaRPr lang="fr-FR"/>
        </a:p>
      </dgm:t>
    </dgm:pt>
    <dgm:pt modelId="{EE077168-0A80-4595-A1D5-88B60C75A8AD}">
      <dgm:prSet phldrT="[Texte]"/>
      <dgm:spPr/>
      <dgm:t>
        <a:bodyPr/>
        <a:lstStyle/>
        <a:p>
          <a:r>
            <a:rPr lang="fr-FR" dirty="0" err="1" smtClean="0"/>
            <a:t>Ifsttar</a:t>
          </a:r>
          <a:endParaRPr lang="fr-FR" dirty="0"/>
        </a:p>
      </dgm:t>
    </dgm:pt>
    <dgm:pt modelId="{FF8F5F12-A18E-46BF-896C-A107FC17798C}" type="parTrans" cxnId="{A77B14E2-F932-4139-B1D7-A07F5349B1BC}">
      <dgm:prSet/>
      <dgm:spPr/>
      <dgm:t>
        <a:bodyPr/>
        <a:lstStyle/>
        <a:p>
          <a:endParaRPr lang="fr-FR"/>
        </a:p>
      </dgm:t>
    </dgm:pt>
    <dgm:pt modelId="{2BE28DCA-FD16-4E7F-B4AF-7708A0D95911}" type="sibTrans" cxnId="{A77B14E2-F932-4139-B1D7-A07F5349B1BC}">
      <dgm:prSet/>
      <dgm:spPr/>
      <dgm:t>
        <a:bodyPr/>
        <a:lstStyle/>
        <a:p>
          <a:endParaRPr lang="fr-FR"/>
        </a:p>
      </dgm:t>
    </dgm:pt>
    <dgm:pt modelId="{21B98573-DA45-42E4-9F66-FAEFCA69E624}">
      <dgm:prSet phldrT="[Texte]" custT="1"/>
      <dgm:spPr/>
      <dgm:t>
        <a:bodyPr/>
        <a:lstStyle/>
        <a:p>
          <a:r>
            <a:rPr lang="fr-FR" sz="1600" b="1" dirty="0" err="1" smtClean="0"/>
            <a:t>Mov’éo</a:t>
          </a:r>
          <a:endParaRPr lang="fr-FR" sz="1600" b="1" dirty="0"/>
        </a:p>
      </dgm:t>
    </dgm:pt>
    <dgm:pt modelId="{124DA378-02A7-4B10-996D-FA473A2ED533}" type="parTrans" cxnId="{B04C3B3A-82BF-4BDA-AE2B-E8484726D0C8}">
      <dgm:prSet/>
      <dgm:spPr/>
      <dgm:t>
        <a:bodyPr/>
        <a:lstStyle/>
        <a:p>
          <a:endParaRPr lang="fr-FR"/>
        </a:p>
      </dgm:t>
    </dgm:pt>
    <dgm:pt modelId="{2632AD85-1A07-48B0-AE73-1211E6CCF816}" type="sibTrans" cxnId="{B04C3B3A-82BF-4BDA-AE2B-E8484726D0C8}">
      <dgm:prSet/>
      <dgm:spPr/>
      <dgm:t>
        <a:bodyPr/>
        <a:lstStyle/>
        <a:p>
          <a:endParaRPr lang="fr-FR"/>
        </a:p>
      </dgm:t>
    </dgm:pt>
    <dgm:pt modelId="{E42C3937-1F60-4B26-8EF0-66F575B4F671}">
      <dgm:prSet phldrT="[Texte]" custT="1"/>
      <dgm:spPr/>
      <dgm:t>
        <a:bodyPr/>
        <a:lstStyle/>
        <a:p>
          <a:r>
            <a:rPr lang="fr-FR" sz="1600" b="1" dirty="0" err="1" smtClean="0"/>
            <a:t>Advancity</a:t>
          </a:r>
          <a:endParaRPr lang="fr-FR" sz="1600" b="1" dirty="0" smtClean="0"/>
        </a:p>
      </dgm:t>
    </dgm:pt>
    <dgm:pt modelId="{23C5CE8C-EF64-49C8-8AF6-C7F1C4A9220E}" type="parTrans" cxnId="{87D20782-646C-46E7-919C-DFB734FF6BA8}">
      <dgm:prSet/>
      <dgm:spPr/>
      <dgm:t>
        <a:bodyPr/>
        <a:lstStyle/>
        <a:p>
          <a:endParaRPr lang="fr-FR"/>
        </a:p>
      </dgm:t>
    </dgm:pt>
    <dgm:pt modelId="{EC6C744A-C473-4BFF-9AE1-5B9BC572BCB9}" type="sibTrans" cxnId="{87D20782-646C-46E7-919C-DFB734FF6BA8}">
      <dgm:prSet/>
      <dgm:spPr/>
      <dgm:t>
        <a:bodyPr/>
        <a:lstStyle/>
        <a:p>
          <a:endParaRPr lang="fr-FR"/>
        </a:p>
      </dgm:t>
    </dgm:pt>
    <dgm:pt modelId="{8DCDD4D6-6BE6-414C-87B1-78E3E14085D7}">
      <dgm:prSet phldrT="[Texte]" custT="1"/>
      <dgm:spPr/>
      <dgm:t>
        <a:bodyPr/>
        <a:lstStyle/>
        <a:p>
          <a:r>
            <a:rPr lang="fr-FR" sz="1600" b="1" dirty="0" smtClean="0"/>
            <a:t>LUTB</a:t>
          </a:r>
        </a:p>
      </dgm:t>
    </dgm:pt>
    <dgm:pt modelId="{A290866B-ABAD-4D97-9B7E-1200A1B02E2C}" type="parTrans" cxnId="{B0743180-E868-43B2-9A81-19885185400F}">
      <dgm:prSet/>
      <dgm:spPr/>
      <dgm:t>
        <a:bodyPr/>
        <a:lstStyle/>
        <a:p>
          <a:endParaRPr lang="fr-FR"/>
        </a:p>
      </dgm:t>
    </dgm:pt>
    <dgm:pt modelId="{D87FC50C-E470-42C7-AA2E-A5561431A51B}" type="sibTrans" cxnId="{B0743180-E868-43B2-9A81-19885185400F}">
      <dgm:prSet/>
      <dgm:spPr/>
      <dgm:t>
        <a:bodyPr/>
        <a:lstStyle/>
        <a:p>
          <a:endParaRPr lang="fr-FR"/>
        </a:p>
      </dgm:t>
    </dgm:pt>
    <dgm:pt modelId="{9E96BC78-D6D9-4393-8B19-38E55B1C6564}">
      <dgm:prSet phldrT="[Texte]" custT="1"/>
      <dgm:spPr/>
      <dgm:t>
        <a:bodyPr/>
        <a:lstStyle/>
        <a:p>
          <a:r>
            <a:rPr lang="fr-FR" sz="1600" b="1" dirty="0" smtClean="0"/>
            <a:t>I-</a:t>
          </a:r>
          <a:r>
            <a:rPr lang="fr-FR" sz="1600" b="1" dirty="0" err="1" smtClean="0"/>
            <a:t>Trans</a:t>
          </a:r>
          <a:endParaRPr lang="fr-FR" sz="1600" b="1" dirty="0" smtClean="0"/>
        </a:p>
      </dgm:t>
    </dgm:pt>
    <dgm:pt modelId="{001044D1-969F-4D0D-B6E3-9AFC42794684}" type="parTrans" cxnId="{0D85176F-96FC-410D-8930-309B0988CA12}">
      <dgm:prSet/>
      <dgm:spPr/>
      <dgm:t>
        <a:bodyPr/>
        <a:lstStyle/>
        <a:p>
          <a:endParaRPr lang="fr-FR"/>
        </a:p>
      </dgm:t>
    </dgm:pt>
    <dgm:pt modelId="{2B9EB367-C8FA-4630-9465-F1AD647E1E31}" type="sibTrans" cxnId="{0D85176F-96FC-410D-8930-309B0988CA12}">
      <dgm:prSet/>
      <dgm:spPr/>
      <dgm:t>
        <a:bodyPr/>
        <a:lstStyle/>
        <a:p>
          <a:endParaRPr lang="fr-FR"/>
        </a:p>
      </dgm:t>
    </dgm:pt>
    <dgm:pt modelId="{BD685D42-48BC-41F3-9C13-C65BD7CC6DD6}">
      <dgm:prSet phldrT="[Texte]" custT="1"/>
      <dgm:spPr/>
      <dgm:t>
        <a:bodyPr/>
        <a:lstStyle/>
        <a:p>
          <a:r>
            <a:rPr lang="fr-FR" sz="1600" b="1" dirty="0" smtClean="0"/>
            <a:t>EMC2</a:t>
          </a:r>
        </a:p>
      </dgm:t>
    </dgm:pt>
    <dgm:pt modelId="{5CDCC11C-1D60-4919-83AF-1A19AB6B986B}" type="parTrans" cxnId="{E7A97198-C8DA-4DC7-9B79-40BA436F1370}">
      <dgm:prSet/>
      <dgm:spPr/>
      <dgm:t>
        <a:bodyPr/>
        <a:lstStyle/>
        <a:p>
          <a:endParaRPr lang="fr-FR"/>
        </a:p>
      </dgm:t>
    </dgm:pt>
    <dgm:pt modelId="{BEFE099C-D7E3-4FC6-A254-02F97264D260}" type="sibTrans" cxnId="{E7A97198-C8DA-4DC7-9B79-40BA436F1370}">
      <dgm:prSet/>
      <dgm:spPr/>
      <dgm:t>
        <a:bodyPr/>
        <a:lstStyle/>
        <a:p>
          <a:endParaRPr lang="fr-FR"/>
        </a:p>
      </dgm:t>
    </dgm:pt>
    <dgm:pt modelId="{BDE132AC-4592-4125-A497-5AABC21CC2E9}">
      <dgm:prSet phldrT="[Texte]" custT="1"/>
      <dgm:spPr/>
      <dgm:t>
        <a:bodyPr/>
        <a:lstStyle/>
        <a:p>
          <a:r>
            <a:rPr lang="fr-FR" sz="1600" b="1" dirty="0" err="1" smtClean="0"/>
            <a:t>Pegase</a:t>
          </a:r>
          <a:endParaRPr lang="fr-FR" sz="1600" b="1" dirty="0" smtClean="0"/>
        </a:p>
      </dgm:t>
    </dgm:pt>
    <dgm:pt modelId="{8EADC42C-2000-4D0D-BEEE-5626E12F0279}" type="parTrans" cxnId="{0C71C2B1-7993-484B-945C-72CE5514ECA1}">
      <dgm:prSet/>
      <dgm:spPr/>
      <dgm:t>
        <a:bodyPr/>
        <a:lstStyle/>
        <a:p>
          <a:endParaRPr lang="fr-FR"/>
        </a:p>
      </dgm:t>
    </dgm:pt>
    <dgm:pt modelId="{519D7061-2DDD-477D-AC31-814D2928C531}" type="sibTrans" cxnId="{0C71C2B1-7993-484B-945C-72CE5514ECA1}">
      <dgm:prSet/>
      <dgm:spPr/>
      <dgm:t>
        <a:bodyPr/>
        <a:lstStyle/>
        <a:p>
          <a:endParaRPr lang="fr-FR"/>
        </a:p>
      </dgm:t>
    </dgm:pt>
    <dgm:pt modelId="{5DD33426-FE3E-4B0C-9F57-D7BD7D4131DA}">
      <dgm:prSet phldrT="[Texte]" custT="1"/>
      <dgm:spPr/>
      <dgm:t>
        <a:bodyPr/>
        <a:lstStyle/>
        <a:p>
          <a:r>
            <a:rPr lang="fr-FR" sz="1600" b="1" dirty="0" err="1" smtClean="0"/>
            <a:t>Eurobiomed</a:t>
          </a:r>
          <a:endParaRPr lang="fr-FR" sz="1600" b="1" dirty="0" smtClean="0"/>
        </a:p>
      </dgm:t>
    </dgm:pt>
    <dgm:pt modelId="{14B31D53-9D3D-4BCC-BFA9-BD153CA01A83}" type="parTrans" cxnId="{1381E6D2-4DAF-4584-A010-E38D470EFE52}">
      <dgm:prSet/>
      <dgm:spPr/>
      <dgm:t>
        <a:bodyPr/>
        <a:lstStyle/>
        <a:p>
          <a:endParaRPr lang="fr-FR"/>
        </a:p>
      </dgm:t>
    </dgm:pt>
    <dgm:pt modelId="{A2D665F1-563C-4519-9BE5-0E606E400300}" type="sibTrans" cxnId="{1381E6D2-4DAF-4584-A010-E38D470EFE52}">
      <dgm:prSet/>
      <dgm:spPr/>
      <dgm:t>
        <a:bodyPr/>
        <a:lstStyle/>
        <a:p>
          <a:endParaRPr lang="fr-FR"/>
        </a:p>
      </dgm:t>
    </dgm:pt>
    <dgm:pt modelId="{40170C8C-BF66-43B8-B0A7-FD17EB7977C6}">
      <dgm:prSet phldrT="[Texte]" custT="1"/>
      <dgm:spPr/>
      <dgm:t>
        <a:bodyPr/>
        <a:lstStyle/>
        <a:p>
          <a:r>
            <a:rPr lang="fr-FR" sz="1600" b="1" dirty="0" smtClean="0"/>
            <a:t>SCS</a:t>
          </a:r>
        </a:p>
      </dgm:t>
    </dgm:pt>
    <dgm:pt modelId="{D91523DD-41A7-442C-8FD2-18E21B8E64FB}" type="parTrans" cxnId="{51B82C48-6101-4A54-84B9-AD58775BB349}">
      <dgm:prSet/>
      <dgm:spPr/>
      <dgm:t>
        <a:bodyPr/>
        <a:lstStyle/>
        <a:p>
          <a:endParaRPr lang="fr-FR"/>
        </a:p>
      </dgm:t>
    </dgm:pt>
    <dgm:pt modelId="{CFC87194-806A-4457-96CA-2F3388CE0BDD}" type="sibTrans" cxnId="{51B82C48-6101-4A54-84B9-AD58775BB349}">
      <dgm:prSet/>
      <dgm:spPr/>
      <dgm:t>
        <a:bodyPr/>
        <a:lstStyle/>
        <a:p>
          <a:endParaRPr lang="fr-FR"/>
        </a:p>
      </dgm:t>
    </dgm:pt>
    <dgm:pt modelId="{C13EAE88-1B4E-498E-A5AC-E5A080BA0AEC}">
      <dgm:prSet phldrT="[Texte]" custT="1"/>
      <dgm:spPr/>
      <dgm:t>
        <a:bodyPr/>
        <a:lstStyle/>
        <a:p>
          <a:r>
            <a:rPr lang="fr-FR" sz="1200" b="1" dirty="0" smtClean="0"/>
            <a:t>Gestion des risques et vulnérabilités des territoires</a:t>
          </a:r>
          <a:endParaRPr lang="fr-FR" sz="1200" b="1" dirty="0"/>
        </a:p>
      </dgm:t>
    </dgm:pt>
    <dgm:pt modelId="{DDAF9B60-0F32-4171-BA34-7EA1C0754397}" type="parTrans" cxnId="{34ABC694-0A11-4F05-99AD-577B2F3B7602}">
      <dgm:prSet/>
      <dgm:spPr/>
      <dgm:t>
        <a:bodyPr/>
        <a:lstStyle/>
        <a:p>
          <a:endParaRPr lang="fr-FR"/>
        </a:p>
      </dgm:t>
    </dgm:pt>
    <dgm:pt modelId="{AA25F689-2AFB-4453-97BC-C4275AB0CD94}" type="sibTrans" cxnId="{34ABC694-0A11-4F05-99AD-577B2F3B7602}">
      <dgm:prSet/>
      <dgm:spPr/>
      <dgm:t>
        <a:bodyPr/>
        <a:lstStyle/>
        <a:p>
          <a:endParaRPr lang="fr-FR"/>
        </a:p>
      </dgm:t>
    </dgm:pt>
    <dgm:pt modelId="{C0365ABA-BBB2-43DF-8C0C-446A49E40974}" type="pres">
      <dgm:prSet presAssocID="{70B57111-5CF0-48AB-BE04-085DE76C338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54EE0374-56A0-4DD5-AF25-2F0E0FA88B84}" type="pres">
      <dgm:prSet presAssocID="{EE077168-0A80-4595-A1D5-88B60C75A8AD}" presName="centerShape" presStyleLbl="node0" presStyleIdx="0" presStyleCnt="1"/>
      <dgm:spPr/>
      <dgm:t>
        <a:bodyPr/>
        <a:lstStyle/>
        <a:p>
          <a:endParaRPr lang="fr-FR"/>
        </a:p>
      </dgm:t>
    </dgm:pt>
    <dgm:pt modelId="{F591BE17-B151-4FFF-8AA4-B40CBF40D0A1}" type="pres">
      <dgm:prSet presAssocID="{124DA378-02A7-4B10-996D-FA473A2ED533}" presName="parTrans" presStyleLbl="sibTrans2D1" presStyleIdx="0" presStyleCnt="9"/>
      <dgm:spPr/>
      <dgm:t>
        <a:bodyPr/>
        <a:lstStyle/>
        <a:p>
          <a:endParaRPr lang="fr-FR"/>
        </a:p>
      </dgm:t>
    </dgm:pt>
    <dgm:pt modelId="{A740C872-72C1-4CD0-8858-91BA6139A017}" type="pres">
      <dgm:prSet presAssocID="{124DA378-02A7-4B10-996D-FA473A2ED533}" presName="connectorText" presStyleLbl="sibTrans2D1" presStyleIdx="0" presStyleCnt="9"/>
      <dgm:spPr/>
      <dgm:t>
        <a:bodyPr/>
        <a:lstStyle/>
        <a:p>
          <a:endParaRPr lang="fr-FR"/>
        </a:p>
      </dgm:t>
    </dgm:pt>
    <dgm:pt modelId="{07752808-24B7-41A2-89D5-7E4628617959}" type="pres">
      <dgm:prSet presAssocID="{21B98573-DA45-42E4-9F66-FAEFCA69E624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446FC9B-A578-4595-9061-C02A8DBD324E}" type="pres">
      <dgm:prSet presAssocID="{23C5CE8C-EF64-49C8-8AF6-C7F1C4A9220E}" presName="parTrans" presStyleLbl="sibTrans2D1" presStyleIdx="1" presStyleCnt="9"/>
      <dgm:spPr/>
      <dgm:t>
        <a:bodyPr/>
        <a:lstStyle/>
        <a:p>
          <a:endParaRPr lang="fr-FR"/>
        </a:p>
      </dgm:t>
    </dgm:pt>
    <dgm:pt modelId="{D682EC32-7E7A-4039-99F1-4B6A553E06D6}" type="pres">
      <dgm:prSet presAssocID="{23C5CE8C-EF64-49C8-8AF6-C7F1C4A9220E}" presName="connectorText" presStyleLbl="sibTrans2D1" presStyleIdx="1" presStyleCnt="9"/>
      <dgm:spPr/>
      <dgm:t>
        <a:bodyPr/>
        <a:lstStyle/>
        <a:p>
          <a:endParaRPr lang="fr-FR"/>
        </a:p>
      </dgm:t>
    </dgm:pt>
    <dgm:pt modelId="{FD8D4ED0-6E83-4C4D-BAC2-E97554413049}" type="pres">
      <dgm:prSet presAssocID="{E42C3937-1F60-4B26-8EF0-66F575B4F671}" presName="node" presStyleLbl="node1" presStyleIdx="1" presStyleCnt="9" custScaleX="116043" custScaleY="1158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C694CDD-ADB1-4486-8740-4E600A4B12DF}" type="pres">
      <dgm:prSet presAssocID="{A290866B-ABAD-4D97-9B7E-1200A1B02E2C}" presName="parTrans" presStyleLbl="sibTrans2D1" presStyleIdx="2" presStyleCnt="9"/>
      <dgm:spPr/>
      <dgm:t>
        <a:bodyPr/>
        <a:lstStyle/>
        <a:p>
          <a:endParaRPr lang="fr-FR"/>
        </a:p>
      </dgm:t>
    </dgm:pt>
    <dgm:pt modelId="{33AC5FBD-3F2D-47D0-B55F-1A3D222816F9}" type="pres">
      <dgm:prSet presAssocID="{A290866B-ABAD-4D97-9B7E-1200A1B02E2C}" presName="connectorText" presStyleLbl="sibTrans2D1" presStyleIdx="2" presStyleCnt="9"/>
      <dgm:spPr/>
      <dgm:t>
        <a:bodyPr/>
        <a:lstStyle/>
        <a:p>
          <a:endParaRPr lang="fr-FR"/>
        </a:p>
      </dgm:t>
    </dgm:pt>
    <dgm:pt modelId="{FD41166E-4A78-4B81-93F0-C8D503E17B71}" type="pres">
      <dgm:prSet presAssocID="{8DCDD4D6-6BE6-414C-87B1-78E3E14085D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A150552-0053-4387-B987-71CF0A746528}" type="pres">
      <dgm:prSet presAssocID="{001044D1-969F-4D0D-B6E3-9AFC42794684}" presName="parTrans" presStyleLbl="sibTrans2D1" presStyleIdx="3" presStyleCnt="9"/>
      <dgm:spPr/>
      <dgm:t>
        <a:bodyPr/>
        <a:lstStyle/>
        <a:p>
          <a:endParaRPr lang="fr-FR"/>
        </a:p>
      </dgm:t>
    </dgm:pt>
    <dgm:pt modelId="{C26CF8CC-5EB6-4708-B19C-53350376EFFB}" type="pres">
      <dgm:prSet presAssocID="{001044D1-969F-4D0D-B6E3-9AFC42794684}" presName="connectorText" presStyleLbl="sibTrans2D1" presStyleIdx="3" presStyleCnt="9"/>
      <dgm:spPr/>
      <dgm:t>
        <a:bodyPr/>
        <a:lstStyle/>
        <a:p>
          <a:endParaRPr lang="fr-FR"/>
        </a:p>
      </dgm:t>
    </dgm:pt>
    <dgm:pt modelId="{305A991B-6EEF-40C0-B0C3-ACB7A004F64F}" type="pres">
      <dgm:prSet presAssocID="{9E96BC78-D6D9-4393-8B19-38E55B1C6564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41426A5-B31E-4B6A-96CC-229A49D5C761}" type="pres">
      <dgm:prSet presAssocID="{5CDCC11C-1D60-4919-83AF-1A19AB6B986B}" presName="parTrans" presStyleLbl="sibTrans2D1" presStyleIdx="4" presStyleCnt="9"/>
      <dgm:spPr/>
      <dgm:t>
        <a:bodyPr/>
        <a:lstStyle/>
        <a:p>
          <a:endParaRPr lang="fr-FR"/>
        </a:p>
      </dgm:t>
    </dgm:pt>
    <dgm:pt modelId="{76C48273-B007-4B49-9B9C-56E79207150A}" type="pres">
      <dgm:prSet presAssocID="{5CDCC11C-1D60-4919-83AF-1A19AB6B986B}" presName="connectorText" presStyleLbl="sibTrans2D1" presStyleIdx="4" presStyleCnt="9"/>
      <dgm:spPr/>
      <dgm:t>
        <a:bodyPr/>
        <a:lstStyle/>
        <a:p>
          <a:endParaRPr lang="fr-FR"/>
        </a:p>
      </dgm:t>
    </dgm:pt>
    <dgm:pt modelId="{C591CC7F-9018-4624-9D82-379BBA5F0332}" type="pres">
      <dgm:prSet presAssocID="{BD685D42-48BC-41F3-9C13-C65BD7CC6DD6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1801403-7BE2-4FDB-A18D-3246157B22BA}" type="pres">
      <dgm:prSet presAssocID="{8EADC42C-2000-4D0D-BEEE-5626E12F0279}" presName="parTrans" presStyleLbl="sibTrans2D1" presStyleIdx="5" presStyleCnt="9"/>
      <dgm:spPr/>
      <dgm:t>
        <a:bodyPr/>
        <a:lstStyle/>
        <a:p>
          <a:endParaRPr lang="fr-FR"/>
        </a:p>
      </dgm:t>
    </dgm:pt>
    <dgm:pt modelId="{CAE6F481-9D5C-4D99-B6B4-18E402FF1F82}" type="pres">
      <dgm:prSet presAssocID="{8EADC42C-2000-4D0D-BEEE-5626E12F0279}" presName="connectorText" presStyleLbl="sibTrans2D1" presStyleIdx="5" presStyleCnt="9"/>
      <dgm:spPr/>
      <dgm:t>
        <a:bodyPr/>
        <a:lstStyle/>
        <a:p>
          <a:endParaRPr lang="fr-FR"/>
        </a:p>
      </dgm:t>
    </dgm:pt>
    <dgm:pt modelId="{C17C77BF-35C4-48A5-9398-BAF054DD591C}" type="pres">
      <dgm:prSet presAssocID="{BDE132AC-4592-4125-A497-5AABC21CC2E9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8D14B38-F028-4293-9F62-1FCD578EF013}" type="pres">
      <dgm:prSet presAssocID="{14B31D53-9D3D-4BCC-BFA9-BD153CA01A83}" presName="parTrans" presStyleLbl="sibTrans2D1" presStyleIdx="6" presStyleCnt="9"/>
      <dgm:spPr/>
      <dgm:t>
        <a:bodyPr/>
        <a:lstStyle/>
        <a:p>
          <a:endParaRPr lang="fr-FR"/>
        </a:p>
      </dgm:t>
    </dgm:pt>
    <dgm:pt modelId="{10AA9E08-EF9A-4BE8-A1BC-EA64E074404D}" type="pres">
      <dgm:prSet presAssocID="{14B31D53-9D3D-4BCC-BFA9-BD153CA01A83}" presName="connectorText" presStyleLbl="sibTrans2D1" presStyleIdx="6" presStyleCnt="9"/>
      <dgm:spPr/>
      <dgm:t>
        <a:bodyPr/>
        <a:lstStyle/>
        <a:p>
          <a:endParaRPr lang="fr-FR"/>
        </a:p>
      </dgm:t>
    </dgm:pt>
    <dgm:pt modelId="{6C182386-8514-4473-827E-7C511F1F383D}" type="pres">
      <dgm:prSet presAssocID="{5DD33426-FE3E-4B0C-9F57-D7BD7D4131DA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20C4743-99A5-4565-9699-AD5EB1D36B82}" type="pres">
      <dgm:prSet presAssocID="{D91523DD-41A7-442C-8FD2-18E21B8E64FB}" presName="parTrans" presStyleLbl="sibTrans2D1" presStyleIdx="7" presStyleCnt="9"/>
      <dgm:spPr/>
      <dgm:t>
        <a:bodyPr/>
        <a:lstStyle/>
        <a:p>
          <a:endParaRPr lang="fr-FR"/>
        </a:p>
      </dgm:t>
    </dgm:pt>
    <dgm:pt modelId="{F7FD2721-FF33-4244-AF14-B567271A2894}" type="pres">
      <dgm:prSet presAssocID="{D91523DD-41A7-442C-8FD2-18E21B8E64FB}" presName="connectorText" presStyleLbl="sibTrans2D1" presStyleIdx="7" presStyleCnt="9"/>
      <dgm:spPr/>
      <dgm:t>
        <a:bodyPr/>
        <a:lstStyle/>
        <a:p>
          <a:endParaRPr lang="fr-FR"/>
        </a:p>
      </dgm:t>
    </dgm:pt>
    <dgm:pt modelId="{EB664CC2-4508-4A76-9EAD-0082F57C4B5B}" type="pres">
      <dgm:prSet presAssocID="{40170C8C-BF66-43B8-B0A7-FD17EB7977C6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A72E0EB-EBCD-4B96-B5BF-1E15C095758D}" type="pres">
      <dgm:prSet presAssocID="{DDAF9B60-0F32-4171-BA34-7EA1C0754397}" presName="parTrans" presStyleLbl="sibTrans2D1" presStyleIdx="8" presStyleCnt="9"/>
      <dgm:spPr/>
      <dgm:t>
        <a:bodyPr/>
        <a:lstStyle/>
        <a:p>
          <a:endParaRPr lang="fr-FR"/>
        </a:p>
      </dgm:t>
    </dgm:pt>
    <dgm:pt modelId="{ADEF037B-98F4-4730-932F-87AA57CA8D0F}" type="pres">
      <dgm:prSet presAssocID="{DDAF9B60-0F32-4171-BA34-7EA1C0754397}" presName="connectorText" presStyleLbl="sibTrans2D1" presStyleIdx="8" presStyleCnt="9"/>
      <dgm:spPr/>
      <dgm:t>
        <a:bodyPr/>
        <a:lstStyle/>
        <a:p>
          <a:endParaRPr lang="fr-FR"/>
        </a:p>
      </dgm:t>
    </dgm:pt>
    <dgm:pt modelId="{40461EE9-DD04-48FD-BA0D-4E1CDB3C2405}" type="pres">
      <dgm:prSet presAssocID="{C13EAE88-1B4E-498E-A5AC-E5A080BA0AEC}" presName="node" presStyleLbl="node1" presStyleIdx="8" presStyleCnt="9" custScaleX="127691" custScaleY="12769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B04C3B3A-82BF-4BDA-AE2B-E8484726D0C8}" srcId="{EE077168-0A80-4595-A1D5-88B60C75A8AD}" destId="{21B98573-DA45-42E4-9F66-FAEFCA69E624}" srcOrd="0" destOrd="0" parTransId="{124DA378-02A7-4B10-996D-FA473A2ED533}" sibTransId="{2632AD85-1A07-48B0-AE73-1211E6CCF816}"/>
    <dgm:cxn modelId="{61521787-891D-4BCF-B796-4CFDC1EB4175}" type="presOf" srcId="{8EADC42C-2000-4D0D-BEEE-5626E12F0279}" destId="{CAE6F481-9D5C-4D99-B6B4-18E402FF1F82}" srcOrd="1" destOrd="0" presId="urn:microsoft.com/office/officeart/2005/8/layout/radial5"/>
    <dgm:cxn modelId="{0D85176F-96FC-410D-8930-309B0988CA12}" srcId="{EE077168-0A80-4595-A1D5-88B60C75A8AD}" destId="{9E96BC78-D6D9-4393-8B19-38E55B1C6564}" srcOrd="3" destOrd="0" parTransId="{001044D1-969F-4D0D-B6E3-9AFC42794684}" sibTransId="{2B9EB367-C8FA-4630-9465-F1AD647E1E31}"/>
    <dgm:cxn modelId="{D8495091-3230-488B-9FBD-857E2DF04A32}" type="presOf" srcId="{A290866B-ABAD-4D97-9B7E-1200A1B02E2C}" destId="{33AC5FBD-3F2D-47D0-B55F-1A3D222816F9}" srcOrd="1" destOrd="0" presId="urn:microsoft.com/office/officeart/2005/8/layout/radial5"/>
    <dgm:cxn modelId="{DCC1A5DB-7CEE-493D-B0FD-B8091427529E}" type="presOf" srcId="{001044D1-969F-4D0D-B6E3-9AFC42794684}" destId="{C26CF8CC-5EB6-4708-B19C-53350376EFFB}" srcOrd="1" destOrd="0" presId="urn:microsoft.com/office/officeart/2005/8/layout/radial5"/>
    <dgm:cxn modelId="{6338576D-52C7-497B-8B0E-0E9B69907FAA}" type="presOf" srcId="{8EADC42C-2000-4D0D-BEEE-5626E12F0279}" destId="{11801403-7BE2-4FDB-A18D-3246157B22BA}" srcOrd="0" destOrd="0" presId="urn:microsoft.com/office/officeart/2005/8/layout/radial5"/>
    <dgm:cxn modelId="{E6A0C6E0-93C4-430A-B8B8-28E44EBC5C33}" type="presOf" srcId="{5CDCC11C-1D60-4919-83AF-1A19AB6B986B}" destId="{641426A5-B31E-4B6A-96CC-229A49D5C761}" srcOrd="0" destOrd="0" presId="urn:microsoft.com/office/officeart/2005/8/layout/radial5"/>
    <dgm:cxn modelId="{B0743180-E868-43B2-9A81-19885185400F}" srcId="{EE077168-0A80-4595-A1D5-88B60C75A8AD}" destId="{8DCDD4D6-6BE6-414C-87B1-78E3E14085D7}" srcOrd="2" destOrd="0" parTransId="{A290866B-ABAD-4D97-9B7E-1200A1B02E2C}" sibTransId="{D87FC50C-E470-42C7-AA2E-A5561431A51B}"/>
    <dgm:cxn modelId="{C6E8539B-EB65-4DA1-8A48-D62C381C8930}" type="presOf" srcId="{8DCDD4D6-6BE6-414C-87B1-78E3E14085D7}" destId="{FD41166E-4A78-4B81-93F0-C8D503E17B71}" srcOrd="0" destOrd="0" presId="urn:microsoft.com/office/officeart/2005/8/layout/radial5"/>
    <dgm:cxn modelId="{2CFE9F8E-25D1-4123-BCBA-CE69F433277E}" type="presOf" srcId="{D91523DD-41A7-442C-8FD2-18E21B8E64FB}" destId="{020C4743-99A5-4565-9699-AD5EB1D36B82}" srcOrd="0" destOrd="0" presId="urn:microsoft.com/office/officeart/2005/8/layout/radial5"/>
    <dgm:cxn modelId="{6F4583B8-90F3-412C-B068-884AF16E79DF}" type="presOf" srcId="{124DA378-02A7-4B10-996D-FA473A2ED533}" destId="{F591BE17-B151-4FFF-8AA4-B40CBF40D0A1}" srcOrd="0" destOrd="0" presId="urn:microsoft.com/office/officeart/2005/8/layout/radial5"/>
    <dgm:cxn modelId="{3EF7EE27-4FEC-4DA1-BA9E-6DBC14DAF444}" type="presOf" srcId="{14B31D53-9D3D-4BCC-BFA9-BD153CA01A83}" destId="{10AA9E08-EF9A-4BE8-A1BC-EA64E074404D}" srcOrd="1" destOrd="0" presId="urn:microsoft.com/office/officeart/2005/8/layout/radial5"/>
    <dgm:cxn modelId="{BADD934F-B6E7-4641-AC63-2C778AB83952}" type="presOf" srcId="{D91523DD-41A7-442C-8FD2-18E21B8E64FB}" destId="{F7FD2721-FF33-4244-AF14-B567271A2894}" srcOrd="1" destOrd="0" presId="urn:microsoft.com/office/officeart/2005/8/layout/radial5"/>
    <dgm:cxn modelId="{D2655469-BC5A-4271-BB5E-9EAD8EC98E55}" type="presOf" srcId="{5DD33426-FE3E-4B0C-9F57-D7BD7D4131DA}" destId="{6C182386-8514-4473-827E-7C511F1F383D}" srcOrd="0" destOrd="0" presId="urn:microsoft.com/office/officeart/2005/8/layout/radial5"/>
    <dgm:cxn modelId="{87756166-F514-4AD1-B590-2A987379EED5}" type="presOf" srcId="{C13EAE88-1B4E-498E-A5AC-E5A080BA0AEC}" destId="{40461EE9-DD04-48FD-BA0D-4E1CDB3C2405}" srcOrd="0" destOrd="0" presId="urn:microsoft.com/office/officeart/2005/8/layout/radial5"/>
    <dgm:cxn modelId="{A77B14E2-F932-4139-B1D7-A07F5349B1BC}" srcId="{70B57111-5CF0-48AB-BE04-085DE76C3389}" destId="{EE077168-0A80-4595-A1D5-88B60C75A8AD}" srcOrd="0" destOrd="0" parTransId="{FF8F5F12-A18E-46BF-896C-A107FC17798C}" sibTransId="{2BE28DCA-FD16-4E7F-B4AF-7708A0D95911}"/>
    <dgm:cxn modelId="{E36B48CD-9B00-4CCE-AC15-7F90D2DC4EE4}" type="presOf" srcId="{DDAF9B60-0F32-4171-BA34-7EA1C0754397}" destId="{1A72E0EB-EBCD-4B96-B5BF-1E15C095758D}" srcOrd="0" destOrd="0" presId="urn:microsoft.com/office/officeart/2005/8/layout/radial5"/>
    <dgm:cxn modelId="{87D20782-646C-46E7-919C-DFB734FF6BA8}" srcId="{EE077168-0A80-4595-A1D5-88B60C75A8AD}" destId="{E42C3937-1F60-4B26-8EF0-66F575B4F671}" srcOrd="1" destOrd="0" parTransId="{23C5CE8C-EF64-49C8-8AF6-C7F1C4A9220E}" sibTransId="{EC6C744A-C473-4BFF-9AE1-5B9BC572BCB9}"/>
    <dgm:cxn modelId="{9A876BAC-6DFE-4031-82FF-18B6E823AB7C}" type="presOf" srcId="{21B98573-DA45-42E4-9F66-FAEFCA69E624}" destId="{07752808-24B7-41A2-89D5-7E4628617959}" srcOrd="0" destOrd="0" presId="urn:microsoft.com/office/officeart/2005/8/layout/radial5"/>
    <dgm:cxn modelId="{B69ACBEC-7925-42F0-8780-520851B84FB4}" type="presOf" srcId="{23C5CE8C-EF64-49C8-8AF6-C7F1C4A9220E}" destId="{3446FC9B-A578-4595-9061-C02A8DBD324E}" srcOrd="0" destOrd="0" presId="urn:microsoft.com/office/officeart/2005/8/layout/radial5"/>
    <dgm:cxn modelId="{7A702AA1-7CBB-4AC5-9CC0-D4CE315F36F1}" type="presOf" srcId="{EE077168-0A80-4595-A1D5-88B60C75A8AD}" destId="{54EE0374-56A0-4DD5-AF25-2F0E0FA88B84}" srcOrd="0" destOrd="0" presId="urn:microsoft.com/office/officeart/2005/8/layout/radial5"/>
    <dgm:cxn modelId="{34ABC694-0A11-4F05-99AD-577B2F3B7602}" srcId="{EE077168-0A80-4595-A1D5-88B60C75A8AD}" destId="{C13EAE88-1B4E-498E-A5AC-E5A080BA0AEC}" srcOrd="8" destOrd="0" parTransId="{DDAF9B60-0F32-4171-BA34-7EA1C0754397}" sibTransId="{AA25F689-2AFB-4453-97BC-C4275AB0CD94}"/>
    <dgm:cxn modelId="{265320DF-E8F1-4BB4-8748-5CD9F8E2FA59}" type="presOf" srcId="{E42C3937-1F60-4B26-8EF0-66F575B4F671}" destId="{FD8D4ED0-6E83-4C4D-BAC2-E97554413049}" srcOrd="0" destOrd="0" presId="urn:microsoft.com/office/officeart/2005/8/layout/radial5"/>
    <dgm:cxn modelId="{1CAF9B82-0F8E-4703-A32D-A3F129D123B1}" type="presOf" srcId="{001044D1-969F-4D0D-B6E3-9AFC42794684}" destId="{DA150552-0053-4387-B987-71CF0A746528}" srcOrd="0" destOrd="0" presId="urn:microsoft.com/office/officeart/2005/8/layout/radial5"/>
    <dgm:cxn modelId="{0C71C2B1-7993-484B-945C-72CE5514ECA1}" srcId="{EE077168-0A80-4595-A1D5-88B60C75A8AD}" destId="{BDE132AC-4592-4125-A497-5AABC21CC2E9}" srcOrd="5" destOrd="0" parTransId="{8EADC42C-2000-4D0D-BEEE-5626E12F0279}" sibTransId="{519D7061-2DDD-477D-AC31-814D2928C531}"/>
    <dgm:cxn modelId="{E910C767-F4FE-47F1-8D41-30A713C37BD6}" type="presOf" srcId="{A290866B-ABAD-4D97-9B7E-1200A1B02E2C}" destId="{BC694CDD-ADB1-4486-8740-4E600A4B12DF}" srcOrd="0" destOrd="0" presId="urn:microsoft.com/office/officeart/2005/8/layout/radial5"/>
    <dgm:cxn modelId="{51B82C48-6101-4A54-84B9-AD58775BB349}" srcId="{EE077168-0A80-4595-A1D5-88B60C75A8AD}" destId="{40170C8C-BF66-43B8-B0A7-FD17EB7977C6}" srcOrd="7" destOrd="0" parTransId="{D91523DD-41A7-442C-8FD2-18E21B8E64FB}" sibTransId="{CFC87194-806A-4457-96CA-2F3388CE0BDD}"/>
    <dgm:cxn modelId="{A79EA02D-B41A-44B3-B074-8FBDAD90413E}" type="presOf" srcId="{DDAF9B60-0F32-4171-BA34-7EA1C0754397}" destId="{ADEF037B-98F4-4730-932F-87AA57CA8D0F}" srcOrd="1" destOrd="0" presId="urn:microsoft.com/office/officeart/2005/8/layout/radial5"/>
    <dgm:cxn modelId="{A31C8419-CB13-4A99-B713-BE8E05C140DB}" type="presOf" srcId="{124DA378-02A7-4B10-996D-FA473A2ED533}" destId="{A740C872-72C1-4CD0-8858-91BA6139A017}" srcOrd="1" destOrd="0" presId="urn:microsoft.com/office/officeart/2005/8/layout/radial5"/>
    <dgm:cxn modelId="{203EF8DD-E2CA-4BB1-8A8A-EB11D3FDFCC9}" type="presOf" srcId="{BD685D42-48BC-41F3-9C13-C65BD7CC6DD6}" destId="{C591CC7F-9018-4624-9D82-379BBA5F0332}" srcOrd="0" destOrd="0" presId="urn:microsoft.com/office/officeart/2005/8/layout/radial5"/>
    <dgm:cxn modelId="{B40475C6-81A7-4143-850C-89DA1B31C93B}" type="presOf" srcId="{BDE132AC-4592-4125-A497-5AABC21CC2E9}" destId="{C17C77BF-35C4-48A5-9398-BAF054DD591C}" srcOrd="0" destOrd="0" presId="urn:microsoft.com/office/officeart/2005/8/layout/radial5"/>
    <dgm:cxn modelId="{1381E6D2-4DAF-4584-A010-E38D470EFE52}" srcId="{EE077168-0A80-4595-A1D5-88B60C75A8AD}" destId="{5DD33426-FE3E-4B0C-9F57-D7BD7D4131DA}" srcOrd="6" destOrd="0" parTransId="{14B31D53-9D3D-4BCC-BFA9-BD153CA01A83}" sibTransId="{A2D665F1-563C-4519-9BE5-0E606E400300}"/>
    <dgm:cxn modelId="{FC9B5675-EEE2-4388-9716-3ED6338559F7}" type="presOf" srcId="{14B31D53-9D3D-4BCC-BFA9-BD153CA01A83}" destId="{78D14B38-F028-4293-9F62-1FCD578EF013}" srcOrd="0" destOrd="0" presId="urn:microsoft.com/office/officeart/2005/8/layout/radial5"/>
    <dgm:cxn modelId="{C334AAB1-E300-4CBA-9A10-D1816D8B592D}" type="presOf" srcId="{9E96BC78-D6D9-4393-8B19-38E55B1C6564}" destId="{305A991B-6EEF-40C0-B0C3-ACB7A004F64F}" srcOrd="0" destOrd="0" presId="urn:microsoft.com/office/officeart/2005/8/layout/radial5"/>
    <dgm:cxn modelId="{4D167E05-595B-4FF2-985A-4BBAFB96ED5E}" type="presOf" srcId="{5CDCC11C-1D60-4919-83AF-1A19AB6B986B}" destId="{76C48273-B007-4B49-9B9C-56E79207150A}" srcOrd="1" destOrd="0" presId="urn:microsoft.com/office/officeart/2005/8/layout/radial5"/>
    <dgm:cxn modelId="{15182EA4-A004-4BA4-BE66-379DB9E9B65D}" type="presOf" srcId="{23C5CE8C-EF64-49C8-8AF6-C7F1C4A9220E}" destId="{D682EC32-7E7A-4039-99F1-4B6A553E06D6}" srcOrd="1" destOrd="0" presId="urn:microsoft.com/office/officeart/2005/8/layout/radial5"/>
    <dgm:cxn modelId="{E7A97198-C8DA-4DC7-9B79-40BA436F1370}" srcId="{EE077168-0A80-4595-A1D5-88B60C75A8AD}" destId="{BD685D42-48BC-41F3-9C13-C65BD7CC6DD6}" srcOrd="4" destOrd="0" parTransId="{5CDCC11C-1D60-4919-83AF-1A19AB6B986B}" sibTransId="{BEFE099C-D7E3-4FC6-A254-02F97264D260}"/>
    <dgm:cxn modelId="{8D115A23-55F3-4631-AEC7-1ACD06E838FC}" type="presOf" srcId="{70B57111-5CF0-48AB-BE04-085DE76C3389}" destId="{C0365ABA-BBB2-43DF-8C0C-446A49E40974}" srcOrd="0" destOrd="0" presId="urn:microsoft.com/office/officeart/2005/8/layout/radial5"/>
    <dgm:cxn modelId="{5A35C4F3-4398-431A-9562-4FD603D3DD42}" type="presOf" srcId="{40170C8C-BF66-43B8-B0A7-FD17EB7977C6}" destId="{EB664CC2-4508-4A76-9EAD-0082F57C4B5B}" srcOrd="0" destOrd="0" presId="urn:microsoft.com/office/officeart/2005/8/layout/radial5"/>
    <dgm:cxn modelId="{ED8CED20-3DCC-489F-AF26-08067C284A17}" type="presParOf" srcId="{C0365ABA-BBB2-43DF-8C0C-446A49E40974}" destId="{54EE0374-56A0-4DD5-AF25-2F0E0FA88B84}" srcOrd="0" destOrd="0" presId="urn:microsoft.com/office/officeart/2005/8/layout/radial5"/>
    <dgm:cxn modelId="{78517E3C-6CEE-4C4F-AAFC-B344685810EE}" type="presParOf" srcId="{C0365ABA-BBB2-43DF-8C0C-446A49E40974}" destId="{F591BE17-B151-4FFF-8AA4-B40CBF40D0A1}" srcOrd="1" destOrd="0" presId="urn:microsoft.com/office/officeart/2005/8/layout/radial5"/>
    <dgm:cxn modelId="{8E1DD53E-EFA9-485E-9663-E7A68E210B0D}" type="presParOf" srcId="{F591BE17-B151-4FFF-8AA4-B40CBF40D0A1}" destId="{A740C872-72C1-4CD0-8858-91BA6139A017}" srcOrd="0" destOrd="0" presId="urn:microsoft.com/office/officeart/2005/8/layout/radial5"/>
    <dgm:cxn modelId="{D631A808-0B50-468F-8ED4-81D0EB184070}" type="presParOf" srcId="{C0365ABA-BBB2-43DF-8C0C-446A49E40974}" destId="{07752808-24B7-41A2-89D5-7E4628617959}" srcOrd="2" destOrd="0" presId="urn:microsoft.com/office/officeart/2005/8/layout/radial5"/>
    <dgm:cxn modelId="{CC210A74-5F79-4F27-8BC6-C0AF1BEBEFC6}" type="presParOf" srcId="{C0365ABA-BBB2-43DF-8C0C-446A49E40974}" destId="{3446FC9B-A578-4595-9061-C02A8DBD324E}" srcOrd="3" destOrd="0" presId="urn:microsoft.com/office/officeart/2005/8/layout/radial5"/>
    <dgm:cxn modelId="{D0C4AE75-61C5-44B0-9377-F62764B1FD10}" type="presParOf" srcId="{3446FC9B-A578-4595-9061-C02A8DBD324E}" destId="{D682EC32-7E7A-4039-99F1-4B6A553E06D6}" srcOrd="0" destOrd="0" presId="urn:microsoft.com/office/officeart/2005/8/layout/radial5"/>
    <dgm:cxn modelId="{2ECE9DD5-477D-4B20-9193-DCCEFA5CF363}" type="presParOf" srcId="{C0365ABA-BBB2-43DF-8C0C-446A49E40974}" destId="{FD8D4ED0-6E83-4C4D-BAC2-E97554413049}" srcOrd="4" destOrd="0" presId="urn:microsoft.com/office/officeart/2005/8/layout/radial5"/>
    <dgm:cxn modelId="{6346D718-2017-4E10-B4C1-3A690D407AC1}" type="presParOf" srcId="{C0365ABA-BBB2-43DF-8C0C-446A49E40974}" destId="{BC694CDD-ADB1-4486-8740-4E600A4B12DF}" srcOrd="5" destOrd="0" presId="urn:microsoft.com/office/officeart/2005/8/layout/radial5"/>
    <dgm:cxn modelId="{E9A303B0-3ACB-4A90-8A8B-7AC8B281368D}" type="presParOf" srcId="{BC694CDD-ADB1-4486-8740-4E600A4B12DF}" destId="{33AC5FBD-3F2D-47D0-B55F-1A3D222816F9}" srcOrd="0" destOrd="0" presId="urn:microsoft.com/office/officeart/2005/8/layout/radial5"/>
    <dgm:cxn modelId="{438620EF-9921-4136-8FCA-38C81926823C}" type="presParOf" srcId="{C0365ABA-BBB2-43DF-8C0C-446A49E40974}" destId="{FD41166E-4A78-4B81-93F0-C8D503E17B71}" srcOrd="6" destOrd="0" presId="urn:microsoft.com/office/officeart/2005/8/layout/radial5"/>
    <dgm:cxn modelId="{A7531C18-E89A-43B7-A339-3167AD631CCC}" type="presParOf" srcId="{C0365ABA-BBB2-43DF-8C0C-446A49E40974}" destId="{DA150552-0053-4387-B987-71CF0A746528}" srcOrd="7" destOrd="0" presId="urn:microsoft.com/office/officeart/2005/8/layout/radial5"/>
    <dgm:cxn modelId="{86C69313-708F-471E-BA9A-A4FCEEEF3555}" type="presParOf" srcId="{DA150552-0053-4387-B987-71CF0A746528}" destId="{C26CF8CC-5EB6-4708-B19C-53350376EFFB}" srcOrd="0" destOrd="0" presId="urn:microsoft.com/office/officeart/2005/8/layout/radial5"/>
    <dgm:cxn modelId="{F1F505EE-5286-4C65-B4E7-8FB218B97C8A}" type="presParOf" srcId="{C0365ABA-BBB2-43DF-8C0C-446A49E40974}" destId="{305A991B-6EEF-40C0-B0C3-ACB7A004F64F}" srcOrd="8" destOrd="0" presId="urn:microsoft.com/office/officeart/2005/8/layout/radial5"/>
    <dgm:cxn modelId="{9348D511-AF3D-408A-856D-37B0EC8D345C}" type="presParOf" srcId="{C0365ABA-BBB2-43DF-8C0C-446A49E40974}" destId="{641426A5-B31E-4B6A-96CC-229A49D5C761}" srcOrd="9" destOrd="0" presId="urn:microsoft.com/office/officeart/2005/8/layout/radial5"/>
    <dgm:cxn modelId="{CF6E861E-AE98-4A44-B27D-8F1798BE642B}" type="presParOf" srcId="{641426A5-B31E-4B6A-96CC-229A49D5C761}" destId="{76C48273-B007-4B49-9B9C-56E79207150A}" srcOrd="0" destOrd="0" presId="urn:microsoft.com/office/officeart/2005/8/layout/radial5"/>
    <dgm:cxn modelId="{8D138261-7415-4338-8681-FB2A68E1A5E4}" type="presParOf" srcId="{C0365ABA-BBB2-43DF-8C0C-446A49E40974}" destId="{C591CC7F-9018-4624-9D82-379BBA5F0332}" srcOrd="10" destOrd="0" presId="urn:microsoft.com/office/officeart/2005/8/layout/radial5"/>
    <dgm:cxn modelId="{BFE2609F-C54A-4D73-B601-F725FA20657A}" type="presParOf" srcId="{C0365ABA-BBB2-43DF-8C0C-446A49E40974}" destId="{11801403-7BE2-4FDB-A18D-3246157B22BA}" srcOrd="11" destOrd="0" presId="urn:microsoft.com/office/officeart/2005/8/layout/radial5"/>
    <dgm:cxn modelId="{9A5D9979-08E5-4D04-B5A8-BD81171A66FB}" type="presParOf" srcId="{11801403-7BE2-4FDB-A18D-3246157B22BA}" destId="{CAE6F481-9D5C-4D99-B6B4-18E402FF1F82}" srcOrd="0" destOrd="0" presId="urn:microsoft.com/office/officeart/2005/8/layout/radial5"/>
    <dgm:cxn modelId="{EC427405-0B46-4613-874D-8CDC6131C5AF}" type="presParOf" srcId="{C0365ABA-BBB2-43DF-8C0C-446A49E40974}" destId="{C17C77BF-35C4-48A5-9398-BAF054DD591C}" srcOrd="12" destOrd="0" presId="urn:microsoft.com/office/officeart/2005/8/layout/radial5"/>
    <dgm:cxn modelId="{4B54F0B5-5F62-4D74-8059-419CFBC528FD}" type="presParOf" srcId="{C0365ABA-BBB2-43DF-8C0C-446A49E40974}" destId="{78D14B38-F028-4293-9F62-1FCD578EF013}" srcOrd="13" destOrd="0" presId="urn:microsoft.com/office/officeart/2005/8/layout/radial5"/>
    <dgm:cxn modelId="{B2487452-7328-4705-96EE-D652CDE86418}" type="presParOf" srcId="{78D14B38-F028-4293-9F62-1FCD578EF013}" destId="{10AA9E08-EF9A-4BE8-A1BC-EA64E074404D}" srcOrd="0" destOrd="0" presId="urn:microsoft.com/office/officeart/2005/8/layout/radial5"/>
    <dgm:cxn modelId="{070B1DC8-EC94-460F-BD76-6AA62891A73D}" type="presParOf" srcId="{C0365ABA-BBB2-43DF-8C0C-446A49E40974}" destId="{6C182386-8514-4473-827E-7C511F1F383D}" srcOrd="14" destOrd="0" presId="urn:microsoft.com/office/officeart/2005/8/layout/radial5"/>
    <dgm:cxn modelId="{EAB31386-19D3-4741-A49E-A679B8C5917C}" type="presParOf" srcId="{C0365ABA-BBB2-43DF-8C0C-446A49E40974}" destId="{020C4743-99A5-4565-9699-AD5EB1D36B82}" srcOrd="15" destOrd="0" presId="urn:microsoft.com/office/officeart/2005/8/layout/radial5"/>
    <dgm:cxn modelId="{7AFE43EA-31F0-4A7C-B182-AB9899DDBACB}" type="presParOf" srcId="{020C4743-99A5-4565-9699-AD5EB1D36B82}" destId="{F7FD2721-FF33-4244-AF14-B567271A2894}" srcOrd="0" destOrd="0" presId="urn:microsoft.com/office/officeart/2005/8/layout/radial5"/>
    <dgm:cxn modelId="{6BA2DDD1-1548-4A00-B3D0-6FF22653DD1E}" type="presParOf" srcId="{C0365ABA-BBB2-43DF-8C0C-446A49E40974}" destId="{EB664CC2-4508-4A76-9EAD-0082F57C4B5B}" srcOrd="16" destOrd="0" presId="urn:microsoft.com/office/officeart/2005/8/layout/radial5"/>
    <dgm:cxn modelId="{5B392441-78F5-451A-9256-6F15BD15D98A}" type="presParOf" srcId="{C0365ABA-BBB2-43DF-8C0C-446A49E40974}" destId="{1A72E0EB-EBCD-4B96-B5BF-1E15C095758D}" srcOrd="17" destOrd="0" presId="urn:microsoft.com/office/officeart/2005/8/layout/radial5"/>
    <dgm:cxn modelId="{C0AE9479-5B47-4C9D-A499-A1198AA9324C}" type="presParOf" srcId="{1A72E0EB-EBCD-4B96-B5BF-1E15C095758D}" destId="{ADEF037B-98F4-4730-932F-87AA57CA8D0F}" srcOrd="0" destOrd="0" presId="urn:microsoft.com/office/officeart/2005/8/layout/radial5"/>
    <dgm:cxn modelId="{EF3DE640-9F64-4774-81F1-A971C7CC04FE}" type="presParOf" srcId="{C0365ABA-BBB2-43DF-8C0C-446A49E40974}" destId="{40461EE9-DD04-48FD-BA0D-4E1CDB3C2405}" srcOrd="1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7CC0B3-766F-459A-9FBA-1A1D240E15F2}">
      <dsp:nvSpPr>
        <dsp:cNvPr id="0" name=""/>
        <dsp:cNvSpPr/>
      </dsp:nvSpPr>
      <dsp:spPr>
        <a:xfrm>
          <a:off x="808003" y="1441"/>
          <a:ext cx="1870766" cy="112245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b="1" kern="1200" dirty="0" smtClean="0"/>
            <a:t>Université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b="1" kern="1200" dirty="0" smtClean="0"/>
            <a:t>Paris-Est</a:t>
          </a:r>
          <a:endParaRPr lang="fr-FR" sz="1900" b="1" kern="1200" dirty="0"/>
        </a:p>
      </dsp:txBody>
      <dsp:txXfrm>
        <a:off x="808003" y="1441"/>
        <a:ext cx="1870766" cy="1122459"/>
      </dsp:txXfrm>
    </dsp:sp>
    <dsp:sp modelId="{3EAB766D-9490-46EC-B5B3-21C26CBE6AFB}">
      <dsp:nvSpPr>
        <dsp:cNvPr id="0" name=""/>
        <dsp:cNvSpPr/>
      </dsp:nvSpPr>
      <dsp:spPr>
        <a:xfrm>
          <a:off x="2865846" y="1441"/>
          <a:ext cx="1870766" cy="112245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b="1" kern="1200" dirty="0" smtClean="0"/>
            <a:t>L’Université Nantes Angers Le Mans - LUNAM</a:t>
          </a:r>
          <a:endParaRPr lang="fr-FR" sz="1900" b="1" kern="1200" dirty="0"/>
        </a:p>
      </dsp:txBody>
      <dsp:txXfrm>
        <a:off x="2865846" y="1441"/>
        <a:ext cx="1870766" cy="1122459"/>
      </dsp:txXfrm>
    </dsp:sp>
    <dsp:sp modelId="{6328AC30-3D40-42A1-AD14-4B4E228E851C}">
      <dsp:nvSpPr>
        <dsp:cNvPr id="0" name=""/>
        <dsp:cNvSpPr/>
      </dsp:nvSpPr>
      <dsp:spPr>
        <a:xfrm>
          <a:off x="808003" y="1310978"/>
          <a:ext cx="1870766" cy="112245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b="1" kern="1200" dirty="0" smtClean="0"/>
            <a:t>Aix Marseille Université</a:t>
          </a:r>
          <a:endParaRPr lang="fr-FR" sz="1900" b="1" kern="1200" dirty="0"/>
        </a:p>
      </dsp:txBody>
      <dsp:txXfrm>
        <a:off x="808003" y="1310978"/>
        <a:ext cx="1870766" cy="1122459"/>
      </dsp:txXfrm>
    </dsp:sp>
    <dsp:sp modelId="{8D4AD06A-8E1D-43CD-86C8-816655E84538}">
      <dsp:nvSpPr>
        <dsp:cNvPr id="0" name=""/>
        <dsp:cNvSpPr/>
      </dsp:nvSpPr>
      <dsp:spPr>
        <a:xfrm>
          <a:off x="2865846" y="1310978"/>
          <a:ext cx="1870766" cy="112245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b="1" kern="1200" dirty="0" smtClean="0"/>
            <a:t>Université de Lille Nord de France</a:t>
          </a:r>
          <a:endParaRPr lang="fr-FR" sz="1900" b="1" kern="1200" dirty="0"/>
        </a:p>
      </dsp:txBody>
      <dsp:txXfrm>
        <a:off x="2865846" y="1310978"/>
        <a:ext cx="1870766" cy="1122459"/>
      </dsp:txXfrm>
    </dsp:sp>
    <dsp:sp modelId="{633C71F1-288B-4B0E-992E-5CB7DA316106}">
      <dsp:nvSpPr>
        <dsp:cNvPr id="0" name=""/>
        <dsp:cNvSpPr/>
      </dsp:nvSpPr>
      <dsp:spPr>
        <a:xfrm>
          <a:off x="808003" y="2620514"/>
          <a:ext cx="1870766" cy="112245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b="1" kern="1200" dirty="0" smtClean="0"/>
            <a:t>Université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b="1" kern="1200" dirty="0" smtClean="0"/>
            <a:t>de Lyon</a:t>
          </a:r>
          <a:endParaRPr lang="fr-FR" sz="1900" b="1" kern="1200" dirty="0"/>
        </a:p>
      </dsp:txBody>
      <dsp:txXfrm>
        <a:off x="808003" y="2620514"/>
        <a:ext cx="1870766" cy="1122459"/>
      </dsp:txXfrm>
    </dsp:sp>
    <dsp:sp modelId="{5F138D11-BFA0-46C5-B203-64EDFE35B15C}">
      <dsp:nvSpPr>
        <dsp:cNvPr id="0" name=""/>
        <dsp:cNvSpPr/>
      </dsp:nvSpPr>
      <dsp:spPr>
        <a:xfrm>
          <a:off x="2865846" y="2620514"/>
          <a:ext cx="1870766" cy="112245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b="1" kern="1200" dirty="0" smtClean="0"/>
            <a:t>Université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b="1" kern="1200" dirty="0" smtClean="0"/>
            <a:t>de Grenoble</a:t>
          </a:r>
          <a:endParaRPr lang="fr-FR" sz="1900" b="1" kern="1200" dirty="0"/>
        </a:p>
      </dsp:txBody>
      <dsp:txXfrm>
        <a:off x="2865846" y="2620514"/>
        <a:ext cx="1870766" cy="11224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7CC0B3-766F-459A-9FBA-1A1D240E15F2}">
      <dsp:nvSpPr>
        <dsp:cNvPr id="0" name=""/>
        <dsp:cNvSpPr/>
      </dsp:nvSpPr>
      <dsp:spPr>
        <a:xfrm>
          <a:off x="0" y="360044"/>
          <a:ext cx="2160240" cy="12961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smtClean="0"/>
            <a:t>PST - Paris-Est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smtClean="0"/>
            <a:t>Ville durable</a:t>
          </a:r>
          <a:endParaRPr lang="fr-FR" sz="1800" b="1" kern="1200" dirty="0"/>
        </a:p>
      </dsp:txBody>
      <dsp:txXfrm>
        <a:off x="0" y="360044"/>
        <a:ext cx="2160240" cy="1296144"/>
      </dsp:txXfrm>
    </dsp:sp>
    <dsp:sp modelId="{633C71F1-288B-4B0E-992E-5CB7DA316106}">
      <dsp:nvSpPr>
        <dsp:cNvPr id="0" name=""/>
        <dsp:cNvSpPr/>
      </dsp:nvSpPr>
      <dsp:spPr>
        <a:xfrm>
          <a:off x="0" y="1980220"/>
          <a:ext cx="2160240" cy="12961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smtClean="0"/>
            <a:t>PST - Rhône Alpes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smtClean="0"/>
            <a:t>Mobilité des personnes et des marchandises</a:t>
          </a:r>
          <a:endParaRPr lang="fr-FR" sz="1800" b="1" kern="1200" dirty="0"/>
        </a:p>
      </dsp:txBody>
      <dsp:txXfrm>
        <a:off x="0" y="1980220"/>
        <a:ext cx="2160240" cy="12961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EE0374-56A0-4DD5-AF25-2F0E0FA88B84}">
      <dsp:nvSpPr>
        <dsp:cNvPr id="0" name=""/>
        <dsp:cNvSpPr/>
      </dsp:nvSpPr>
      <dsp:spPr>
        <a:xfrm>
          <a:off x="3942949" y="2115414"/>
          <a:ext cx="1006581" cy="100658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err="1" smtClean="0"/>
            <a:t>Ifsttar</a:t>
          </a:r>
          <a:endParaRPr lang="fr-FR" sz="2100" kern="1200" dirty="0"/>
        </a:p>
      </dsp:txBody>
      <dsp:txXfrm>
        <a:off x="4090359" y="2262824"/>
        <a:ext cx="711761" cy="711761"/>
      </dsp:txXfrm>
    </dsp:sp>
    <dsp:sp modelId="{F591BE17-B151-4FFF-8AA4-B40CBF40D0A1}">
      <dsp:nvSpPr>
        <dsp:cNvPr id="0" name=""/>
        <dsp:cNvSpPr/>
      </dsp:nvSpPr>
      <dsp:spPr>
        <a:xfrm rot="16200000">
          <a:off x="4175326" y="1388183"/>
          <a:ext cx="541826" cy="4628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700" kern="1200"/>
        </a:p>
      </dsp:txBody>
      <dsp:txXfrm>
        <a:off x="4244749" y="1550169"/>
        <a:ext cx="402981" cy="277691"/>
      </dsp:txXfrm>
    </dsp:sp>
    <dsp:sp modelId="{07752808-24B7-41A2-89D5-7E4628617959}">
      <dsp:nvSpPr>
        <dsp:cNvPr id="0" name=""/>
        <dsp:cNvSpPr/>
      </dsp:nvSpPr>
      <dsp:spPr>
        <a:xfrm>
          <a:off x="3901749" y="4119"/>
          <a:ext cx="1088981" cy="108898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err="1" smtClean="0"/>
            <a:t>Mov’éo</a:t>
          </a:r>
          <a:endParaRPr lang="fr-FR" sz="1600" b="1" kern="1200" dirty="0"/>
        </a:p>
      </dsp:txBody>
      <dsp:txXfrm>
        <a:off x="4061227" y="163597"/>
        <a:ext cx="770025" cy="770025"/>
      </dsp:txXfrm>
    </dsp:sp>
    <dsp:sp modelId="{3446FC9B-A578-4595-9061-C02A8DBD324E}">
      <dsp:nvSpPr>
        <dsp:cNvPr id="0" name=""/>
        <dsp:cNvSpPr/>
      </dsp:nvSpPr>
      <dsp:spPr>
        <a:xfrm rot="18600000">
          <a:off x="4813489" y="1654154"/>
          <a:ext cx="495859" cy="4628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700" kern="1200"/>
        </a:p>
      </dsp:txBody>
      <dsp:txXfrm>
        <a:off x="4838288" y="1799898"/>
        <a:ext cx="357014" cy="277691"/>
      </dsp:txXfrm>
    </dsp:sp>
    <dsp:sp modelId="{FD8D4ED0-6E83-4C4D-BAC2-E97554413049}">
      <dsp:nvSpPr>
        <dsp:cNvPr id="0" name=""/>
        <dsp:cNvSpPr/>
      </dsp:nvSpPr>
      <dsp:spPr>
        <a:xfrm>
          <a:off x="5145028" y="402138"/>
          <a:ext cx="1263686" cy="126156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err="1" smtClean="0"/>
            <a:t>Advancity</a:t>
          </a:r>
          <a:endParaRPr lang="fr-FR" sz="1600" b="1" kern="1200" dirty="0" smtClean="0"/>
        </a:p>
      </dsp:txBody>
      <dsp:txXfrm>
        <a:off x="5330091" y="586890"/>
        <a:ext cx="893560" cy="892059"/>
      </dsp:txXfrm>
    </dsp:sp>
    <dsp:sp modelId="{BC694CDD-ADB1-4486-8740-4E600A4B12DF}">
      <dsp:nvSpPr>
        <dsp:cNvPr id="0" name=""/>
        <dsp:cNvSpPr/>
      </dsp:nvSpPr>
      <dsp:spPr>
        <a:xfrm rot="21000000">
          <a:off x="5159261" y="2213802"/>
          <a:ext cx="541826" cy="4628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700" kern="1200"/>
        </a:p>
      </dsp:txBody>
      <dsp:txXfrm>
        <a:off x="5160316" y="2318420"/>
        <a:ext cx="402981" cy="277691"/>
      </dsp:txXfrm>
    </dsp:sp>
    <dsp:sp modelId="{FD41166E-4A78-4B81-93F0-C8D503E17B71}">
      <dsp:nvSpPr>
        <dsp:cNvPr id="0" name=""/>
        <dsp:cNvSpPr/>
      </dsp:nvSpPr>
      <dsp:spPr>
        <a:xfrm>
          <a:off x="5940394" y="1714746"/>
          <a:ext cx="1088981" cy="108898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/>
            <a:t>LUTB</a:t>
          </a:r>
        </a:p>
      </dsp:txBody>
      <dsp:txXfrm>
        <a:off x="6099872" y="1874224"/>
        <a:ext cx="770025" cy="770025"/>
      </dsp:txXfrm>
    </dsp:sp>
    <dsp:sp modelId="{DA150552-0053-4387-B987-71CF0A746528}">
      <dsp:nvSpPr>
        <dsp:cNvPr id="0" name=""/>
        <dsp:cNvSpPr/>
      </dsp:nvSpPr>
      <dsp:spPr>
        <a:xfrm rot="1800000">
          <a:off x="5040584" y="2886852"/>
          <a:ext cx="541826" cy="4628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700" kern="1200"/>
        </a:p>
      </dsp:txBody>
      <dsp:txXfrm>
        <a:off x="5049885" y="2944704"/>
        <a:ext cx="402981" cy="277691"/>
      </dsp:txXfrm>
    </dsp:sp>
    <dsp:sp modelId="{305A991B-6EEF-40C0-B0C3-ACB7A004F64F}">
      <dsp:nvSpPr>
        <dsp:cNvPr id="0" name=""/>
        <dsp:cNvSpPr/>
      </dsp:nvSpPr>
      <dsp:spPr>
        <a:xfrm>
          <a:off x="5694504" y="3109261"/>
          <a:ext cx="1088981" cy="108898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/>
            <a:t>I-</a:t>
          </a:r>
          <a:r>
            <a:rPr lang="fr-FR" sz="1600" b="1" kern="1200" dirty="0" err="1" smtClean="0"/>
            <a:t>Trans</a:t>
          </a:r>
          <a:endParaRPr lang="fr-FR" sz="1600" b="1" kern="1200" dirty="0" smtClean="0"/>
        </a:p>
      </dsp:txBody>
      <dsp:txXfrm>
        <a:off x="5853982" y="3268739"/>
        <a:ext cx="770025" cy="770025"/>
      </dsp:txXfrm>
    </dsp:sp>
    <dsp:sp modelId="{641426A5-B31E-4B6A-96CC-229A49D5C761}">
      <dsp:nvSpPr>
        <dsp:cNvPr id="0" name=""/>
        <dsp:cNvSpPr/>
      </dsp:nvSpPr>
      <dsp:spPr>
        <a:xfrm rot="4200000">
          <a:off x="4517043" y="3326155"/>
          <a:ext cx="541826" cy="4628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700" kern="1200"/>
        </a:p>
      </dsp:txBody>
      <dsp:txXfrm>
        <a:off x="4562722" y="3353482"/>
        <a:ext cx="402981" cy="277691"/>
      </dsp:txXfrm>
    </dsp:sp>
    <dsp:sp modelId="{C591CC7F-9018-4624-9D82-379BBA5F0332}">
      <dsp:nvSpPr>
        <dsp:cNvPr id="0" name=""/>
        <dsp:cNvSpPr/>
      </dsp:nvSpPr>
      <dsp:spPr>
        <a:xfrm>
          <a:off x="4609763" y="4019467"/>
          <a:ext cx="1088981" cy="108898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/>
            <a:t>EMC2</a:t>
          </a:r>
        </a:p>
      </dsp:txBody>
      <dsp:txXfrm>
        <a:off x="4769241" y="4178945"/>
        <a:ext cx="770025" cy="770025"/>
      </dsp:txXfrm>
    </dsp:sp>
    <dsp:sp modelId="{11801403-7BE2-4FDB-A18D-3246157B22BA}">
      <dsp:nvSpPr>
        <dsp:cNvPr id="0" name=""/>
        <dsp:cNvSpPr/>
      </dsp:nvSpPr>
      <dsp:spPr>
        <a:xfrm rot="6600000">
          <a:off x="3833610" y="3326155"/>
          <a:ext cx="541826" cy="4628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700" kern="1200"/>
        </a:p>
      </dsp:txBody>
      <dsp:txXfrm rot="10800000">
        <a:off x="3926776" y="3353482"/>
        <a:ext cx="402981" cy="277691"/>
      </dsp:txXfrm>
    </dsp:sp>
    <dsp:sp modelId="{C17C77BF-35C4-48A5-9398-BAF054DD591C}">
      <dsp:nvSpPr>
        <dsp:cNvPr id="0" name=""/>
        <dsp:cNvSpPr/>
      </dsp:nvSpPr>
      <dsp:spPr>
        <a:xfrm>
          <a:off x="3193735" y="4019467"/>
          <a:ext cx="1088981" cy="108898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err="1" smtClean="0"/>
            <a:t>Pegase</a:t>
          </a:r>
          <a:endParaRPr lang="fr-FR" sz="1600" b="1" kern="1200" dirty="0" smtClean="0"/>
        </a:p>
      </dsp:txBody>
      <dsp:txXfrm>
        <a:off x="3353213" y="4178945"/>
        <a:ext cx="770025" cy="770025"/>
      </dsp:txXfrm>
    </dsp:sp>
    <dsp:sp modelId="{78D14B38-F028-4293-9F62-1FCD578EF013}">
      <dsp:nvSpPr>
        <dsp:cNvPr id="0" name=""/>
        <dsp:cNvSpPr/>
      </dsp:nvSpPr>
      <dsp:spPr>
        <a:xfrm rot="9000000">
          <a:off x="3310069" y="2886852"/>
          <a:ext cx="541826" cy="4628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700" kern="1200"/>
        </a:p>
      </dsp:txBody>
      <dsp:txXfrm rot="10800000">
        <a:off x="3439613" y="2944704"/>
        <a:ext cx="402981" cy="277691"/>
      </dsp:txXfrm>
    </dsp:sp>
    <dsp:sp modelId="{6C182386-8514-4473-827E-7C511F1F383D}">
      <dsp:nvSpPr>
        <dsp:cNvPr id="0" name=""/>
        <dsp:cNvSpPr/>
      </dsp:nvSpPr>
      <dsp:spPr>
        <a:xfrm>
          <a:off x="2108994" y="3109261"/>
          <a:ext cx="1088981" cy="108898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err="1" smtClean="0"/>
            <a:t>Eurobiomed</a:t>
          </a:r>
          <a:endParaRPr lang="fr-FR" sz="1600" b="1" kern="1200" dirty="0" smtClean="0"/>
        </a:p>
      </dsp:txBody>
      <dsp:txXfrm>
        <a:off x="2268472" y="3268739"/>
        <a:ext cx="770025" cy="770025"/>
      </dsp:txXfrm>
    </dsp:sp>
    <dsp:sp modelId="{020C4743-99A5-4565-9699-AD5EB1D36B82}">
      <dsp:nvSpPr>
        <dsp:cNvPr id="0" name=""/>
        <dsp:cNvSpPr/>
      </dsp:nvSpPr>
      <dsp:spPr>
        <a:xfrm rot="11400000">
          <a:off x="3191392" y="2213802"/>
          <a:ext cx="541826" cy="4628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700" kern="1200"/>
        </a:p>
      </dsp:txBody>
      <dsp:txXfrm rot="10800000">
        <a:off x="3329182" y="2318420"/>
        <a:ext cx="402981" cy="277691"/>
      </dsp:txXfrm>
    </dsp:sp>
    <dsp:sp modelId="{EB664CC2-4508-4A76-9EAD-0082F57C4B5B}">
      <dsp:nvSpPr>
        <dsp:cNvPr id="0" name=""/>
        <dsp:cNvSpPr/>
      </dsp:nvSpPr>
      <dsp:spPr>
        <a:xfrm>
          <a:off x="1863103" y="1714746"/>
          <a:ext cx="1088981" cy="108898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/>
            <a:t>SCS</a:t>
          </a:r>
        </a:p>
      </dsp:txBody>
      <dsp:txXfrm>
        <a:off x="2022581" y="1874224"/>
        <a:ext cx="770025" cy="770025"/>
      </dsp:txXfrm>
    </dsp:sp>
    <dsp:sp modelId="{1A72E0EB-EBCD-4B96-B5BF-1E15C095758D}">
      <dsp:nvSpPr>
        <dsp:cNvPr id="0" name=""/>
        <dsp:cNvSpPr/>
      </dsp:nvSpPr>
      <dsp:spPr>
        <a:xfrm rot="13800000">
          <a:off x="3620071" y="1677950"/>
          <a:ext cx="461913" cy="4628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700" kern="1200"/>
        </a:p>
      </dsp:txBody>
      <dsp:txXfrm rot="10800000">
        <a:off x="3733895" y="1823590"/>
        <a:ext cx="323339" cy="277691"/>
      </dsp:txXfrm>
    </dsp:sp>
    <dsp:sp modelId="{40461EE9-DD04-48FD-BA0D-4E1CDB3C2405}">
      <dsp:nvSpPr>
        <dsp:cNvPr id="0" name=""/>
        <dsp:cNvSpPr/>
      </dsp:nvSpPr>
      <dsp:spPr>
        <a:xfrm>
          <a:off x="2420342" y="337649"/>
          <a:ext cx="1390531" cy="139054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 smtClean="0"/>
            <a:t>Gestion des risques et vulnérabilités des territoires</a:t>
          </a:r>
          <a:endParaRPr lang="fr-FR" sz="1200" b="1" kern="1200" dirty="0"/>
        </a:p>
      </dsp:txBody>
      <dsp:txXfrm>
        <a:off x="2623981" y="541289"/>
        <a:ext cx="983253" cy="9832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FA3C4-8A0D-4010-814E-D69BF614FF0D}" type="datetimeFigureOut">
              <a:rPr lang="fr-FR" smtClean="0"/>
              <a:pPr/>
              <a:t>27/11/2015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69069-7327-4AEE-9BDC-8CFA9C10D9E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6429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</a:pPr>
            <a:r>
              <a:rPr lang="fr-FR" dirty="0" smtClean="0"/>
              <a:t>Conduire des </a:t>
            </a:r>
            <a:r>
              <a:rPr lang="fr-FR" b="1" dirty="0" smtClean="0"/>
              <a:t>recherches finalisées</a:t>
            </a:r>
          </a:p>
          <a:p>
            <a:pPr eaLnBrk="1" hangingPunct="1">
              <a:lnSpc>
                <a:spcPct val="150000"/>
              </a:lnSpc>
            </a:pPr>
            <a:r>
              <a:rPr lang="fr-FR" dirty="0" smtClean="0"/>
              <a:t>Mener des missions d’</a:t>
            </a:r>
            <a:r>
              <a:rPr lang="fr-FR" b="1" dirty="0" smtClean="0"/>
              <a:t>expertise</a:t>
            </a:r>
            <a:r>
              <a:rPr lang="fr-FR" dirty="0" smtClean="0"/>
              <a:t> ou de </a:t>
            </a:r>
            <a:r>
              <a:rPr lang="fr-FR" b="1" dirty="0" smtClean="0"/>
              <a:t>conseil</a:t>
            </a:r>
          </a:p>
          <a:p>
            <a:pPr eaLnBrk="1" hangingPunct="1">
              <a:lnSpc>
                <a:spcPct val="150000"/>
              </a:lnSpc>
            </a:pPr>
            <a:r>
              <a:rPr lang="fr-FR" dirty="0" smtClean="0"/>
              <a:t>Favoriser les </a:t>
            </a:r>
            <a:r>
              <a:rPr lang="fr-FR" b="1" dirty="0" smtClean="0"/>
              <a:t>transferts d’innovation</a:t>
            </a:r>
          </a:p>
          <a:p>
            <a:pPr eaLnBrk="1" hangingPunct="1">
              <a:lnSpc>
                <a:spcPct val="150000"/>
              </a:lnSpc>
            </a:pPr>
            <a:r>
              <a:rPr lang="fr-FR" dirty="0" smtClean="0"/>
              <a:t>Développer des </a:t>
            </a:r>
            <a:r>
              <a:rPr lang="fr-FR" b="1" dirty="0" smtClean="0"/>
              <a:t>activités de certification et normalisation</a:t>
            </a:r>
          </a:p>
          <a:p>
            <a:pPr eaLnBrk="1" hangingPunct="1">
              <a:lnSpc>
                <a:spcPct val="150000"/>
              </a:lnSpc>
            </a:pPr>
            <a:r>
              <a:rPr lang="fr-FR" dirty="0" smtClean="0"/>
              <a:t>Participer à l’élaboration de la </a:t>
            </a:r>
            <a:r>
              <a:rPr lang="fr-FR" b="1" dirty="0" smtClean="0"/>
              <a:t>doctrine technique</a:t>
            </a:r>
            <a:r>
              <a:rPr lang="fr-FR" dirty="0" smtClean="0"/>
              <a:t> et des politiques publiques</a:t>
            </a:r>
          </a:p>
          <a:p>
            <a:pPr eaLnBrk="1" hangingPunct="1">
              <a:lnSpc>
                <a:spcPct val="150000"/>
              </a:lnSpc>
            </a:pPr>
            <a:r>
              <a:rPr lang="fr-FR" dirty="0" smtClean="0"/>
              <a:t>Assurer une </a:t>
            </a:r>
            <a:r>
              <a:rPr lang="fr-FR" b="1" dirty="0" smtClean="0"/>
              <a:t>diffusion des connaissances</a:t>
            </a:r>
          </a:p>
          <a:p>
            <a:pPr eaLnBrk="1" hangingPunct="1">
              <a:lnSpc>
                <a:spcPct val="150000"/>
              </a:lnSpc>
            </a:pPr>
            <a:r>
              <a:rPr lang="fr-FR" dirty="0" smtClean="0"/>
              <a:t>Contribuer à la </a:t>
            </a:r>
            <a:r>
              <a:rPr lang="fr-FR" b="1" dirty="0" smtClean="0"/>
              <a:t>formation</a:t>
            </a:r>
            <a:r>
              <a:rPr lang="fr-FR" dirty="0" smtClean="0"/>
              <a:t> à et par la recherche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69069-7327-4AEE-9BDC-8CFA9C10D9E2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dirty="0" smtClean="0">
                <a:ea typeface="ヒラギノ角ゴ Pro W3" charset="-128"/>
              </a:rPr>
              <a:t>Le nouvel institut s’appuie sur ses compétences présentes, en particulier dans le domaine du génie civil, de la mobilité et de la sécurité routière, mais a pour ambition de répondre à de nouveaux enjeux, plus particulièrement ceux liés aux changements climatiques, à l’exigence d’un développement durable, ainsi qu’au vieillissement des populations. </a:t>
            </a:r>
          </a:p>
          <a:p>
            <a:endParaRPr lang="fr-FR" dirty="0" smtClean="0">
              <a:ea typeface="ヒラギノ角ゴ Pro W3" charset="-128"/>
            </a:endParaRPr>
          </a:p>
          <a:p>
            <a:endParaRPr lang="fr-FR" dirty="0" smtClean="0">
              <a:ea typeface="ヒラギノ角ゴ Pro W3" charset="-128"/>
            </a:endParaRPr>
          </a:p>
        </p:txBody>
      </p:sp>
      <p:sp>
        <p:nvSpPr>
          <p:cNvPr id="256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799267-698C-4B0D-B973-CCE47743ADDC}" type="slidenum">
              <a:rPr lang="fr-FR" smtClean="0">
                <a:ea typeface="ヒラギノ角ゴ Pro W3" charset="-128"/>
              </a:rPr>
              <a:pPr/>
              <a:t>3</a:t>
            </a:fld>
            <a:endParaRPr lang="fr-FR" smtClean="0"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Chiffres de répartition dans les départements :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tous les agents recevant une « feuille de paye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Ifsttar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» soit : les permanents, les doctorants et post-docs et les CDD et donc pas les partenaires des UMR et pas les stagiaires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69069-7327-4AEE-9BDC-8CFA9C10D9E2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fr-FR" dirty="0" smtClean="0"/>
              <a:t>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Sous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71600" y="6381328"/>
            <a:ext cx="21336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32434F7-4448-4D2C-B917-79C8331D7936}" type="datetime1">
              <a:rPr lang="fr-FR" smtClean="0"/>
              <a:pPr/>
              <a:t>27/11/2015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244408" y="6309320"/>
            <a:ext cx="539552" cy="365125"/>
          </a:xfrm>
        </p:spPr>
        <p:txBody>
          <a:bodyPr/>
          <a:lstStyle>
            <a:lvl1pPr>
              <a:defRPr b="1"/>
            </a:lvl1pPr>
          </a:lstStyle>
          <a:p>
            <a:fld id="{FEDAF4A0-3EA4-4347-BC60-8C1EC8A14E6B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4D6F-CBB5-4096-AE26-7DFA7088A866}" type="datetime1">
              <a:rPr lang="fr-FR" smtClean="0"/>
              <a:pPr/>
              <a:t>27/11/2015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3652-85E0-4849-9671-517E712B0DFB}" type="datetime1">
              <a:rPr lang="fr-FR" smtClean="0"/>
              <a:pPr/>
              <a:t>27/11/2015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1BF9-8D94-461E-8555-ECD1D6D508CF}" type="datetime1">
              <a:rPr lang="fr-FR" smtClean="0"/>
              <a:pPr/>
              <a:t>27/11/2015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A6A4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04F5E-C6A7-4654-9DFE-537C77FB6C8E}" type="datetime1">
              <a:rPr lang="fr-FR" smtClean="0"/>
              <a:pPr/>
              <a:t>27/11/2015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321FA-8A7F-4DFB-9456-EF85C32A0C78}" type="datetime1">
              <a:rPr lang="fr-FR" smtClean="0"/>
              <a:pPr/>
              <a:t>27/11/2015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83639-180C-4FA3-A95B-CB7776CEDCB7}" type="datetime1">
              <a:rPr lang="fr-FR" smtClean="0"/>
              <a:pPr/>
              <a:t>27/11/2015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B9095-EC7F-4B4F-BC0E-74A2CF2487BD}" type="datetime1">
              <a:rPr lang="fr-FR" smtClean="0"/>
              <a:pPr/>
              <a:t>27/11/2015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3D0D8-28FF-49FE-9152-9D0A6E4506C4}" type="datetime1">
              <a:rPr lang="fr-FR" smtClean="0"/>
              <a:pPr/>
              <a:t>27/11/2015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AED59-23BB-4082-A7C7-16A7A139BEFB}" type="datetime1">
              <a:rPr lang="fr-FR" smtClean="0"/>
              <a:pPr/>
              <a:t>27/11/2015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88C2-D26C-476B-B1F0-B2D9FDD8EE8C}" type="datetime1">
              <a:rPr lang="fr-FR" smtClean="0"/>
              <a:pPr/>
              <a:t>27/11/2015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DC644-2B56-4769-AA67-B3A1D1E4D7F4}" type="datetime1">
              <a:rPr lang="fr-FR" smtClean="0"/>
              <a:pPr/>
              <a:t>27/11/2015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bas de page bleute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40680"/>
            <a:ext cx="9144000" cy="670044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8AD2C-9690-47D9-9AE7-25C630FC67A5}" type="datetime1">
              <a:rPr lang="fr-FR" smtClean="0"/>
              <a:pPr/>
              <a:t>27/11/2015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ZoneTexte 4"/>
          <p:cNvSpPr txBox="1">
            <a:spLocks noChangeArrowheads="1"/>
          </p:cNvSpPr>
          <p:nvPr/>
        </p:nvSpPr>
        <p:spPr bwMode="auto">
          <a:xfrm>
            <a:off x="0" y="6670298"/>
            <a:ext cx="91440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fr-FR" sz="900" b="1" dirty="0">
                <a:solidFill>
                  <a:schemeClr val="tx2"/>
                </a:solidFill>
              </a:rPr>
              <a:t>Institut français des sciences et technologies des transports, de l’aménagement et des réseaux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003020" y="6441491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/>
                </a:solidFill>
                <a:effectLst/>
              </a:rPr>
              <a:t>www.ifsttar.fr</a:t>
            </a:r>
            <a:endParaRPr lang="fr-FR" sz="1200" b="1" dirty="0">
              <a:solidFill>
                <a:schemeClr val="accent3"/>
              </a:solidFill>
              <a:effectLst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44408" y="6356350"/>
            <a:ext cx="442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AF4A0-3EA4-4347-BC60-8C1EC8A14E6B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rgbClr val="00A6A4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3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png"/><Relationship Id="rId7" Type="http://schemas.openxmlformats.org/officeDocument/2006/relationships/image" Target="../media/image49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wmf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emf"/><Relationship Id="rId9" Type="http://schemas.openxmlformats.org/officeDocument/2006/relationships/image" Target="../media/image87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26" Type="http://schemas.openxmlformats.org/officeDocument/2006/relationships/image" Target="../media/image112.png"/><Relationship Id="rId3" Type="http://schemas.openxmlformats.org/officeDocument/2006/relationships/image" Target="../media/image89.png"/><Relationship Id="rId21" Type="http://schemas.openxmlformats.org/officeDocument/2006/relationships/image" Target="../media/image107.png"/><Relationship Id="rId34" Type="http://schemas.openxmlformats.org/officeDocument/2006/relationships/image" Target="../media/image120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5" Type="http://schemas.openxmlformats.org/officeDocument/2006/relationships/image" Target="../media/image111.png"/><Relationship Id="rId33" Type="http://schemas.openxmlformats.org/officeDocument/2006/relationships/image" Target="../media/image119.png"/><Relationship Id="rId2" Type="http://schemas.openxmlformats.org/officeDocument/2006/relationships/image" Target="../media/image88.png"/><Relationship Id="rId16" Type="http://schemas.openxmlformats.org/officeDocument/2006/relationships/image" Target="../media/image102.png"/><Relationship Id="rId20" Type="http://schemas.openxmlformats.org/officeDocument/2006/relationships/image" Target="../media/image106.png"/><Relationship Id="rId29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24" Type="http://schemas.openxmlformats.org/officeDocument/2006/relationships/image" Target="../media/image110.png"/><Relationship Id="rId32" Type="http://schemas.openxmlformats.org/officeDocument/2006/relationships/image" Target="../media/image118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23" Type="http://schemas.openxmlformats.org/officeDocument/2006/relationships/image" Target="../media/image109.png"/><Relationship Id="rId28" Type="http://schemas.openxmlformats.org/officeDocument/2006/relationships/image" Target="../media/image114.png"/><Relationship Id="rId10" Type="http://schemas.openxmlformats.org/officeDocument/2006/relationships/image" Target="../media/image96.png"/><Relationship Id="rId19" Type="http://schemas.openxmlformats.org/officeDocument/2006/relationships/image" Target="../media/image105.png"/><Relationship Id="rId31" Type="http://schemas.openxmlformats.org/officeDocument/2006/relationships/image" Target="../media/image117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Relationship Id="rId22" Type="http://schemas.openxmlformats.org/officeDocument/2006/relationships/image" Target="../media/image108.png"/><Relationship Id="rId27" Type="http://schemas.openxmlformats.org/officeDocument/2006/relationships/image" Target="../media/image113.png"/><Relationship Id="rId30" Type="http://schemas.openxmlformats.org/officeDocument/2006/relationships/image" Target="../media/image116.png"/><Relationship Id="rId35" Type="http://schemas.openxmlformats.org/officeDocument/2006/relationships/image" Target="../media/image1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3" descr="IFSTTAR_masqueppt_titr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7772400" cy="2088232"/>
          </a:xfrm>
        </p:spPr>
        <p:txBody>
          <a:bodyPr>
            <a:normAutofit/>
          </a:bodyPr>
          <a:lstStyle/>
          <a:p>
            <a:pPr algn="l"/>
            <a:r>
              <a:rPr lang="fr-FR" sz="2000" dirty="0" smtClean="0">
                <a:solidFill>
                  <a:schemeClr val="bg1"/>
                </a:solidFill>
              </a:rPr>
              <a:t>Institut français</a:t>
            </a:r>
            <a:br>
              <a:rPr lang="fr-FR" sz="2000" dirty="0" smtClean="0">
                <a:solidFill>
                  <a:schemeClr val="bg1"/>
                </a:solidFill>
              </a:rPr>
            </a:br>
            <a:r>
              <a:rPr lang="fr-FR" sz="2000" dirty="0" smtClean="0">
                <a:solidFill>
                  <a:schemeClr val="bg1"/>
                </a:solidFill>
              </a:rPr>
              <a:t>des sciences et technologies</a:t>
            </a:r>
            <a:br>
              <a:rPr lang="fr-FR" sz="2000" dirty="0" smtClean="0">
                <a:solidFill>
                  <a:schemeClr val="bg1"/>
                </a:solidFill>
              </a:rPr>
            </a:br>
            <a:r>
              <a:rPr lang="fr-FR" sz="2000" dirty="0" smtClean="0">
                <a:solidFill>
                  <a:schemeClr val="bg1"/>
                </a:solidFill>
              </a:rPr>
              <a:t>des transports, de l’aménagement</a:t>
            </a:r>
            <a:br>
              <a:rPr lang="fr-FR" sz="2000" dirty="0" smtClean="0">
                <a:solidFill>
                  <a:schemeClr val="bg1"/>
                </a:solidFill>
              </a:rPr>
            </a:br>
            <a:r>
              <a:rPr lang="fr-FR" sz="2000" dirty="0" smtClean="0">
                <a:solidFill>
                  <a:schemeClr val="bg1"/>
                </a:solidFill>
              </a:rPr>
              <a:t>et des réseaux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>
          <a:xfrm>
            <a:off x="467544" y="2636912"/>
            <a:ext cx="8208912" cy="124854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defRPr/>
            </a:pPr>
            <a:r>
              <a:rPr lang="fr-FR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grands domaines d’application</a:t>
            </a:r>
          </a:p>
          <a:p>
            <a:pPr>
              <a:lnSpc>
                <a:spcPct val="120000"/>
              </a:lnSpc>
              <a:defRPr/>
            </a:pPr>
            <a:r>
              <a:rPr lang="fr-FR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 recherche et de l’expertise de l’IFSTTAR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arenthèse ouvrante 18"/>
          <p:cNvSpPr/>
          <p:nvPr/>
        </p:nvSpPr>
        <p:spPr>
          <a:xfrm>
            <a:off x="405135" y="4398683"/>
            <a:ext cx="450031" cy="2214351"/>
          </a:xfrm>
          <a:prstGeom prst="leftBracket">
            <a:avLst/>
          </a:prstGeom>
          <a:ln>
            <a:solidFill>
              <a:srgbClr val="437626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Parenthèse ouvrante 17"/>
          <p:cNvSpPr/>
          <p:nvPr/>
        </p:nvSpPr>
        <p:spPr>
          <a:xfrm>
            <a:off x="4860032" y="4294050"/>
            <a:ext cx="432048" cy="2144769"/>
          </a:xfrm>
          <a:prstGeom prst="leftBracket">
            <a:avLst/>
          </a:prstGeom>
          <a:ln>
            <a:solidFill>
              <a:srgbClr val="437626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Parenthèse ouvrante 16"/>
          <p:cNvSpPr/>
          <p:nvPr/>
        </p:nvSpPr>
        <p:spPr>
          <a:xfrm>
            <a:off x="4788024" y="2124542"/>
            <a:ext cx="432048" cy="1271360"/>
          </a:xfrm>
          <a:prstGeom prst="leftBracket">
            <a:avLst/>
          </a:prstGeom>
          <a:ln>
            <a:solidFill>
              <a:srgbClr val="437626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Parenthèse ouvrante 15"/>
          <p:cNvSpPr/>
          <p:nvPr/>
        </p:nvSpPr>
        <p:spPr>
          <a:xfrm>
            <a:off x="405135" y="2124541"/>
            <a:ext cx="432048" cy="1271361"/>
          </a:xfrm>
          <a:prstGeom prst="leftBracket">
            <a:avLst/>
          </a:prstGeom>
          <a:ln>
            <a:solidFill>
              <a:srgbClr val="437626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Titre 20"/>
          <p:cNvSpPr>
            <a:spLocks noGrp="1"/>
          </p:cNvSpPr>
          <p:nvPr>
            <p:ph type="title"/>
          </p:nvPr>
        </p:nvSpPr>
        <p:spPr>
          <a:xfrm>
            <a:off x="512515" y="0"/>
            <a:ext cx="8229600" cy="1143000"/>
          </a:xfrm>
        </p:spPr>
        <p:txBody>
          <a:bodyPr/>
          <a:lstStyle/>
          <a:p>
            <a:pPr eaLnBrk="0" hangingPunct="0"/>
            <a:r>
              <a:rPr lang="fr-FR" sz="3200" dirty="0" smtClean="0">
                <a:solidFill>
                  <a:srgbClr val="437626"/>
                </a:solidFill>
                <a:latin typeface="Arial" charset="0"/>
                <a:ea typeface="ヒラギノ角ゴ Pro W3"/>
                <a:cs typeface="ヒラギノ角ゴ Pro W3"/>
              </a:rPr>
              <a:t>Géotechnique, Géosciences &amp; Risques naturels</a:t>
            </a:r>
            <a:endParaRPr lang="fr-FR" sz="3200" dirty="0">
              <a:solidFill>
                <a:srgbClr val="43762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5284" y="1700733"/>
            <a:ext cx="1989138" cy="792163"/>
          </a:xfrm>
          <a:prstGeom prst="rect">
            <a:avLst/>
          </a:prstGeom>
          <a:solidFill>
            <a:srgbClr val="437626"/>
          </a:solidFill>
          <a:ln>
            <a:solidFill>
              <a:srgbClr val="43762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Arial" pitchFamily="34" charset="0"/>
                <a:cs typeface="Arial" pitchFamily="34" charset="0"/>
              </a:rPr>
              <a:t>Ingénierie géotechnique</a:t>
            </a:r>
          </a:p>
        </p:txBody>
      </p:sp>
      <p:sp>
        <p:nvSpPr>
          <p:cNvPr id="34820" name="ZoneTexte 6"/>
          <p:cNvSpPr txBox="1">
            <a:spLocks noChangeArrowheads="1"/>
          </p:cNvSpPr>
          <p:nvPr/>
        </p:nvSpPr>
        <p:spPr bwMode="auto">
          <a:xfrm>
            <a:off x="539552" y="2564904"/>
            <a:ext cx="36724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1600" dirty="0" smtClean="0">
                <a:latin typeface="Arial" charset="0"/>
                <a:ea typeface="ヒラギノ角ゴ Pro W3"/>
                <a:cs typeface="ヒラギノ角ゴ Pro W3"/>
              </a:rPr>
              <a:t> Outils </a:t>
            </a:r>
            <a:r>
              <a:rPr lang="fr-FR" sz="1600" dirty="0">
                <a:latin typeface="Arial" charset="0"/>
                <a:ea typeface="ヒラギノ角ゴ Pro W3"/>
                <a:cs typeface="ヒラギノ角ゴ Pro W3"/>
              </a:rPr>
              <a:t>pour la conception et le dimensionnement  des ouvrages géotechniques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21159" y="3933825"/>
            <a:ext cx="1987550" cy="790575"/>
          </a:xfrm>
          <a:prstGeom prst="rect">
            <a:avLst/>
          </a:prstGeom>
          <a:solidFill>
            <a:srgbClr val="437626"/>
          </a:solidFill>
          <a:ln>
            <a:solidFill>
              <a:srgbClr val="43762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Arial" pitchFamily="34" charset="0"/>
                <a:cs typeface="Arial" pitchFamily="34" charset="0"/>
              </a:rPr>
              <a:t>Risques naturels</a:t>
            </a:r>
          </a:p>
        </p:txBody>
      </p:sp>
      <p:sp>
        <p:nvSpPr>
          <p:cNvPr id="34822" name="ZoneTexte 8"/>
          <p:cNvSpPr txBox="1">
            <a:spLocks noChangeArrowheads="1"/>
          </p:cNvSpPr>
          <p:nvPr/>
        </p:nvSpPr>
        <p:spPr bwMode="auto">
          <a:xfrm>
            <a:off x="582315" y="4797152"/>
            <a:ext cx="362964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dirty="0" smtClean="0">
                <a:latin typeface="Arial" charset="0"/>
                <a:ea typeface="ヒラギノ角ゴ Pro W3"/>
                <a:cs typeface="ヒラギノ角ゴ Pro W3"/>
              </a:rPr>
              <a:t>(Séismes</a:t>
            </a:r>
            <a:r>
              <a:rPr lang="fr-FR" sz="1600" dirty="0">
                <a:latin typeface="Arial" charset="0"/>
                <a:ea typeface="ヒラギノ角ゴ Pro W3"/>
                <a:cs typeface="ヒラギノ角ゴ Pro W3"/>
              </a:rPr>
              <a:t>, inondations, sécheresse, glissement de terrain, risques rocheux…) </a:t>
            </a:r>
          </a:p>
          <a:p>
            <a:pPr>
              <a:buFont typeface="Arial" pitchFamily="34" charset="0"/>
              <a:buChar char="•"/>
            </a:pPr>
            <a:r>
              <a:rPr lang="fr-FR" sz="1600" dirty="0" smtClean="0">
                <a:latin typeface="Arial" charset="0"/>
                <a:ea typeface="ヒラギノ角ゴ Pro W3"/>
                <a:cs typeface="ヒラギノ角ゴ Pro W3"/>
              </a:rPr>
              <a:t>  Compréhension </a:t>
            </a:r>
            <a:r>
              <a:rPr lang="fr-FR" sz="1600" dirty="0">
                <a:latin typeface="Arial" charset="0"/>
                <a:ea typeface="ヒラギノ角ゴ Pro W3"/>
                <a:cs typeface="ヒラギノ角ゴ Pro W3"/>
              </a:rPr>
              <a:t>et </a:t>
            </a:r>
            <a:r>
              <a:rPr lang="fr-FR" sz="1600" dirty="0" smtClean="0">
                <a:latin typeface="Arial" charset="0"/>
                <a:ea typeface="ヒラギノ角ゴ Pro W3"/>
                <a:cs typeface="ヒラギノ角ゴ Pro W3"/>
              </a:rPr>
              <a:t>caractérisation du </a:t>
            </a:r>
            <a:r>
              <a:rPr lang="fr-FR" sz="1600" dirty="0">
                <a:latin typeface="Arial" charset="0"/>
                <a:ea typeface="ヒラギノ角ゴ Pro W3"/>
                <a:cs typeface="ヒラギノ角ゴ Pro W3"/>
              </a:rPr>
              <a:t>risque, </a:t>
            </a:r>
            <a:endParaRPr lang="fr-FR" sz="1600" dirty="0" smtClean="0">
              <a:latin typeface="Arial" charset="0"/>
              <a:ea typeface="ヒラギノ角ゴ Pro W3"/>
              <a:cs typeface="ヒラギノ角ゴ Pro W3"/>
            </a:endParaRPr>
          </a:p>
          <a:p>
            <a:pPr indent="-285750">
              <a:buFont typeface="Arial" pitchFamily="34" charset="0"/>
              <a:buChar char="•"/>
            </a:pPr>
            <a:r>
              <a:rPr lang="fr-FR" sz="1600" dirty="0" smtClean="0">
                <a:latin typeface="Arial" charset="0"/>
                <a:ea typeface="ヒラギノ角ゴ Pro W3"/>
                <a:cs typeface="ヒラギノ角ゴ Pro W3"/>
              </a:rPr>
              <a:t>Surveillance</a:t>
            </a:r>
            <a:r>
              <a:rPr lang="fr-FR" sz="1600" dirty="0">
                <a:latin typeface="Arial" charset="0"/>
                <a:ea typeface="ヒラギノ角ゴ Pro W3"/>
                <a:cs typeface="ヒラギノ角ゴ Pro W3"/>
              </a:rPr>
              <a:t>, prévision, recherche de solutions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76056" y="3789040"/>
            <a:ext cx="2376264" cy="1080120"/>
          </a:xfrm>
          <a:prstGeom prst="rect">
            <a:avLst/>
          </a:prstGeom>
          <a:solidFill>
            <a:srgbClr val="437626"/>
          </a:solidFill>
          <a:ln>
            <a:solidFill>
              <a:srgbClr val="43762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latin typeface="Arial" pitchFamily="34" charset="0"/>
                <a:cs typeface="Arial" pitchFamily="34" charset="0"/>
              </a:rPr>
              <a:t>Assainissement </a:t>
            </a:r>
          </a:p>
          <a:p>
            <a:pPr>
              <a:defRPr/>
            </a:pPr>
            <a:r>
              <a:rPr lang="fr-FR" b="1" dirty="0">
                <a:latin typeface="Arial" pitchFamily="34" charset="0"/>
                <a:cs typeface="Arial" pitchFamily="34" charset="0"/>
              </a:rPr>
              <a:t>Hydrologie urbaine</a:t>
            </a:r>
          </a:p>
          <a:p>
            <a:pPr>
              <a:defRPr/>
            </a:pPr>
            <a:r>
              <a:rPr lang="fr-FR" b="1" dirty="0">
                <a:latin typeface="Arial" pitchFamily="34" charset="0"/>
                <a:cs typeface="Arial" pitchFamily="34" charset="0"/>
              </a:rPr>
              <a:t>Pollutions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31344" y="1700808"/>
            <a:ext cx="1989137" cy="792163"/>
          </a:xfrm>
          <a:prstGeom prst="rect">
            <a:avLst/>
          </a:prstGeom>
          <a:solidFill>
            <a:srgbClr val="437626"/>
          </a:solidFill>
          <a:ln>
            <a:solidFill>
              <a:srgbClr val="43762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latin typeface="Arial" pitchFamily="34" charset="0"/>
                <a:cs typeface="Arial" pitchFamily="34" charset="0"/>
              </a:rPr>
              <a:t>Géophysique</a:t>
            </a:r>
          </a:p>
        </p:txBody>
      </p:sp>
      <p:sp>
        <p:nvSpPr>
          <p:cNvPr id="34825" name="ZoneTexte 14"/>
          <p:cNvSpPr txBox="1">
            <a:spLocks noChangeArrowheads="1"/>
          </p:cNvSpPr>
          <p:nvPr/>
        </p:nvSpPr>
        <p:spPr bwMode="auto">
          <a:xfrm>
            <a:off x="5004048" y="2492896"/>
            <a:ext cx="33843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1600" dirty="0" smtClean="0">
                <a:latin typeface="Arial" charset="0"/>
                <a:ea typeface="ヒラギノ角ゴ Pro W3"/>
                <a:cs typeface="ヒラギノ角ゴ Pro W3"/>
              </a:rPr>
              <a:t>  Auscultation</a:t>
            </a:r>
            <a:r>
              <a:rPr lang="fr-FR" sz="1600" dirty="0">
                <a:latin typeface="Arial" charset="0"/>
                <a:ea typeface="ヒラギノ角ゴ Pro W3"/>
                <a:cs typeface="ヒラギノ角ゴ Pro W3"/>
              </a:rPr>
              <a:t>, mesure, instrumentation des infrastructures et du proche sous-sol</a:t>
            </a:r>
          </a:p>
        </p:txBody>
      </p:sp>
      <p:sp>
        <p:nvSpPr>
          <p:cNvPr id="34829" name="ZoneTexte 29"/>
          <p:cNvSpPr txBox="1">
            <a:spLocks noChangeArrowheads="1"/>
          </p:cNvSpPr>
          <p:nvPr/>
        </p:nvSpPr>
        <p:spPr bwMode="auto">
          <a:xfrm>
            <a:off x="5076056" y="4869160"/>
            <a:ext cx="381642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285750">
              <a:buFont typeface="Arial" pitchFamily="34" charset="0"/>
              <a:buChar char="•"/>
            </a:pPr>
            <a:r>
              <a:rPr lang="fr-FR" sz="1600" dirty="0" smtClean="0">
                <a:latin typeface="Arial" charset="0"/>
                <a:ea typeface="ヒラギノ角ゴ Pro W3"/>
                <a:cs typeface="ヒラギノ角ゴ Pro W3"/>
              </a:rPr>
              <a:t>Conception et </a:t>
            </a:r>
            <a:r>
              <a:rPr lang="fr-FR" sz="1600" dirty="0">
                <a:latin typeface="Arial" charset="0"/>
                <a:ea typeface="ヒラギノ角ゴ Pro W3"/>
                <a:cs typeface="ヒラギノ角ゴ Pro W3"/>
              </a:rPr>
              <a:t>gestion des systèmes </a:t>
            </a:r>
            <a:r>
              <a:rPr lang="fr-FR" sz="1600" dirty="0" smtClean="0">
                <a:latin typeface="Arial" charset="0"/>
                <a:ea typeface="ヒラギノ角ゴ Pro W3"/>
                <a:cs typeface="ヒラギノ角ゴ Pro W3"/>
              </a:rPr>
              <a:t>d’assainissement (diagnostic de défauts), </a:t>
            </a:r>
          </a:p>
          <a:p>
            <a:pPr indent="-285750">
              <a:buFont typeface="Arial" pitchFamily="34" charset="0"/>
              <a:buChar char="•"/>
            </a:pPr>
            <a:r>
              <a:rPr lang="fr-FR" sz="1600" dirty="0" smtClean="0">
                <a:latin typeface="Arial" charset="0"/>
                <a:ea typeface="ヒラギノ角ゴ Pro W3"/>
                <a:cs typeface="ヒラギノ角ゴ Pro W3"/>
              </a:rPr>
              <a:t>Suivi </a:t>
            </a:r>
            <a:r>
              <a:rPr lang="fr-FR" sz="1600" dirty="0">
                <a:latin typeface="Arial" charset="0"/>
                <a:ea typeface="ヒラギノ角ゴ Pro W3"/>
                <a:cs typeface="ヒラギノ角ゴ Pro W3"/>
              </a:rPr>
              <a:t>des </a:t>
            </a:r>
            <a:r>
              <a:rPr lang="fr-FR" sz="1600" dirty="0" smtClean="0">
                <a:latin typeface="Arial" charset="0"/>
                <a:ea typeface="ヒラギノ角ゴ Pro W3"/>
                <a:cs typeface="ヒラギノ角ゴ Pro W3"/>
              </a:rPr>
              <a:t>pollutions</a:t>
            </a:r>
          </a:p>
          <a:p>
            <a:pPr indent="-285750">
              <a:buFont typeface="Arial" pitchFamily="34" charset="0"/>
              <a:buChar char="•"/>
            </a:pPr>
            <a:r>
              <a:rPr lang="fr-FR" sz="1600" dirty="0" smtClean="0">
                <a:latin typeface="Arial" charset="0"/>
                <a:ea typeface="ヒラギノ角ゴ Pro W3"/>
                <a:cs typeface="ヒラギノ角ゴ Pro W3"/>
              </a:rPr>
              <a:t>Risques environnementaux associés </a:t>
            </a:r>
            <a:r>
              <a:rPr lang="fr-FR" sz="1600" dirty="0">
                <a:latin typeface="Arial" charset="0"/>
                <a:ea typeface="ヒラギノ角ゴ Pro W3"/>
                <a:cs typeface="ヒラギノ角ゴ Pro W3"/>
              </a:rPr>
              <a:t>au </a:t>
            </a:r>
            <a:r>
              <a:rPr lang="fr-FR" sz="1600" dirty="0" smtClean="0">
                <a:latin typeface="Arial" charset="0"/>
                <a:ea typeface="ヒラギノ角ゴ Pro W3"/>
                <a:cs typeface="ヒラギノ角ゴ Pro W3"/>
              </a:rPr>
              <a:t>recyclage </a:t>
            </a:r>
            <a:r>
              <a:rPr lang="fr-FR" sz="1600" dirty="0">
                <a:latin typeface="Arial" charset="0"/>
                <a:ea typeface="ヒラギノ角ゴ Pro W3"/>
                <a:cs typeface="ヒラギノ角ゴ Pro W3"/>
              </a:rPr>
              <a:t>en génie civil</a:t>
            </a:r>
          </a:p>
        </p:txBody>
      </p:sp>
      <p:pic>
        <p:nvPicPr>
          <p:cNvPr id="34831" name="Image 34"/>
          <p:cNvPicPr>
            <a:picLocks noChangeAspect="1" noChangeArrowheads="1"/>
          </p:cNvPicPr>
          <p:nvPr/>
        </p:nvPicPr>
        <p:blipFill>
          <a:blip r:embed="rId2" cstate="print"/>
          <a:srcRect t="6564" b="21228"/>
          <a:stretch>
            <a:fillRect/>
          </a:stretch>
        </p:blipFill>
        <p:spPr bwMode="auto">
          <a:xfrm>
            <a:off x="2627784" y="1700808"/>
            <a:ext cx="1601787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2" name="Picture 2"/>
          <p:cNvPicPr>
            <a:picLocks noChangeAspect="1" noChangeArrowheads="1"/>
          </p:cNvPicPr>
          <p:nvPr/>
        </p:nvPicPr>
        <p:blipFill>
          <a:blip r:embed="rId3" cstate="print"/>
          <a:srcRect t="14131" b="8151"/>
          <a:stretch>
            <a:fillRect/>
          </a:stretch>
        </p:blipFill>
        <p:spPr bwMode="auto">
          <a:xfrm>
            <a:off x="2645308" y="3933056"/>
            <a:ext cx="15494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3" name="Picture 8"/>
          <p:cNvPicPr>
            <a:picLocks noChangeAspect="1" noChangeArrowheads="1"/>
          </p:cNvPicPr>
          <p:nvPr/>
        </p:nvPicPr>
        <p:blipFill>
          <a:blip r:embed="rId4" cstate="print"/>
          <a:srcRect t="7939" b="4735"/>
          <a:stretch>
            <a:fillRect/>
          </a:stretch>
        </p:blipFill>
        <p:spPr bwMode="auto">
          <a:xfrm>
            <a:off x="7056194" y="1700808"/>
            <a:ext cx="135632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4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7867" y="3792040"/>
            <a:ext cx="1508125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/>
          <p:cNvSpPr>
            <a:spLocks noGrp="1"/>
          </p:cNvSpPr>
          <p:nvPr>
            <p:ph type="title"/>
          </p:nvPr>
        </p:nvSpPr>
        <p:spPr>
          <a:xfrm>
            <a:off x="467544" y="-25499"/>
            <a:ext cx="8229600" cy="1143000"/>
          </a:xfrm>
        </p:spPr>
        <p:txBody>
          <a:bodyPr/>
          <a:lstStyle/>
          <a:p>
            <a:pPr eaLnBrk="0" hangingPunct="0"/>
            <a:r>
              <a:rPr lang="fr-FR" sz="3200" dirty="0" smtClean="0">
                <a:solidFill>
                  <a:srgbClr val="437626"/>
                </a:solidFill>
                <a:latin typeface="Arial" charset="0"/>
                <a:ea typeface="ヒラギノ角ゴ Pro W3"/>
                <a:cs typeface="ヒラギノ角ゴ Pro W3"/>
              </a:rPr>
              <a:t>Géotechnique,  Géosciences &amp; </a:t>
            </a:r>
            <a:br>
              <a:rPr lang="fr-FR" sz="3200" dirty="0" smtClean="0">
                <a:solidFill>
                  <a:srgbClr val="437626"/>
                </a:solidFill>
                <a:latin typeface="Arial" charset="0"/>
                <a:ea typeface="ヒラギノ角ゴ Pro W3"/>
                <a:cs typeface="ヒラギノ角ゴ Pro W3"/>
              </a:rPr>
            </a:br>
            <a:r>
              <a:rPr lang="fr-FR" sz="3200" dirty="0" smtClean="0">
                <a:solidFill>
                  <a:srgbClr val="437626"/>
                </a:solidFill>
                <a:latin typeface="Arial" charset="0"/>
                <a:ea typeface="ヒラギノ角ゴ Pro W3"/>
                <a:cs typeface="ヒラギノ角ゴ Pro W3"/>
              </a:rPr>
              <a:t>Risques naturels : grands équipements </a:t>
            </a:r>
            <a:endParaRPr lang="fr-FR" sz="3200" dirty="0">
              <a:solidFill>
                <a:srgbClr val="437626"/>
              </a:solidFill>
            </a:endParaRPr>
          </a:p>
        </p:txBody>
      </p:sp>
      <p:sp>
        <p:nvSpPr>
          <p:cNvPr id="35846" name="Rectangle 3"/>
          <p:cNvSpPr>
            <a:spLocks noChangeArrowheads="1"/>
          </p:cNvSpPr>
          <p:nvPr/>
        </p:nvSpPr>
        <p:spPr bwMode="auto">
          <a:xfrm>
            <a:off x="250825" y="3332163"/>
            <a:ext cx="29337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dirty="0">
                <a:latin typeface="Arial" charset="0"/>
              </a:rPr>
              <a:t>Centrifugeuse géotechnique : étude du comportement d’ouvrages géotechniques (fondations, ancrages off-shore, remblais, soutènements), en modèles réduits</a:t>
            </a:r>
          </a:p>
        </p:txBody>
      </p:sp>
      <p:sp>
        <p:nvSpPr>
          <p:cNvPr id="35847" name="Rectangle 10"/>
          <p:cNvSpPr>
            <a:spLocks noChangeArrowheads="1"/>
          </p:cNvSpPr>
          <p:nvPr/>
        </p:nvSpPr>
        <p:spPr bwMode="auto">
          <a:xfrm>
            <a:off x="3275856" y="3343275"/>
            <a:ext cx="250348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dirty="0">
                <a:latin typeface="Arial" charset="0"/>
              </a:rPr>
              <a:t>Station de chutes de blocs</a:t>
            </a:r>
          </a:p>
          <a:p>
            <a:r>
              <a:rPr lang="fr-FR" sz="1400" dirty="0">
                <a:latin typeface="Arial" charset="0"/>
              </a:rPr>
              <a:t>Résistance des équipements</a:t>
            </a:r>
          </a:p>
          <a:p>
            <a:r>
              <a:rPr lang="fr-FR" sz="1400" dirty="0">
                <a:latin typeface="Arial" charset="0"/>
              </a:rPr>
              <a:t>(Max : 20 t / 12 m)</a:t>
            </a:r>
          </a:p>
        </p:txBody>
      </p:sp>
      <p:pic>
        <p:nvPicPr>
          <p:cNvPr id="35848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2592388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 bwMode="auto">
          <a:xfrm>
            <a:off x="6156176" y="1628800"/>
            <a:ext cx="2211960" cy="1658972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5850" name="Rectangle 15"/>
          <p:cNvSpPr>
            <a:spLocks noChangeArrowheads="1"/>
          </p:cNvSpPr>
          <p:nvPr/>
        </p:nvSpPr>
        <p:spPr bwMode="auto">
          <a:xfrm>
            <a:off x="6084168" y="3337173"/>
            <a:ext cx="26971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dirty="0">
                <a:latin typeface="Arial" charset="0"/>
              </a:rPr>
              <a:t>Laboratoires : mécanique des sols et des roches</a:t>
            </a:r>
          </a:p>
        </p:txBody>
      </p:sp>
      <p:pic>
        <p:nvPicPr>
          <p:cNvPr id="3585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653136"/>
            <a:ext cx="22606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4" name="Rectangle 20"/>
          <p:cNvSpPr>
            <a:spLocks noChangeArrowheads="1"/>
          </p:cNvSpPr>
          <p:nvPr/>
        </p:nvSpPr>
        <p:spPr bwMode="auto">
          <a:xfrm>
            <a:off x="3419649" y="4293096"/>
            <a:ext cx="2376487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dirty="0">
                <a:latin typeface="Arial" charset="0"/>
              </a:rPr>
              <a:t>Sites expérimentaux</a:t>
            </a:r>
          </a:p>
        </p:txBody>
      </p:sp>
      <p:pic>
        <p:nvPicPr>
          <p:cNvPr id="35855" name="Image 5" descr="grand equipement  station d'essai chute de bloc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1628800"/>
            <a:ext cx="24892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6" name="Image 1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4581128"/>
            <a:ext cx="2287588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8" name="Rectangle 10"/>
          <p:cNvSpPr>
            <a:spLocks noChangeArrowheads="1"/>
          </p:cNvSpPr>
          <p:nvPr/>
        </p:nvSpPr>
        <p:spPr bwMode="auto">
          <a:xfrm>
            <a:off x="6084168" y="4077072"/>
            <a:ext cx="22322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dirty="0">
                <a:latin typeface="Arial" charset="0"/>
              </a:rPr>
              <a:t>Laboratoires : chimie environnementale </a:t>
            </a:r>
          </a:p>
        </p:txBody>
      </p:sp>
      <p:sp>
        <p:nvSpPr>
          <p:cNvPr id="22" name="ZoneTexte 7"/>
          <p:cNvSpPr txBox="1">
            <a:spLocks noChangeArrowheads="1"/>
          </p:cNvSpPr>
          <p:nvPr/>
        </p:nvSpPr>
        <p:spPr bwMode="auto">
          <a:xfrm>
            <a:off x="467544" y="5517232"/>
            <a:ext cx="2160240" cy="5847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437626"/>
                </a:solidFill>
                <a:latin typeface="Arial" charset="0"/>
                <a:ea typeface="ヒラギノ角ゴ Pro W3"/>
                <a:cs typeface="ヒラギノ角ゴ Pro W3"/>
              </a:rPr>
              <a:t>Chambéry, Paris, Nantes</a:t>
            </a:r>
            <a:endParaRPr lang="fr-FR" sz="1600" b="1" dirty="0">
              <a:solidFill>
                <a:srgbClr val="437626"/>
              </a:solidFill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arenthèse ouvrante 30"/>
          <p:cNvSpPr/>
          <p:nvPr/>
        </p:nvSpPr>
        <p:spPr>
          <a:xfrm>
            <a:off x="6300192" y="4077072"/>
            <a:ext cx="288032" cy="2289280"/>
          </a:xfrm>
          <a:prstGeom prst="leftBracket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Parenthèse ouvrante 29"/>
          <p:cNvSpPr/>
          <p:nvPr/>
        </p:nvSpPr>
        <p:spPr>
          <a:xfrm>
            <a:off x="576659" y="4581128"/>
            <a:ext cx="288032" cy="2016224"/>
          </a:xfrm>
          <a:prstGeom prst="leftBracket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Parenthèse ouvrante 28"/>
          <p:cNvSpPr/>
          <p:nvPr/>
        </p:nvSpPr>
        <p:spPr>
          <a:xfrm>
            <a:off x="3286324" y="4577630"/>
            <a:ext cx="288032" cy="1817043"/>
          </a:xfrm>
          <a:prstGeom prst="leftBracket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Parenthèse ouvrante 27"/>
          <p:cNvSpPr/>
          <p:nvPr/>
        </p:nvSpPr>
        <p:spPr>
          <a:xfrm>
            <a:off x="6300192" y="1268835"/>
            <a:ext cx="288032" cy="2160165"/>
          </a:xfrm>
          <a:prstGeom prst="leftBracket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Parenthèse ouvrante 26"/>
          <p:cNvSpPr/>
          <p:nvPr/>
        </p:nvSpPr>
        <p:spPr>
          <a:xfrm>
            <a:off x="3275856" y="1196826"/>
            <a:ext cx="288032" cy="2822254"/>
          </a:xfrm>
          <a:prstGeom prst="leftBracket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26" name="Parenthèse ouvrante 25"/>
          <p:cNvSpPr/>
          <p:nvPr/>
        </p:nvSpPr>
        <p:spPr>
          <a:xfrm>
            <a:off x="539552" y="1196827"/>
            <a:ext cx="288032" cy="2606808"/>
          </a:xfrm>
          <a:prstGeom prst="leftBracket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itre 23"/>
          <p:cNvSpPr>
            <a:spLocks noGrp="1"/>
          </p:cNvSpPr>
          <p:nvPr>
            <p:ph type="title"/>
          </p:nvPr>
        </p:nvSpPr>
        <p:spPr>
          <a:xfrm>
            <a:off x="446857" y="-18256"/>
            <a:ext cx="8229600" cy="710952"/>
          </a:xfrm>
        </p:spPr>
        <p:txBody>
          <a:bodyPr/>
          <a:lstStyle/>
          <a:p>
            <a:r>
              <a:rPr lang="fr-FR" sz="3200" dirty="0" smtClean="0">
                <a:solidFill>
                  <a:schemeClr val="tx2"/>
                </a:solidFill>
                <a:latin typeface="Arial" charset="0"/>
                <a:ea typeface="ヒラギノ角ゴ Pro W3"/>
                <a:cs typeface="ヒラギノ角ゴ Pro W3"/>
              </a:rPr>
              <a:t>Composants et Systèmes</a:t>
            </a:r>
            <a:endParaRPr lang="fr-FR" sz="3200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72200" y="3717032"/>
            <a:ext cx="1989137" cy="792163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latin typeface="Arial" pitchFamily="34" charset="0"/>
                <a:cs typeface="Arial" pitchFamily="34" charset="0"/>
              </a:rPr>
              <a:t>Mobilité coopérative  </a:t>
            </a:r>
          </a:p>
        </p:txBody>
      </p:sp>
      <p:sp>
        <p:nvSpPr>
          <p:cNvPr id="36868" name="ZoneTexte 6"/>
          <p:cNvSpPr txBox="1">
            <a:spLocks noChangeArrowheads="1"/>
          </p:cNvSpPr>
          <p:nvPr/>
        </p:nvSpPr>
        <p:spPr bwMode="auto">
          <a:xfrm>
            <a:off x="6373787" y="4550470"/>
            <a:ext cx="250348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 Vision tout </a:t>
            </a: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temps, 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 Perception</a:t>
            </a: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, simulation Navigation, automatismes   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 Contrôle </a:t>
            </a: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temps réels de trafic 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 Évaluation </a:t>
            </a: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des </a:t>
            </a: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solutions technologiques </a:t>
            </a: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et des aménagements   </a:t>
            </a:r>
          </a:p>
        </p:txBody>
      </p:sp>
      <p:sp>
        <p:nvSpPr>
          <p:cNvPr id="36871" name="ZoneTexte 6"/>
          <p:cNvSpPr txBox="1">
            <a:spLocks noChangeArrowheads="1"/>
          </p:cNvSpPr>
          <p:nvPr/>
        </p:nvSpPr>
        <p:spPr bwMode="auto">
          <a:xfrm>
            <a:off x="3360564" y="1556867"/>
            <a:ext cx="270827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 Dispositifs pour la  Sécurité / la Sûreté</a:t>
            </a:r>
            <a:endParaRPr lang="fr-FR" sz="1400" dirty="0">
              <a:latin typeface="Arial" charset="0"/>
              <a:ea typeface="ヒラギノ角ゴ Pro W3"/>
              <a:cs typeface="ヒラギノ角ゴ Pro W3"/>
            </a:endParaRP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 Simulateur </a:t>
            </a: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contrôle commande ferroviaire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 Outils d’aide </a:t>
            </a: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à </a:t>
            </a: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l’exploitation des réseaux</a:t>
            </a:r>
            <a:endParaRPr lang="fr-FR" sz="1400" dirty="0">
              <a:latin typeface="Arial" charset="0"/>
              <a:ea typeface="ヒラギノ角ゴ Pro W3"/>
              <a:cs typeface="ヒラギノ角ゴ Pro W3"/>
            </a:endParaRP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 Développement de STIC dédiés surs et robustes  (antennes, balises,, systèmes d’alertes…)</a:t>
            </a:r>
            <a:endParaRPr lang="fr-FR" sz="1400" dirty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72200" y="764704"/>
            <a:ext cx="1728192" cy="792163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Arial" pitchFamily="34" charset="0"/>
                <a:cs typeface="Arial" pitchFamily="34" charset="0"/>
              </a:rPr>
              <a:t>Logiciels </a:t>
            </a:r>
          </a:p>
        </p:txBody>
      </p:sp>
      <p:sp>
        <p:nvSpPr>
          <p:cNvPr id="36874" name="ZoneTexte 6"/>
          <p:cNvSpPr txBox="1">
            <a:spLocks noChangeArrowheads="1"/>
          </p:cNvSpPr>
          <p:nvPr/>
        </p:nvSpPr>
        <p:spPr bwMode="auto">
          <a:xfrm>
            <a:off x="6372201" y="1561194"/>
            <a:ext cx="230425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Développement logiciels dédiés / </a:t>
            </a:r>
            <a:r>
              <a:rPr lang="fr-FR" sz="1400" dirty="0" err="1">
                <a:latin typeface="Arial" charset="0"/>
                <a:ea typeface="ヒラギノ角ゴ Pro W3"/>
                <a:cs typeface="ヒラギノ角ゴ Pro W3"/>
              </a:rPr>
              <a:t>I</a:t>
            </a:r>
            <a:r>
              <a:rPr lang="fr-FR" sz="1400" dirty="0" err="1" smtClean="0">
                <a:latin typeface="Arial" charset="0"/>
                <a:ea typeface="ヒラギノ角ゴ Pro W3"/>
                <a:cs typeface="ヒラギノ角ゴ Pro W3"/>
              </a:rPr>
              <a:t>ntergiciels</a:t>
            </a: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 / sécurité logicielle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 Calcul </a:t>
            </a: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de </a:t>
            </a: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structures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 Simulation </a:t>
            </a: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de </a:t>
            </a: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conduite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 Simulation </a:t>
            </a: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de trafic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 Inversion fluide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…</a:t>
            </a:r>
            <a:endParaRPr lang="fr-FR" sz="1400" dirty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58332" y="4145582"/>
            <a:ext cx="1989138" cy="792162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latin typeface="Arial" pitchFamily="34" charset="0"/>
                <a:cs typeface="Arial" pitchFamily="34" charset="0"/>
              </a:rPr>
              <a:t>Energie, environnement</a:t>
            </a:r>
          </a:p>
        </p:txBody>
      </p:sp>
      <p:sp>
        <p:nvSpPr>
          <p:cNvPr id="36877" name="ZoneTexte 6"/>
          <p:cNvSpPr txBox="1">
            <a:spLocks noChangeArrowheads="1"/>
          </p:cNvSpPr>
          <p:nvPr/>
        </p:nvSpPr>
        <p:spPr bwMode="auto">
          <a:xfrm>
            <a:off x="3347864" y="5009678"/>
            <a:ext cx="253074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 Fiabilité des composants électroniques de puissances dédiés à l’</a:t>
            </a:r>
            <a:r>
              <a:rPr lang="fr-FR" sz="1400" dirty="0" err="1" smtClean="0">
                <a:latin typeface="Arial" charset="0"/>
                <a:ea typeface="ヒラギノ角ゴ Pro W3"/>
                <a:cs typeface="ヒラギノ角ゴ Pro W3"/>
              </a:rPr>
              <a:t>électromobilité</a:t>
            </a: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 (Batteries, Super-capacités,..)</a:t>
            </a:r>
            <a:endParaRPr lang="fr-FR" sz="1400" dirty="0">
              <a:latin typeface="Arial" charset="0"/>
              <a:ea typeface="ヒラギノ角ゴ Pro W3"/>
              <a:cs typeface="ヒラギノ角ゴ Pro W3"/>
            </a:endParaRP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 Eco-conduite </a:t>
            </a:r>
            <a:endParaRPr lang="fr-FR" sz="1400" dirty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8667" y="3861048"/>
            <a:ext cx="1989137" cy="113451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 smtClean="0">
                <a:latin typeface="Arial" pitchFamily="34" charset="0"/>
                <a:cs typeface="Arial" pitchFamily="34" charset="0"/>
              </a:rPr>
              <a:t>Instrumentation génie civil + Structures innovantes</a:t>
            </a:r>
            <a:endParaRPr lang="fr-F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880" name="ZoneTexte 6"/>
          <p:cNvSpPr txBox="1">
            <a:spLocks noChangeArrowheads="1"/>
          </p:cNvSpPr>
          <p:nvPr/>
        </p:nvSpPr>
        <p:spPr bwMode="auto">
          <a:xfrm>
            <a:off x="580008" y="4995564"/>
            <a:ext cx="2589212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 Auscultation, optique (capteurs sans-fil)</a:t>
            </a:r>
            <a:endParaRPr lang="fr-FR" sz="1400" dirty="0">
              <a:latin typeface="Arial" charset="0"/>
              <a:ea typeface="ヒラギノ角ゴ Pro W3"/>
              <a:cs typeface="ヒラギノ角ゴ Pro W3"/>
            </a:endParaRP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 Inspection </a:t>
            </a: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par drone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 Contrôle </a:t>
            </a: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de santé structurale 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 Détection </a:t>
            </a: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par imagerie 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 Ponts </a:t>
            </a:r>
            <a:r>
              <a:rPr lang="fr-FR" sz="1400" dirty="0" err="1" smtClean="0">
                <a:latin typeface="Arial" charset="0"/>
                <a:ea typeface="ヒラギノ角ゴ Pro W3"/>
                <a:cs typeface="ヒラギノ角ゴ Pro W3"/>
              </a:rPr>
              <a:t>ultra-légers</a:t>
            </a:r>
            <a:endParaRPr lang="fr-FR" sz="1400" dirty="0">
              <a:latin typeface="Arial" charset="0"/>
              <a:ea typeface="ヒラギノ角ゴ Pro W3"/>
              <a:cs typeface="ヒラギノ角ゴ Pro W3"/>
            </a:endParaRP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 Voies </a:t>
            </a: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ferrées non ballastées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11560" y="764779"/>
            <a:ext cx="2016224" cy="792162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Arial" pitchFamily="34" charset="0"/>
                <a:cs typeface="Arial" pitchFamily="34" charset="0"/>
              </a:rPr>
              <a:t>Monitoring urbain</a:t>
            </a:r>
          </a:p>
        </p:txBody>
      </p:sp>
      <p:sp>
        <p:nvSpPr>
          <p:cNvPr id="36883" name="ZoneTexte 6"/>
          <p:cNvSpPr txBox="1">
            <a:spLocks noChangeArrowheads="1"/>
          </p:cNvSpPr>
          <p:nvPr/>
        </p:nvSpPr>
        <p:spPr bwMode="auto">
          <a:xfrm>
            <a:off x="611336" y="1560116"/>
            <a:ext cx="2376488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 Capteurs </a:t>
            </a: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ville </a:t>
            </a: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durables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 Supervision réseaux de capteurs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 Efficacité énergétique urbaine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 Surveillance de la qualité </a:t>
            </a: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de </a:t>
            </a: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l’air</a:t>
            </a: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 </a:t>
            </a: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et </a:t>
            </a:r>
            <a:r>
              <a:rPr lang="fr-FR" sz="1400" i="1" dirty="0" smtClean="0">
                <a:latin typeface="Arial" charset="0"/>
                <a:ea typeface="ヒラギノ角ゴ Pro W3"/>
                <a:cs typeface="ヒラギノ角ゴ Pro W3"/>
              </a:rPr>
              <a:t>de la </a:t>
            </a: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pollution </a:t>
            </a: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des sols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 Contrôle </a:t>
            </a: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des </a:t>
            </a: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réseaux urbains </a:t>
            </a:r>
            <a:endParaRPr lang="fr-FR" sz="1400" dirty="0">
              <a:latin typeface="Arial" charset="0"/>
              <a:ea typeface="ヒラギノ角ゴ Pro W3"/>
              <a:cs typeface="ヒラギノ角ゴ Pro W3"/>
            </a:endParaRPr>
          </a:p>
          <a:p>
            <a:endParaRPr lang="fr-FR" sz="1400" dirty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47864" y="764704"/>
            <a:ext cx="1989138" cy="792163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 smtClean="0">
                <a:latin typeface="Arial" pitchFamily="34" charset="0"/>
                <a:cs typeface="Arial" pitchFamily="34" charset="0"/>
              </a:rPr>
              <a:t>Gestion des </a:t>
            </a:r>
            <a:r>
              <a:rPr lang="fr-FR" b="1" dirty="0">
                <a:latin typeface="Arial" pitchFamily="34" charset="0"/>
                <a:cs typeface="Arial" pitchFamily="34" charset="0"/>
              </a:rPr>
              <a:t>transports </a:t>
            </a:r>
          </a:p>
        </p:txBody>
      </p:sp>
      <p:sp>
        <p:nvSpPr>
          <p:cNvPr id="32" name="Espace réservé du numéro de diapositive 31"/>
          <p:cNvSpPr>
            <a:spLocks noGrp="1"/>
          </p:cNvSpPr>
          <p:nvPr>
            <p:ph type="sldNum" sz="quarter" idx="12"/>
          </p:nvPr>
        </p:nvSpPr>
        <p:spPr>
          <a:xfrm>
            <a:off x="8244408" y="6068318"/>
            <a:ext cx="442392" cy="365125"/>
          </a:xfrm>
        </p:spPr>
        <p:txBody>
          <a:bodyPr/>
          <a:lstStyle/>
          <a:p>
            <a:fld id="{FEDAF4A0-3EA4-4347-BC60-8C1EC8A14E6B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en angle 6"/>
          <p:cNvCxnSpPr/>
          <p:nvPr/>
        </p:nvCxnSpPr>
        <p:spPr>
          <a:xfrm rot="10800000" flipH="1" flipV="1">
            <a:off x="6244630" y="2105025"/>
            <a:ext cx="55562" cy="2681288"/>
          </a:xfrm>
          <a:prstGeom prst="bentConnector3">
            <a:avLst>
              <a:gd name="adj1" fmla="val -416644"/>
            </a:avLst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re 2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/>
          <a:lstStyle/>
          <a:p>
            <a:pPr eaLnBrk="0" hangingPunct="0"/>
            <a:r>
              <a:rPr lang="fr-FR" sz="3200" dirty="0" smtClean="0">
                <a:solidFill>
                  <a:schemeClr val="tx2"/>
                </a:solidFill>
                <a:latin typeface="Arial" charset="0"/>
                <a:ea typeface="ヒラギノ角ゴ Pro W3"/>
                <a:cs typeface="ヒラギノ角ゴ Pro W3"/>
              </a:rPr>
              <a:t>Composants et Systèmes</a:t>
            </a:r>
            <a:br>
              <a:rPr lang="fr-FR" sz="3200" dirty="0" smtClean="0">
                <a:solidFill>
                  <a:schemeClr val="tx2"/>
                </a:solidFill>
                <a:latin typeface="Arial" charset="0"/>
                <a:ea typeface="ヒラギノ角ゴ Pro W3"/>
                <a:cs typeface="ヒラギノ角ゴ Pro W3"/>
              </a:rPr>
            </a:br>
            <a:r>
              <a:rPr lang="fr-FR" sz="3200" dirty="0" smtClean="0">
                <a:solidFill>
                  <a:schemeClr val="tx2"/>
                </a:solidFill>
                <a:latin typeface="Arial" charset="0"/>
                <a:ea typeface="ヒラギノ角ゴ Pro W3"/>
                <a:cs typeface="ヒラギノ角ゴ Pro W3"/>
              </a:rPr>
              <a:t>grands équipements </a:t>
            </a:r>
            <a:endParaRPr lang="fr-FR" sz="3200" dirty="0">
              <a:solidFill>
                <a:schemeClr val="tx2"/>
              </a:solidFill>
            </a:endParaRPr>
          </a:p>
        </p:txBody>
      </p:sp>
      <p:sp>
        <p:nvSpPr>
          <p:cNvPr id="13" name="ZoneTexte 4"/>
          <p:cNvSpPr txBox="1">
            <a:spLocks noChangeArrowheads="1"/>
          </p:cNvSpPr>
          <p:nvPr/>
        </p:nvSpPr>
        <p:spPr bwMode="auto">
          <a:xfrm>
            <a:off x="3419872" y="2590502"/>
            <a:ext cx="2232248" cy="52070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defRPr/>
            </a:pPr>
            <a:r>
              <a:rPr lang="fr-FR" sz="1400" dirty="0" smtClean="0">
                <a:ea typeface="+mn-ea"/>
                <a:cs typeface="Arial" pitchFamily="34" charset="0"/>
              </a:rPr>
              <a:t>Système d’imagerie </a:t>
            </a:r>
            <a:r>
              <a:rPr lang="fr-FR" sz="1400" dirty="0">
                <a:ea typeface="+mn-ea"/>
                <a:cs typeface="Arial" pitchFamily="34" charset="0"/>
              </a:rPr>
              <a:t>à grand rendement </a:t>
            </a:r>
          </a:p>
        </p:txBody>
      </p:sp>
      <p:pic>
        <p:nvPicPr>
          <p:cNvPr id="37895" name="Picture 15"/>
          <p:cNvPicPr>
            <a:picLocks noChangeAspect="1" noChangeArrowheads="1"/>
          </p:cNvPicPr>
          <p:nvPr/>
        </p:nvPicPr>
        <p:blipFill>
          <a:blip r:embed="rId2" cstate="print"/>
          <a:srcRect t="13672"/>
          <a:stretch>
            <a:fillRect/>
          </a:stretch>
        </p:blipFill>
        <p:spPr bwMode="auto">
          <a:xfrm>
            <a:off x="3419872" y="1309985"/>
            <a:ext cx="2230438" cy="12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Imag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102" y="5270425"/>
            <a:ext cx="1743075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7" name="ZoneTexte 19"/>
          <p:cNvSpPr txBox="1">
            <a:spLocks noChangeArrowheads="1"/>
          </p:cNvSpPr>
          <p:nvPr/>
        </p:nvSpPr>
        <p:spPr bwMode="auto">
          <a:xfrm>
            <a:off x="185639" y="4532238"/>
            <a:ext cx="17780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dirty="0">
                <a:latin typeface="Arial" charset="0"/>
              </a:rPr>
              <a:t>Bancs d’expérimentations </a:t>
            </a:r>
            <a:r>
              <a:rPr lang="fr-FR" sz="1400" dirty="0" err="1">
                <a:latin typeface="Arial" charset="0"/>
              </a:rPr>
              <a:t>psychovisuelles</a:t>
            </a:r>
            <a:endParaRPr lang="fr-FR" sz="1400" dirty="0">
              <a:latin typeface="Arial" charset="0"/>
            </a:endParaRPr>
          </a:p>
        </p:txBody>
      </p:sp>
      <p:pic>
        <p:nvPicPr>
          <p:cNvPr id="3789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4263" y="1540247"/>
            <a:ext cx="2662237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9" name="Rectangle 10"/>
          <p:cNvSpPr>
            <a:spLocks noChangeArrowheads="1"/>
          </p:cNvSpPr>
          <p:nvPr/>
        </p:nvSpPr>
        <p:spPr bwMode="auto">
          <a:xfrm>
            <a:off x="174105" y="2700709"/>
            <a:ext cx="223224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dirty="0" smtClean="0">
                <a:latin typeface="Arial" charset="0"/>
              </a:rPr>
              <a:t>Véhicules instrumentés </a:t>
            </a:r>
            <a:r>
              <a:rPr lang="fr-FR" sz="1400" dirty="0">
                <a:latin typeface="Arial" charset="0"/>
              </a:rPr>
              <a:t>: conduite et observation de trajectoires</a:t>
            </a:r>
          </a:p>
        </p:txBody>
      </p:sp>
      <p:pic>
        <p:nvPicPr>
          <p:cNvPr id="3790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91450" y="2700709"/>
            <a:ext cx="1035050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1" name="ZoneTexte 26"/>
          <p:cNvSpPr txBox="1">
            <a:spLocks noChangeArrowheads="1"/>
          </p:cNvSpPr>
          <p:nvPr/>
        </p:nvSpPr>
        <p:spPr bwMode="auto">
          <a:xfrm>
            <a:off x="6013450" y="3537322"/>
            <a:ext cx="177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dirty="0">
                <a:latin typeface="Arial" charset="0"/>
              </a:rPr>
              <a:t>Banc de vibrations</a:t>
            </a:r>
          </a:p>
          <a:p>
            <a:r>
              <a:rPr lang="fr-FR" sz="1400" dirty="0">
                <a:latin typeface="Arial" charset="0"/>
              </a:rPr>
              <a:t>Chambre climatique</a:t>
            </a:r>
          </a:p>
        </p:txBody>
      </p:sp>
      <p:sp>
        <p:nvSpPr>
          <p:cNvPr id="37902" name="ZoneTexte 28"/>
          <p:cNvSpPr txBox="1">
            <a:spLocks noChangeArrowheads="1"/>
          </p:cNvSpPr>
          <p:nvPr/>
        </p:nvSpPr>
        <p:spPr bwMode="auto">
          <a:xfrm>
            <a:off x="6156176" y="5659199"/>
            <a:ext cx="14906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r-FR" sz="1400" dirty="0">
                <a:latin typeface="Arial" charset="0"/>
              </a:rPr>
              <a:t>Code éléments finis dédié au génie civil</a:t>
            </a:r>
          </a:p>
        </p:txBody>
      </p:sp>
      <p:pic>
        <p:nvPicPr>
          <p:cNvPr id="37903" name="Picture 48"/>
          <p:cNvPicPr>
            <a:picLocks noChangeAspect="1" noChangeArrowheads="1"/>
          </p:cNvPicPr>
          <p:nvPr/>
        </p:nvPicPr>
        <p:blipFill>
          <a:blip r:embed="rId6" cstate="print"/>
          <a:srcRect l="15344" t="27963" r="11754" b="14259"/>
          <a:stretch>
            <a:fillRect/>
          </a:stretch>
        </p:blipFill>
        <p:spPr bwMode="auto">
          <a:xfrm>
            <a:off x="6300192" y="4293096"/>
            <a:ext cx="1801242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4" name="ZoneTexte 20"/>
          <p:cNvSpPr txBox="1">
            <a:spLocks noChangeArrowheads="1"/>
          </p:cNvSpPr>
          <p:nvPr/>
        </p:nvSpPr>
        <p:spPr bwMode="auto">
          <a:xfrm>
            <a:off x="7240588" y="5301208"/>
            <a:ext cx="19034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000" dirty="0">
                <a:latin typeface="Arial" charset="0"/>
                <a:ea typeface="ヒラギノ角ゴ Pro W3"/>
                <a:cs typeface="ヒラギノ角ゴ Pro W3"/>
              </a:rPr>
              <a:t>Comportement d’un ouvrage portuaire </a:t>
            </a:r>
          </a:p>
        </p:txBody>
      </p:sp>
      <p:pic>
        <p:nvPicPr>
          <p:cNvPr id="3790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5733256"/>
            <a:ext cx="12763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6" name="Image 15" descr="1739_carval-LEMCO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59744" y="3170609"/>
            <a:ext cx="1655762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necteur en angle 9"/>
          <p:cNvCxnSpPr/>
          <p:nvPr/>
        </p:nvCxnSpPr>
        <p:spPr>
          <a:xfrm flipV="1">
            <a:off x="8093075" y="2105025"/>
            <a:ext cx="733425" cy="2681288"/>
          </a:xfrm>
          <a:prstGeom prst="bentConnector3">
            <a:avLst>
              <a:gd name="adj1" fmla="val 131139"/>
            </a:avLst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909" name="Picture 26" descr="C:\Users\dupuy\AppData\Local\Microsoft\Windows\Temporary Internet Files\Content.Outlook\N0BNGY9D\ertms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96494" y="3240459"/>
            <a:ext cx="15811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ZoneTexte 4"/>
          <p:cNvSpPr txBox="1">
            <a:spLocks noChangeArrowheads="1"/>
          </p:cNvSpPr>
          <p:nvPr/>
        </p:nvSpPr>
        <p:spPr bwMode="auto">
          <a:xfrm>
            <a:off x="4841826" y="3537322"/>
            <a:ext cx="1080120" cy="9541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defRPr/>
            </a:pPr>
            <a:r>
              <a:rPr lang="fr-FR" sz="1400" dirty="0" smtClean="0">
                <a:ea typeface="+mn-ea"/>
                <a:cs typeface="Arial" pitchFamily="34" charset="0"/>
              </a:rPr>
              <a:t>Simulateur trafic ferroviaire  (</a:t>
            </a:r>
            <a:r>
              <a:rPr lang="fr-FR" sz="1400" i="1" dirty="0" smtClean="0">
                <a:ea typeface="+mn-ea"/>
                <a:cs typeface="Arial" pitchFamily="34" charset="0"/>
              </a:rPr>
              <a:t>ERTMS)</a:t>
            </a:r>
            <a:endParaRPr lang="fr-FR" sz="1400" i="1" dirty="0">
              <a:ea typeface="+mn-ea"/>
              <a:cs typeface="Arial" pitchFamily="34" charset="0"/>
            </a:endParaRPr>
          </a:p>
        </p:txBody>
      </p:sp>
      <p:sp>
        <p:nvSpPr>
          <p:cNvPr id="37911" name="ZoneTexte 5"/>
          <p:cNvSpPr txBox="1">
            <a:spLocks noChangeArrowheads="1"/>
          </p:cNvSpPr>
          <p:nvPr/>
        </p:nvSpPr>
        <p:spPr bwMode="auto">
          <a:xfrm>
            <a:off x="2555775" y="6397863"/>
            <a:ext cx="45365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dirty="0">
                <a:latin typeface="Arial" charset="0"/>
              </a:rPr>
              <a:t>Simulation d’assistance à la </a:t>
            </a:r>
            <a:r>
              <a:rPr lang="fr-FR" sz="1400" dirty="0" smtClean="0">
                <a:latin typeface="Arial" charset="0"/>
              </a:rPr>
              <a:t>conduite </a:t>
            </a:r>
            <a:r>
              <a:rPr lang="fr-FR" sz="1400" i="1" dirty="0" smtClean="0">
                <a:latin typeface="Arial" charset="0"/>
              </a:rPr>
              <a:t>(E-MOTIVE)</a:t>
            </a:r>
            <a:endParaRPr lang="fr-FR" sz="1400" i="1" dirty="0">
              <a:latin typeface="Arial" charset="0"/>
            </a:endParaRPr>
          </a:p>
        </p:txBody>
      </p:sp>
      <p:pic>
        <p:nvPicPr>
          <p:cNvPr id="37912" name="Picture 16"/>
          <p:cNvPicPr>
            <a:picLocks noChangeAspect="1" noChangeArrowheads="1"/>
          </p:cNvPicPr>
          <p:nvPr/>
        </p:nvPicPr>
        <p:blipFill>
          <a:blip r:embed="rId10" cstate="print"/>
          <a:srcRect r="4069"/>
          <a:stretch>
            <a:fillRect/>
          </a:stretch>
        </p:blipFill>
        <p:spPr bwMode="auto">
          <a:xfrm>
            <a:off x="3779912" y="4953930"/>
            <a:ext cx="2160240" cy="1499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14" name="Picture 9" descr="IMG_849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8903" y="1247527"/>
            <a:ext cx="19494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24" name="ZoneTexte 7"/>
          <p:cNvSpPr txBox="1">
            <a:spLocks noChangeArrowheads="1"/>
          </p:cNvSpPr>
          <p:nvPr/>
        </p:nvSpPr>
        <p:spPr bwMode="auto">
          <a:xfrm>
            <a:off x="148680" y="3596912"/>
            <a:ext cx="1141548" cy="83099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tx2"/>
                </a:solidFill>
                <a:latin typeface="Arial" charset="0"/>
                <a:ea typeface="ヒラギノ角ゴ Pro W3"/>
                <a:cs typeface="ヒラギノ角ゴ Pro W3"/>
              </a:rPr>
              <a:t>Paris, Lyon, Nantes</a:t>
            </a:r>
          </a:p>
        </p:txBody>
      </p:sp>
      <p:pic>
        <p:nvPicPr>
          <p:cNvPr id="25" name="Image 27" descr="D:\drissi\AppData\Local\Temp\photo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48179" y="4690975"/>
            <a:ext cx="1955186" cy="151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ZoneTexte 5"/>
          <p:cNvSpPr txBox="1">
            <a:spLocks noChangeArrowheads="1"/>
          </p:cNvSpPr>
          <p:nvPr/>
        </p:nvSpPr>
        <p:spPr bwMode="auto">
          <a:xfrm>
            <a:off x="2287625" y="4437112"/>
            <a:ext cx="17189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dirty="0" smtClean="0">
                <a:latin typeface="Arial" charset="0"/>
              </a:rPr>
              <a:t>Pont expérimental</a:t>
            </a:r>
            <a:endParaRPr lang="fr-FR" sz="1400" i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arenthèse ouvrante 24"/>
          <p:cNvSpPr/>
          <p:nvPr/>
        </p:nvSpPr>
        <p:spPr>
          <a:xfrm>
            <a:off x="395536" y="3751660"/>
            <a:ext cx="432048" cy="2069628"/>
          </a:xfrm>
          <a:prstGeom prst="leftBracke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Parenthèse ouvrante 23"/>
          <p:cNvSpPr/>
          <p:nvPr/>
        </p:nvSpPr>
        <p:spPr>
          <a:xfrm>
            <a:off x="4942000" y="3751660"/>
            <a:ext cx="432048" cy="1474316"/>
          </a:xfrm>
          <a:prstGeom prst="leftBracke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Parenthèse ouvrante 17"/>
          <p:cNvSpPr/>
          <p:nvPr/>
        </p:nvSpPr>
        <p:spPr>
          <a:xfrm>
            <a:off x="4941752" y="1522636"/>
            <a:ext cx="432048" cy="1474316"/>
          </a:xfrm>
          <a:prstGeom prst="leftBracke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Parenthèse ouvrante 16"/>
          <p:cNvSpPr/>
          <p:nvPr/>
        </p:nvSpPr>
        <p:spPr>
          <a:xfrm>
            <a:off x="395536" y="1522636"/>
            <a:ext cx="432048" cy="1618332"/>
          </a:xfrm>
          <a:prstGeom prst="leftBracke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itre 18"/>
          <p:cNvSpPr>
            <a:spLocks noGrp="1"/>
          </p:cNvSpPr>
          <p:nvPr>
            <p:ph type="title"/>
          </p:nvPr>
        </p:nvSpPr>
        <p:spPr>
          <a:xfrm>
            <a:off x="0" y="22126"/>
            <a:ext cx="9144000" cy="598562"/>
          </a:xfrm>
        </p:spPr>
        <p:txBody>
          <a:bodyPr/>
          <a:lstStyle/>
          <a:p>
            <a:pPr eaLnBrk="0" hangingPunct="0"/>
            <a:r>
              <a:rPr lang="fr-FR" sz="3200" dirty="0" smtClean="0">
                <a:solidFill>
                  <a:schemeClr val="accent1"/>
                </a:solidFill>
                <a:latin typeface="Arial" charset="0"/>
                <a:ea typeface="ヒラギノ角ゴ Pro W3"/>
                <a:cs typeface="ヒラギノ角ゴ Pro W3"/>
              </a:rPr>
              <a:t>Transports, Santé et Sécurité </a:t>
            </a:r>
            <a:endParaRPr lang="fr-FR" sz="3200" dirty="0">
              <a:solidFill>
                <a:schemeClr val="accent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1560" y="1052736"/>
            <a:ext cx="2304256" cy="939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Arial" pitchFamily="34" charset="0"/>
                <a:cs typeface="Arial" pitchFamily="34" charset="0"/>
              </a:rPr>
              <a:t>Identification des facteurs de risques</a:t>
            </a:r>
          </a:p>
        </p:txBody>
      </p:sp>
      <p:sp>
        <p:nvSpPr>
          <p:cNvPr id="14341" name="ZoneTexte 6"/>
          <p:cNvSpPr txBox="1">
            <a:spLocks noChangeArrowheads="1"/>
          </p:cNvSpPr>
          <p:nvPr/>
        </p:nvSpPr>
        <p:spPr bwMode="auto">
          <a:xfrm>
            <a:off x="611560" y="2060848"/>
            <a:ext cx="2376488" cy="11699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indent="0" eaLnBrk="1" hangingPunct="1">
              <a:defRPr/>
            </a:pPr>
            <a:r>
              <a:rPr lang="fr-FR" sz="1400" dirty="0" smtClean="0">
                <a:latin typeface="Arial" charset="0"/>
                <a:ea typeface="ヒラギノ角ゴ Pro W3" charset="-128"/>
              </a:rPr>
              <a:t>Constitution et exploitation de BDD d’accidents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fr-FR" sz="1400" dirty="0" smtClean="0">
                <a:latin typeface="Arial" charset="0"/>
                <a:ea typeface="ヒラギノ角ゴ Pro W3" charset="-128"/>
              </a:rPr>
              <a:t>Épidémiologie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fr-FR" sz="1400" dirty="0" smtClean="0">
                <a:latin typeface="Arial" charset="0"/>
                <a:ea typeface="ヒラギノ角ゴ Pro W3" charset="-128"/>
              </a:rPr>
              <a:t>Études détaillées d’accidents</a:t>
            </a:r>
          </a:p>
        </p:txBody>
      </p:sp>
      <p:pic>
        <p:nvPicPr>
          <p:cNvPr id="3891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052736"/>
            <a:ext cx="1343606" cy="95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42366" y="3302596"/>
            <a:ext cx="2129433" cy="8921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Arial" pitchFamily="34" charset="0"/>
                <a:cs typeface="Arial" pitchFamily="34" charset="0"/>
              </a:rPr>
              <a:t>Recherche et évaluation de solutions</a:t>
            </a:r>
          </a:p>
        </p:txBody>
      </p:sp>
      <p:sp>
        <p:nvSpPr>
          <p:cNvPr id="38920" name="ZoneTexte 6"/>
          <p:cNvSpPr txBox="1">
            <a:spLocks noChangeArrowheads="1"/>
          </p:cNvSpPr>
          <p:nvPr/>
        </p:nvSpPr>
        <p:spPr bwMode="auto">
          <a:xfrm>
            <a:off x="611560" y="4221088"/>
            <a:ext cx="349726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Ergonomie 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Observation et étude des comportements de conduite et comportements de véhicules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Évaluation des systèmes de sécurité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Évaluation des politiques publiques (épidémiologie)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86784" y="1123549"/>
            <a:ext cx="2231479" cy="939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latin typeface="Arial" pitchFamily="34" charset="0"/>
                <a:cs typeface="Arial" pitchFamily="34" charset="0"/>
              </a:rPr>
              <a:t>Simulations et reconstruction d’accidents</a:t>
            </a:r>
          </a:p>
        </p:txBody>
      </p:sp>
      <p:sp>
        <p:nvSpPr>
          <p:cNvPr id="38923" name="ZoneTexte 6"/>
          <p:cNvSpPr txBox="1">
            <a:spLocks noChangeArrowheads="1"/>
          </p:cNvSpPr>
          <p:nvPr/>
        </p:nvSpPr>
        <p:spPr bwMode="auto">
          <a:xfrm>
            <a:off x="5086016" y="2132132"/>
            <a:ext cx="280831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Essais 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Modélisations des structures 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Modélisation biomécanique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157776" y="3302596"/>
            <a:ext cx="2160488" cy="8937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latin typeface="Arial" pitchFamily="34" charset="0"/>
                <a:cs typeface="Arial" pitchFamily="34" charset="0"/>
              </a:rPr>
              <a:t>Prise en compte des spécificités</a:t>
            </a:r>
          </a:p>
        </p:txBody>
      </p:sp>
      <p:sp>
        <p:nvSpPr>
          <p:cNvPr id="38926" name="ZoneTexte 6"/>
          <p:cNvSpPr txBox="1">
            <a:spLocks noChangeArrowheads="1"/>
          </p:cNvSpPr>
          <p:nvPr/>
        </p:nvSpPr>
        <p:spPr bwMode="auto">
          <a:xfrm>
            <a:off x="5158024" y="4238948"/>
            <a:ext cx="30863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Sécurité du transport ferroviaire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Personnes à mobilité réduite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Usagers vulnérables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Risques liés au </a:t>
            </a: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travail</a:t>
            </a:r>
            <a:endParaRPr lang="fr-FR" sz="1400" dirty="0">
              <a:latin typeface="Arial" charset="0"/>
              <a:ea typeface="ヒラギノ角ゴ Pro W3"/>
              <a:cs typeface="ヒラギノ角ゴ Pro W3"/>
            </a:endParaRPr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390272" y="3302844"/>
            <a:ext cx="998152" cy="889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302844"/>
            <a:ext cx="997736" cy="897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4" descr="C:\Users\dupuy\AppData\Local\Microsoft\Windows\Temporary Internet Files\Content.Outlook\P4YF8W8U\humos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5016" y="1116726"/>
            <a:ext cx="1145920" cy="9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25"/>
          <p:cNvSpPr>
            <a:spLocks noGrp="1"/>
          </p:cNvSpPr>
          <p:nvPr>
            <p:ph type="title"/>
          </p:nvPr>
        </p:nvSpPr>
        <p:spPr>
          <a:xfrm>
            <a:off x="449598" y="-11782"/>
            <a:ext cx="8229600" cy="1143000"/>
          </a:xfrm>
        </p:spPr>
        <p:txBody>
          <a:bodyPr/>
          <a:lstStyle/>
          <a:p>
            <a:pPr eaLnBrk="0" hangingPunct="0"/>
            <a:r>
              <a:rPr lang="fr-FR" sz="3200" dirty="0" smtClean="0">
                <a:solidFill>
                  <a:schemeClr val="accent1"/>
                </a:solidFill>
                <a:latin typeface="Arial" charset="0"/>
                <a:ea typeface="ヒラギノ角ゴ Pro W3"/>
                <a:cs typeface="ヒラギノ角ゴ Pro W3"/>
              </a:rPr>
              <a:t>Transports, Santé, Sécurité</a:t>
            </a:r>
            <a:br>
              <a:rPr lang="fr-FR" sz="3200" dirty="0" smtClean="0">
                <a:solidFill>
                  <a:schemeClr val="accent1"/>
                </a:solidFill>
                <a:latin typeface="Arial" charset="0"/>
                <a:ea typeface="ヒラギノ角ゴ Pro W3"/>
                <a:cs typeface="ヒラギノ角ゴ Pro W3"/>
              </a:rPr>
            </a:br>
            <a:r>
              <a:rPr lang="fr-FR" sz="3200" dirty="0" smtClean="0">
                <a:solidFill>
                  <a:schemeClr val="accent1"/>
                </a:solidFill>
                <a:latin typeface="Arial" charset="0"/>
                <a:ea typeface="ヒラギノ角ゴ Pro W3"/>
                <a:cs typeface="ヒラギノ角ゴ Pro W3"/>
              </a:rPr>
              <a:t>grands équipements </a:t>
            </a:r>
            <a:endParaRPr lang="fr-FR" sz="3200" dirty="0">
              <a:solidFill>
                <a:schemeClr val="accent1"/>
              </a:solidFill>
            </a:endParaRPr>
          </a:p>
        </p:txBody>
      </p:sp>
      <p:sp>
        <p:nvSpPr>
          <p:cNvPr id="39942" name="Rectangle 10"/>
          <p:cNvSpPr>
            <a:spLocks noChangeArrowheads="1"/>
          </p:cNvSpPr>
          <p:nvPr/>
        </p:nvSpPr>
        <p:spPr bwMode="auto">
          <a:xfrm>
            <a:off x="3491880" y="3645024"/>
            <a:ext cx="108012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dirty="0">
                <a:latin typeface="Arial" charset="0"/>
              </a:rPr>
              <a:t>Catapultes </a:t>
            </a:r>
          </a:p>
        </p:txBody>
      </p:sp>
      <p:sp>
        <p:nvSpPr>
          <p:cNvPr id="39944" name="Rectangle 10"/>
          <p:cNvSpPr>
            <a:spLocks noChangeArrowheads="1"/>
          </p:cNvSpPr>
          <p:nvPr/>
        </p:nvSpPr>
        <p:spPr bwMode="auto">
          <a:xfrm>
            <a:off x="319088" y="3086100"/>
            <a:ext cx="1731962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dirty="0">
                <a:latin typeface="Arial" charset="0"/>
              </a:rPr>
              <a:t>Plateaux d’expérimentations biomécaniques </a:t>
            </a:r>
          </a:p>
        </p:txBody>
      </p:sp>
      <p:pic>
        <p:nvPicPr>
          <p:cNvPr id="3994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788" y="1619250"/>
            <a:ext cx="14001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7" name="Rectangle 10"/>
          <p:cNvSpPr>
            <a:spLocks noChangeArrowheads="1"/>
          </p:cNvSpPr>
          <p:nvPr/>
        </p:nvSpPr>
        <p:spPr bwMode="auto">
          <a:xfrm>
            <a:off x="4644008" y="2060848"/>
            <a:ext cx="130150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fr-FR" sz="1400" dirty="0" smtClean="0">
                <a:latin typeface="Arial" charset="0"/>
              </a:rPr>
              <a:t>Simulateurs</a:t>
            </a:r>
          </a:p>
          <a:p>
            <a:pPr algn="r"/>
            <a:r>
              <a:rPr lang="fr-FR" sz="1400" dirty="0" smtClean="0">
                <a:latin typeface="Arial" charset="0"/>
              </a:rPr>
              <a:t>de </a:t>
            </a:r>
            <a:r>
              <a:rPr lang="fr-FR" sz="1400" dirty="0">
                <a:latin typeface="Arial" charset="0"/>
              </a:rPr>
              <a:t>conduite </a:t>
            </a:r>
          </a:p>
        </p:txBody>
      </p:sp>
      <p:sp>
        <p:nvSpPr>
          <p:cNvPr id="39949" name="Rectangle 10"/>
          <p:cNvSpPr>
            <a:spLocks noChangeArrowheads="1"/>
          </p:cNvSpPr>
          <p:nvPr/>
        </p:nvSpPr>
        <p:spPr bwMode="auto">
          <a:xfrm>
            <a:off x="6654552" y="3679708"/>
            <a:ext cx="2093912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r-FR" sz="1400" dirty="0">
                <a:latin typeface="Arial" charset="0"/>
              </a:rPr>
              <a:t>Logiciels de simulation (</a:t>
            </a:r>
            <a:r>
              <a:rPr lang="fr-FR" sz="1400" i="1" dirty="0">
                <a:latin typeface="Arial" charset="0"/>
              </a:rPr>
              <a:t>Pam </a:t>
            </a:r>
            <a:r>
              <a:rPr lang="fr-FR" sz="1400" i="1" dirty="0" smtClean="0">
                <a:latin typeface="Arial" charset="0"/>
              </a:rPr>
              <a:t>crash</a:t>
            </a:r>
            <a:r>
              <a:rPr lang="fr-FR" sz="1400" i="1" dirty="0">
                <a:latin typeface="Arial" charset="0"/>
              </a:rPr>
              <a:t>, </a:t>
            </a:r>
            <a:r>
              <a:rPr lang="fr-FR" sz="1400" i="1" dirty="0" smtClean="0">
                <a:latin typeface="Arial" charset="0"/>
              </a:rPr>
              <a:t>LS-</a:t>
            </a:r>
            <a:r>
              <a:rPr lang="fr-FR" sz="1400" i="1" dirty="0" err="1" smtClean="0">
                <a:latin typeface="Arial" charset="0"/>
              </a:rPr>
              <a:t>Dyna</a:t>
            </a:r>
            <a:r>
              <a:rPr lang="fr-FR" sz="1400" i="1" dirty="0">
                <a:latin typeface="Arial" charset="0"/>
              </a:rPr>
              <a:t>, </a:t>
            </a:r>
            <a:r>
              <a:rPr lang="fr-FR" sz="1400" i="1" dirty="0" err="1">
                <a:latin typeface="Arial" charset="0"/>
              </a:rPr>
              <a:t>Radioss</a:t>
            </a:r>
            <a:r>
              <a:rPr lang="fr-FR" sz="1400" dirty="0">
                <a:latin typeface="Arial" charset="0"/>
              </a:rPr>
              <a:t>)</a:t>
            </a:r>
          </a:p>
        </p:txBody>
      </p:sp>
      <p:sp>
        <p:nvSpPr>
          <p:cNvPr id="39951" name="Rectangle 10"/>
          <p:cNvSpPr>
            <a:spLocks noChangeArrowheads="1"/>
          </p:cNvSpPr>
          <p:nvPr/>
        </p:nvSpPr>
        <p:spPr bwMode="auto">
          <a:xfrm>
            <a:off x="1907704" y="4077072"/>
            <a:ext cx="17319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dirty="0">
                <a:latin typeface="Arial" charset="0"/>
              </a:rPr>
              <a:t>Pistes et véhicules instrumentés</a:t>
            </a:r>
          </a:p>
        </p:txBody>
      </p:sp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12160" y="1484784"/>
            <a:ext cx="1905000" cy="1495425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9953" name="ZoneTexte 7"/>
          <p:cNvSpPr txBox="1">
            <a:spLocks noChangeArrowheads="1"/>
          </p:cNvSpPr>
          <p:nvPr/>
        </p:nvSpPr>
        <p:spPr bwMode="auto">
          <a:xfrm>
            <a:off x="179512" y="6084004"/>
            <a:ext cx="31600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ヒラギノ角ゴ Pro W3"/>
                <a:cs typeface="ヒラギノ角ゴ Pro W3"/>
              </a:rPr>
              <a:t>Paris, Lyon, Marseille</a:t>
            </a:r>
            <a:endParaRPr lang="fr-FR" b="1" dirty="0">
              <a:solidFill>
                <a:schemeClr val="accent1">
                  <a:lumMod val="75000"/>
                </a:schemeClr>
              </a:solidFill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4" name="Cylindre 3"/>
          <p:cNvSpPr/>
          <p:nvPr/>
        </p:nvSpPr>
        <p:spPr>
          <a:xfrm>
            <a:off x="3923928" y="4581128"/>
            <a:ext cx="2304256" cy="1254422"/>
          </a:xfrm>
          <a:prstGeom prst="can">
            <a:avLst>
              <a:gd name="adj" fmla="val 23029"/>
            </a:avLst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Accès 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bases de données « accidents 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latin typeface="Arial" pitchFamily="34" charset="0"/>
                <a:cs typeface="Arial" pitchFamily="34" charset="0"/>
              </a:rPr>
              <a:t>+ BDD internes.. .</a:t>
            </a:r>
          </a:p>
        </p:txBody>
      </p:sp>
      <p:pic>
        <p:nvPicPr>
          <p:cNvPr id="3995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05064"/>
            <a:ext cx="1577658" cy="1830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6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4653136"/>
            <a:ext cx="118903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7" name="Picture 24"/>
          <p:cNvPicPr>
            <a:picLocks noChangeAspect="1" noChangeArrowheads="1"/>
          </p:cNvPicPr>
          <p:nvPr/>
        </p:nvPicPr>
        <p:blipFill>
          <a:blip r:embed="rId6" cstate="print"/>
          <a:srcRect l="10477" r="9315"/>
          <a:stretch>
            <a:fillRect/>
          </a:stretch>
        </p:blipFill>
        <p:spPr bwMode="auto">
          <a:xfrm>
            <a:off x="2267744" y="1628800"/>
            <a:ext cx="1534170" cy="1291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8" name="Picture 24" descr="C:\Users\dupuy\AppData\Local\Microsoft\Windows\Temporary Internet Files\Content.Outlook\P4YF8W8U\humos (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08080" y="4373910"/>
            <a:ext cx="1779587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age 14" descr="simulateur conduit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860032" y="2564904"/>
            <a:ext cx="1564708" cy="104159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9960" name="Image 10" descr="unexFDS005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3848" y="2708920"/>
            <a:ext cx="1360550" cy="905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537915" y="0"/>
            <a:ext cx="8229600" cy="1143000"/>
          </a:xfrm>
        </p:spPr>
        <p:txBody>
          <a:bodyPr/>
          <a:lstStyle/>
          <a:p>
            <a:pPr eaLnBrk="0" hangingPunct="0"/>
            <a:r>
              <a:rPr lang="fr-FR" sz="3200" dirty="0" smtClean="0">
                <a:solidFill>
                  <a:schemeClr val="accent3"/>
                </a:solidFill>
                <a:latin typeface="Arial" charset="0"/>
                <a:ea typeface="ヒラギノ角ゴ Pro W3"/>
                <a:cs typeface="ヒラギノ角ゴ Pro W3"/>
              </a:rPr>
              <a:t>Aménagement, Mobilité </a:t>
            </a:r>
            <a:br>
              <a:rPr lang="fr-FR" sz="3200" dirty="0" smtClean="0">
                <a:solidFill>
                  <a:schemeClr val="accent3"/>
                </a:solidFill>
                <a:latin typeface="Arial" charset="0"/>
                <a:ea typeface="ヒラギノ角ゴ Pro W3"/>
                <a:cs typeface="ヒラギノ角ゴ Pro W3"/>
              </a:rPr>
            </a:br>
            <a:r>
              <a:rPr lang="fr-FR" sz="3200" dirty="0" smtClean="0">
                <a:solidFill>
                  <a:schemeClr val="accent3"/>
                </a:solidFill>
                <a:latin typeface="Arial" charset="0"/>
                <a:ea typeface="ヒラギノ角ゴ Pro W3"/>
                <a:cs typeface="ヒラギノ角ゴ Pro W3"/>
              </a:rPr>
              <a:t>&amp; Environnement</a:t>
            </a:r>
            <a:endParaRPr lang="fr-FR" sz="3200" dirty="0">
              <a:solidFill>
                <a:schemeClr val="accent3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850" y="1628800"/>
            <a:ext cx="2663974" cy="79216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Arial" pitchFamily="34" charset="0"/>
                <a:cs typeface="Arial" pitchFamily="34" charset="0"/>
              </a:rPr>
              <a:t>Observer, Comprendre et Prévoir la mobilité</a:t>
            </a:r>
          </a:p>
        </p:txBody>
      </p:sp>
      <p:sp>
        <p:nvSpPr>
          <p:cNvPr id="40965" name="ZoneTexte 8"/>
          <p:cNvSpPr txBox="1">
            <a:spLocks noChangeArrowheads="1"/>
          </p:cNvSpPr>
          <p:nvPr/>
        </p:nvSpPr>
        <p:spPr bwMode="auto">
          <a:xfrm>
            <a:off x="323528" y="2425531"/>
            <a:ext cx="3334567" cy="149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500" dirty="0" smtClean="0">
                <a:latin typeface="Arial" charset="0"/>
                <a:ea typeface="ヒラギノ角ゴ Pro W3"/>
                <a:cs typeface="ヒラギノ角ゴ Pro W3"/>
              </a:rPr>
              <a:t>Mobilité personnes/marchandises :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500" dirty="0" smtClean="0">
                <a:latin typeface="Arial" charset="0"/>
                <a:ea typeface="ヒラギノ角ゴ Pro W3"/>
                <a:cs typeface="ヒラギノ角ゴ Pro W3"/>
              </a:rPr>
              <a:t>Caractériser </a:t>
            </a:r>
            <a:r>
              <a:rPr lang="fr-FR" sz="1500" dirty="0">
                <a:latin typeface="Arial" charset="0"/>
                <a:ea typeface="ヒラギノ角ゴ Pro W3"/>
                <a:cs typeface="ヒラギノ角ゴ Pro W3"/>
              </a:rPr>
              <a:t>la mobilité 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500" dirty="0">
                <a:latin typeface="Arial" charset="0"/>
                <a:ea typeface="ヒラギノ角ゴ Pro W3"/>
                <a:cs typeface="ヒラギノ角ゴ Pro W3"/>
              </a:rPr>
              <a:t>Stratégie des acteurs 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500" dirty="0">
                <a:latin typeface="Arial" charset="0"/>
                <a:ea typeface="ヒラギノ角ゴ Pro W3"/>
                <a:cs typeface="ヒラギノ角ゴ Pro W3"/>
              </a:rPr>
              <a:t>Déterminants socio-économiques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500" dirty="0">
                <a:latin typeface="Arial" charset="0"/>
                <a:ea typeface="ヒラギノ角ゴ Pro W3"/>
                <a:cs typeface="ヒラギノ角ゴ Pro W3"/>
              </a:rPr>
              <a:t>Comportements des </a:t>
            </a:r>
            <a:r>
              <a:rPr lang="fr-FR" sz="1500" dirty="0" smtClean="0">
                <a:latin typeface="Arial" charset="0"/>
                <a:ea typeface="ヒラギノ角ゴ Pro W3"/>
                <a:cs typeface="ヒラギノ角ゴ Pro W3"/>
              </a:rPr>
              <a:t>usagers</a:t>
            </a:r>
          </a:p>
          <a:p>
            <a:endParaRPr lang="fr-FR" sz="1600" dirty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28184" y="2060848"/>
            <a:ext cx="2560638" cy="75088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Arial" pitchFamily="34" charset="0"/>
                <a:cs typeface="Arial" pitchFamily="34" charset="0"/>
              </a:rPr>
              <a:t>Impacts environnementaux</a:t>
            </a:r>
          </a:p>
        </p:txBody>
      </p:sp>
      <p:sp>
        <p:nvSpPr>
          <p:cNvPr id="40967" name="ZoneTexte 27"/>
          <p:cNvSpPr txBox="1">
            <a:spLocks noChangeArrowheads="1"/>
          </p:cNvSpPr>
          <p:nvPr/>
        </p:nvSpPr>
        <p:spPr bwMode="auto">
          <a:xfrm>
            <a:off x="4499992" y="2852936"/>
            <a:ext cx="4464496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500" dirty="0">
                <a:latin typeface="Arial" charset="0"/>
              </a:rPr>
              <a:t>Caractérisation des nuisances des </a:t>
            </a:r>
            <a:r>
              <a:rPr lang="fr-FR" sz="1500" dirty="0" smtClean="0">
                <a:latin typeface="Arial" charset="0"/>
              </a:rPr>
              <a:t>systèmes de </a:t>
            </a:r>
            <a:r>
              <a:rPr lang="fr-FR" sz="1500" dirty="0">
                <a:latin typeface="Arial" charset="0"/>
              </a:rPr>
              <a:t>transports (émissions </a:t>
            </a:r>
            <a:r>
              <a:rPr lang="fr-FR" sz="1500" dirty="0" smtClean="0">
                <a:latin typeface="Arial" charset="0"/>
              </a:rPr>
              <a:t>GES (*), </a:t>
            </a:r>
            <a:r>
              <a:rPr lang="fr-FR" sz="1500" dirty="0">
                <a:latin typeface="Arial" charset="0"/>
              </a:rPr>
              <a:t>bruit, </a:t>
            </a:r>
            <a:r>
              <a:rPr lang="fr-FR" sz="1500" dirty="0" smtClean="0">
                <a:latin typeface="Arial" charset="0"/>
              </a:rPr>
              <a:t>pollutions</a:t>
            </a:r>
            <a:r>
              <a:rPr lang="fr-FR" sz="1500" dirty="0">
                <a:latin typeface="Arial" charset="0"/>
              </a:rPr>
              <a:t>, impacts des infrastructures sur la biodiversité…)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500" dirty="0">
                <a:latin typeface="Arial" charset="0"/>
              </a:rPr>
              <a:t>Aide à la conception, optimisation et évaluation de solutions </a:t>
            </a:r>
            <a:r>
              <a:rPr lang="fr-FR" sz="1500" dirty="0" smtClean="0">
                <a:latin typeface="Arial" charset="0"/>
              </a:rPr>
              <a:t>(électro-mobilité, </a:t>
            </a:r>
            <a:r>
              <a:rPr lang="fr-FR" sz="1500" dirty="0">
                <a:latin typeface="Arial" charset="0"/>
              </a:rPr>
              <a:t>politiques publiques)  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500" dirty="0">
                <a:latin typeface="Arial" charset="0"/>
              </a:rPr>
              <a:t>Perception des nuisances, acceptabilité et appropriation des solutions </a:t>
            </a:r>
            <a:r>
              <a:rPr lang="fr-FR" sz="1500" i="1" dirty="0">
                <a:latin typeface="Arial" charset="0"/>
              </a:rPr>
              <a:t>(technologies et/ou politiques publiques</a:t>
            </a:r>
            <a:r>
              <a:rPr lang="fr-FR" sz="1500" dirty="0">
                <a:latin typeface="Arial" charset="0"/>
              </a:rPr>
              <a:t>), éco-comportements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500" dirty="0">
                <a:latin typeface="Arial" charset="0"/>
              </a:rPr>
              <a:t>Développement d’indicateurs environnementaux (ACV : Analyse Cycles de Vie, outils de calcul des émissions des parcs de véhicules…)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5536" y="3861048"/>
            <a:ext cx="1989138" cy="58261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latin typeface="Arial" pitchFamily="34" charset="0"/>
                <a:cs typeface="Arial" pitchFamily="34" charset="0"/>
              </a:rPr>
              <a:t>Aménagement</a:t>
            </a:r>
          </a:p>
        </p:txBody>
      </p:sp>
      <p:sp>
        <p:nvSpPr>
          <p:cNvPr id="40969" name="Rectangle 29"/>
          <p:cNvSpPr>
            <a:spLocks noChangeArrowheads="1"/>
          </p:cNvSpPr>
          <p:nvPr/>
        </p:nvSpPr>
        <p:spPr bwMode="auto">
          <a:xfrm>
            <a:off x="395536" y="4509120"/>
            <a:ext cx="3417888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500" dirty="0">
                <a:latin typeface="Arial" charset="0"/>
              </a:rPr>
              <a:t>Organisation des réseaux et des services de transport + liens avec l’aménagement du territoire et l’urbanisme (métropolisation)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500" dirty="0">
                <a:latin typeface="Arial" charset="0"/>
              </a:rPr>
              <a:t>Économie des réseaux 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500" dirty="0">
                <a:latin typeface="Arial" charset="0"/>
              </a:rPr>
              <a:t>Modélisation des systèmes </a:t>
            </a:r>
            <a:r>
              <a:rPr lang="fr-FR" sz="1500" dirty="0" smtClean="0">
                <a:latin typeface="Arial" charset="0"/>
              </a:rPr>
              <a:t>territoriaux</a:t>
            </a:r>
            <a:endParaRPr lang="fr-FR" sz="1500" dirty="0">
              <a:latin typeface="Arial" charset="0"/>
            </a:endParaRPr>
          </a:p>
        </p:txBody>
      </p:sp>
      <p:pic>
        <p:nvPicPr>
          <p:cNvPr id="40970" name="Picture 3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635896" y="1628800"/>
            <a:ext cx="2075058" cy="118574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61133" y="6312822"/>
            <a:ext cx="2367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(*) GES = Gaz à Effets de Serre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3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eaLnBrk="0" hangingPunct="0"/>
            <a:r>
              <a:rPr lang="fr-FR" sz="3200" dirty="0" smtClean="0">
                <a:solidFill>
                  <a:schemeClr val="accent3"/>
                </a:solidFill>
                <a:latin typeface="Arial" charset="0"/>
                <a:ea typeface="ヒラギノ角ゴ Pro W3"/>
                <a:cs typeface="ヒラギノ角ゴ Pro W3"/>
              </a:rPr>
              <a:t>Aménagement, Mobilité </a:t>
            </a:r>
            <a:br>
              <a:rPr lang="fr-FR" sz="3200" dirty="0" smtClean="0">
                <a:solidFill>
                  <a:schemeClr val="accent3"/>
                </a:solidFill>
                <a:latin typeface="Arial" charset="0"/>
                <a:ea typeface="ヒラギノ角ゴ Pro W3"/>
                <a:cs typeface="ヒラギノ角ゴ Pro W3"/>
              </a:rPr>
            </a:br>
            <a:r>
              <a:rPr lang="fr-FR" sz="3200" dirty="0" smtClean="0">
                <a:solidFill>
                  <a:schemeClr val="accent3"/>
                </a:solidFill>
                <a:latin typeface="Arial" charset="0"/>
                <a:ea typeface="ヒラギノ角ゴ Pro W3"/>
                <a:cs typeface="ヒラギノ角ゴ Pro W3"/>
              </a:rPr>
              <a:t>&amp; Environnement : grands équipements</a:t>
            </a:r>
            <a:endParaRPr lang="fr-FR" sz="3200" dirty="0">
              <a:solidFill>
                <a:schemeClr val="accent3"/>
              </a:solidFill>
            </a:endParaRPr>
          </a:p>
        </p:txBody>
      </p:sp>
      <p:sp>
        <p:nvSpPr>
          <p:cNvPr id="7" name="Cylindre 6"/>
          <p:cNvSpPr/>
          <p:nvPr/>
        </p:nvSpPr>
        <p:spPr>
          <a:xfrm>
            <a:off x="250825" y="1412776"/>
            <a:ext cx="2881313" cy="847725"/>
          </a:xfrm>
          <a:prstGeom prst="ca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latin typeface="Arial" pitchFamily="34" charset="0"/>
                <a:cs typeface="Arial" pitchFamily="34" charset="0"/>
              </a:rPr>
              <a:t>Bases de données « Enquêtes déplacements »</a:t>
            </a:r>
          </a:p>
        </p:txBody>
      </p:sp>
      <p:pic>
        <p:nvPicPr>
          <p:cNvPr id="41991" name="Picture 37" descr="Cellule moteur2"/>
          <p:cNvPicPr>
            <a:picLocks noChangeAspect="1" noChangeArrowheads="1"/>
          </p:cNvPicPr>
          <p:nvPr/>
        </p:nvPicPr>
        <p:blipFill>
          <a:blip r:embed="rId2" cstate="print"/>
          <a:srcRect l="5121" t="12128" r="14925"/>
          <a:stretch>
            <a:fillRect/>
          </a:stretch>
        </p:blipFill>
        <p:spPr bwMode="auto">
          <a:xfrm>
            <a:off x="2771800" y="4509120"/>
            <a:ext cx="1440160" cy="1043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7638" y="3278188"/>
            <a:ext cx="1231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1300" y="1149036"/>
            <a:ext cx="1601787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49" descr="Image1"/>
          <p:cNvPicPr>
            <a:picLocks noGrp="1"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1780" y="1772816"/>
            <a:ext cx="1198562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5" name="Picture 5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07" t="14842" r="8398" b="34445"/>
          <a:stretch>
            <a:fillRect/>
          </a:stretch>
        </p:blipFill>
        <p:spPr bwMode="auto">
          <a:xfrm>
            <a:off x="3937992" y="2836441"/>
            <a:ext cx="23622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6" name="Picture 23" descr="DSCN1558"/>
          <p:cNvPicPr>
            <a:picLocks noChangeAspect="1" noChangeArrowheads="1"/>
          </p:cNvPicPr>
          <p:nvPr/>
        </p:nvPicPr>
        <p:blipFill>
          <a:blip r:embed="rId7" cstate="print"/>
          <a:srcRect l="12972" t="6056" b="16194"/>
          <a:stretch>
            <a:fillRect/>
          </a:stretch>
        </p:blipFill>
        <p:spPr bwMode="auto">
          <a:xfrm>
            <a:off x="2771800" y="3573016"/>
            <a:ext cx="1449264" cy="924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7" name="Picture 32" descr="DSCN1459"/>
          <p:cNvPicPr>
            <a:picLocks noChangeAspect="1" noChangeArrowheads="1"/>
          </p:cNvPicPr>
          <p:nvPr/>
        </p:nvPicPr>
        <p:blipFill>
          <a:blip r:embed="rId8" cstate="print"/>
          <a:srcRect t="897"/>
          <a:stretch>
            <a:fillRect/>
          </a:stretch>
        </p:blipFill>
        <p:spPr bwMode="auto">
          <a:xfrm>
            <a:off x="4295594" y="3573016"/>
            <a:ext cx="1295400" cy="95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8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6016" y="5517232"/>
            <a:ext cx="1363564" cy="9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0" cstate="email">
            <a:extLst/>
          </a:blip>
          <a:srcRect/>
          <a:stretch>
            <a:fillRect/>
          </a:stretch>
        </p:blipFill>
        <p:spPr bwMode="auto">
          <a:xfrm>
            <a:off x="6708912" y="2192445"/>
            <a:ext cx="2232248" cy="1242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42000" name="Rectangle 10"/>
          <p:cNvSpPr>
            <a:spLocks noChangeArrowheads="1"/>
          </p:cNvSpPr>
          <p:nvPr/>
        </p:nvSpPr>
        <p:spPr bwMode="auto">
          <a:xfrm>
            <a:off x="323528" y="5085184"/>
            <a:ext cx="2304256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dirty="0">
                <a:latin typeface="Arial" charset="0"/>
              </a:rPr>
              <a:t>Laboratoire de psychologie environnementale</a:t>
            </a:r>
          </a:p>
        </p:txBody>
      </p:sp>
      <p:sp>
        <p:nvSpPr>
          <p:cNvPr id="42001" name="ZoneTexte 7"/>
          <p:cNvSpPr txBox="1">
            <a:spLocks noChangeArrowheads="1"/>
          </p:cNvSpPr>
          <p:nvPr/>
        </p:nvSpPr>
        <p:spPr bwMode="auto">
          <a:xfrm>
            <a:off x="482104" y="5929461"/>
            <a:ext cx="1728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fr-FR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/>
                <a:cs typeface="ヒラギノ角ゴ Pro W3"/>
              </a:rPr>
              <a:t>Lyon, Nantes </a:t>
            </a:r>
            <a:endParaRPr lang="fr-FR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42002" name="Rectangle 10"/>
          <p:cNvSpPr>
            <a:spLocks noChangeArrowheads="1"/>
          </p:cNvSpPr>
          <p:nvPr/>
        </p:nvSpPr>
        <p:spPr bwMode="auto">
          <a:xfrm>
            <a:off x="4283968" y="4509120"/>
            <a:ext cx="201622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dirty="0">
                <a:latin typeface="Arial" charset="0"/>
              </a:rPr>
              <a:t>Bancs d’essais de véhicules, de moteurs, de composants électriques…</a:t>
            </a:r>
          </a:p>
        </p:txBody>
      </p:sp>
      <p:sp>
        <p:nvSpPr>
          <p:cNvPr id="42004" name="Rectangle 10"/>
          <p:cNvSpPr>
            <a:spLocks noChangeArrowheads="1"/>
          </p:cNvSpPr>
          <p:nvPr/>
        </p:nvSpPr>
        <p:spPr bwMode="auto">
          <a:xfrm>
            <a:off x="3384550" y="1482725"/>
            <a:ext cx="3324225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dirty="0">
                <a:latin typeface="Arial" charset="0"/>
              </a:rPr>
              <a:t>Équipements d’analyse acoustique</a:t>
            </a:r>
          </a:p>
        </p:txBody>
      </p:sp>
      <p:sp>
        <p:nvSpPr>
          <p:cNvPr id="42007" name="Rectangle 10"/>
          <p:cNvSpPr>
            <a:spLocks noChangeArrowheads="1"/>
          </p:cNvSpPr>
          <p:nvPr/>
        </p:nvSpPr>
        <p:spPr bwMode="auto">
          <a:xfrm>
            <a:off x="6500813" y="3346450"/>
            <a:ext cx="150495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dirty="0">
                <a:latin typeface="Arial" charset="0"/>
              </a:rPr>
              <a:t>Logiciels de modélisation énergétique véhicule + véhicules d’essais</a:t>
            </a:r>
          </a:p>
        </p:txBody>
      </p:sp>
      <p:sp>
        <p:nvSpPr>
          <p:cNvPr id="42009" name="Rectangle 10"/>
          <p:cNvSpPr>
            <a:spLocks noChangeArrowheads="1"/>
          </p:cNvSpPr>
          <p:nvPr/>
        </p:nvSpPr>
        <p:spPr bwMode="auto">
          <a:xfrm>
            <a:off x="3203848" y="5805264"/>
            <a:ext cx="15144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r-FR" sz="1400" dirty="0">
                <a:latin typeface="Arial" charset="0"/>
              </a:rPr>
              <a:t>Analyse des émissions à l’échappement</a:t>
            </a:r>
          </a:p>
        </p:txBody>
      </p:sp>
      <p:sp>
        <p:nvSpPr>
          <p:cNvPr id="42010" name="Rectangle 10"/>
          <p:cNvSpPr>
            <a:spLocks noChangeArrowheads="1"/>
          </p:cNvSpPr>
          <p:nvPr/>
        </p:nvSpPr>
        <p:spPr bwMode="auto">
          <a:xfrm>
            <a:off x="6752084" y="5929461"/>
            <a:ext cx="22844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r-FR" sz="1400" dirty="0">
                <a:latin typeface="Arial" charset="0"/>
              </a:rPr>
              <a:t>Logiciel ACV infrastructure (Ecorce)</a:t>
            </a:r>
          </a:p>
        </p:txBody>
      </p:sp>
      <p:sp>
        <p:nvSpPr>
          <p:cNvPr id="31" name="Cylindre 30"/>
          <p:cNvSpPr/>
          <p:nvPr/>
        </p:nvSpPr>
        <p:spPr>
          <a:xfrm>
            <a:off x="250825" y="2356842"/>
            <a:ext cx="2881313" cy="844550"/>
          </a:xfrm>
          <a:prstGeom prst="ca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latin typeface="Arial" pitchFamily="34" charset="0"/>
                <a:cs typeface="Arial" pitchFamily="34" charset="0"/>
              </a:rPr>
              <a:t>Bases de données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latin typeface="Arial" pitchFamily="34" charset="0"/>
                <a:cs typeface="Arial" pitchFamily="34" charset="0"/>
              </a:rPr>
              <a:t>« Transport des marchandises »</a:t>
            </a:r>
          </a:p>
        </p:txBody>
      </p:sp>
      <p:pic>
        <p:nvPicPr>
          <p:cNvPr id="42013" name="Image 3" descr="_DSC0279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55392" y="1772816"/>
            <a:ext cx="1555750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14" name="Image 8" descr="LSEE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8138" y="3575050"/>
            <a:ext cx="201612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15" name="Picture 3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72164" y="4777333"/>
            <a:ext cx="14859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Espace réservé du numéro de diapositive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t="10321"/>
          <a:stretch>
            <a:fillRect/>
          </a:stretch>
        </p:blipFill>
        <p:spPr bwMode="auto">
          <a:xfrm>
            <a:off x="7380312" y="2835684"/>
            <a:ext cx="1597025" cy="1251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ZoneTexte 21"/>
          <p:cNvSpPr txBox="1"/>
          <p:nvPr/>
        </p:nvSpPr>
        <p:spPr>
          <a:xfrm>
            <a:off x="251520" y="1145644"/>
            <a:ext cx="6553200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Sécurité / Sûreté :</a:t>
            </a:r>
            <a:endParaRPr lang="fr-FR" dirty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r-FR" sz="1600" dirty="0">
                <a:latin typeface="Arial" pitchFamily="34" charset="0"/>
                <a:cs typeface="Arial" pitchFamily="34" charset="0"/>
              </a:rPr>
              <a:t>Étude de la résilience des systèmes de transport ferroviaire</a:t>
            </a:r>
            <a:r>
              <a:rPr lang="fr-FR" sz="1400" dirty="0">
                <a:latin typeface="Arial" pitchFamily="34" charset="0"/>
                <a:cs typeface="Arial" pitchFamily="34" charset="0"/>
              </a:rPr>
              <a:t>,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r-FR" sz="1600" dirty="0">
                <a:latin typeface="Arial" pitchFamily="34" charset="0"/>
                <a:cs typeface="Arial" pitchFamily="34" charset="0"/>
              </a:rPr>
              <a:t>Sécurité et sûreté des intersections Route/Rail,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r-FR" sz="1600" dirty="0">
                <a:latin typeface="Arial" pitchFamily="34" charset="0"/>
                <a:cs typeface="Arial" pitchFamily="34" charset="0"/>
              </a:rPr>
              <a:t>Analyse et évaluation de sûreté de fonctionnement de systèmes de communication sans fil,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r-FR" sz="1600" dirty="0">
                <a:latin typeface="Arial" pitchFamily="34" charset="0"/>
                <a:cs typeface="Arial" pitchFamily="34" charset="0"/>
              </a:rPr>
              <a:t>Processus de validation pour les équipements liés au système de management du transport ferroviaire européen,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r-FR" sz="1600" dirty="0">
                <a:latin typeface="Arial" pitchFamily="34" charset="0"/>
                <a:cs typeface="Arial" pitchFamily="34" charset="0"/>
              </a:rPr>
              <a:t>Dynamique des véhicules (sécurité / confort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fr-FR" sz="16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Impacts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environnementaux :  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bruit / vibrations</a:t>
            </a:r>
          </a:p>
          <a:p>
            <a:pPr>
              <a:defRPr/>
            </a:pP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Infrastructures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durabilité et fiabilité des infrastructures ferroviaires / Nouvelles infrastructures ferroviaires à forte capacité</a:t>
            </a:r>
          </a:p>
          <a:p>
            <a:pPr>
              <a:defRPr/>
            </a:pP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Mobilité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contribution du transport guidé dans le transport intermodal</a:t>
            </a:r>
          </a:p>
          <a:p>
            <a:pPr>
              <a:defRPr/>
            </a:pP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Expertise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et assistance technique : 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sécurité sur les grands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ouvrages d’art ferroviaires</a:t>
            </a:r>
            <a:endParaRPr lang="fr-FR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7450" y="764704"/>
            <a:ext cx="14398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1873702"/>
            <a:ext cx="14351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297308" y="5085184"/>
            <a:ext cx="8739188" cy="1354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tx2"/>
                </a:solidFill>
              </a:rPr>
              <a:t>Optimisation du trafic ferroviaire et urbain : 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analyse de la capacité d'infrastructures ferroviaires,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r-FR" sz="1600" dirty="0">
                <a:latin typeface="Arial" pitchFamily="34" charset="0"/>
                <a:cs typeface="Arial" pitchFamily="34" charset="0"/>
              </a:rPr>
              <a:t>Gestion opérationnelle du trafic ferroviaire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dans 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les gares et les nœuds complexes,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r-FR" sz="1600" dirty="0">
                <a:latin typeface="Arial" pitchFamily="34" charset="0"/>
                <a:cs typeface="Arial" pitchFamily="34" charset="0"/>
              </a:rPr>
              <a:t>Consommation d'énergie,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fr-FR" sz="1600" dirty="0">
                <a:latin typeface="Arial" pitchFamily="34" charset="0"/>
                <a:cs typeface="Arial" pitchFamily="34" charset="0"/>
              </a:rPr>
              <a:t>Fiabilité : régularité, ponctualité et gestion des  correspondances dans les réseaux.</a:t>
            </a:r>
          </a:p>
        </p:txBody>
      </p:sp>
      <p:pic>
        <p:nvPicPr>
          <p:cNvPr id="430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4114576"/>
            <a:ext cx="207962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552102" y="0"/>
            <a:ext cx="8229600" cy="1143000"/>
          </a:xfrm>
        </p:spPr>
        <p:txBody>
          <a:bodyPr/>
          <a:lstStyle/>
          <a:p>
            <a:pPr eaLnBrk="0" hangingPunct="0"/>
            <a:r>
              <a:rPr lang="fr-FR" sz="3200" dirty="0" smtClean="0">
                <a:latin typeface="Arial" charset="0"/>
                <a:ea typeface="ヒラギノ角ゴ Pro W3"/>
                <a:cs typeface="ヒラギノ角ゴ Pro W3"/>
              </a:rPr>
              <a:t>Exemple de collaboration transversale</a:t>
            </a:r>
            <a:br>
              <a:rPr lang="fr-FR" sz="3200" dirty="0" smtClean="0">
                <a:latin typeface="Arial" charset="0"/>
                <a:ea typeface="ヒラギノ角ゴ Pro W3"/>
                <a:cs typeface="ヒラギノ角ゴ Pro W3"/>
              </a:rPr>
            </a:br>
            <a:r>
              <a:rPr lang="fr-FR" sz="3200" i="1" dirty="0" smtClean="0">
                <a:solidFill>
                  <a:schemeClr val="tx2"/>
                </a:solidFill>
                <a:latin typeface="Arial" charset="0"/>
                <a:ea typeface="ヒラギノ角ゴ Pro W3"/>
                <a:cs typeface="ヒラギノ角ゴ Pro W3"/>
              </a:rPr>
              <a:t>le transport guidé</a:t>
            </a:r>
            <a:endParaRPr lang="fr-FR" sz="3600" i="1" dirty="0">
              <a:solidFill>
                <a:schemeClr val="tx2"/>
              </a:solidFill>
            </a:endParaRP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5313" y="2906365"/>
            <a:ext cx="2786062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95536" y="2060848"/>
            <a:ext cx="2374900" cy="11826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Arial" pitchFamily="34" charset="0"/>
                <a:cs typeface="Arial" pitchFamily="34" charset="0"/>
              </a:rPr>
              <a:t>Énergie, réseaux électriques autonomes et « intelligents </a:t>
            </a:r>
            <a:r>
              <a:rPr lang="fr-FR" b="1" dirty="0" smtClean="0">
                <a:latin typeface="Arial" pitchFamily="34" charset="0"/>
                <a:cs typeface="Arial" pitchFamily="34" charset="0"/>
              </a:rPr>
              <a:t>» </a:t>
            </a:r>
            <a:endParaRPr lang="fr-F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5536" y="3717032"/>
            <a:ext cx="2382838" cy="6683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Arial" pitchFamily="34" charset="0"/>
                <a:cs typeface="Arial" pitchFamily="34" charset="0"/>
              </a:rPr>
              <a:t>Optimisation / Usage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547664" y="4941168"/>
            <a:ext cx="1400175" cy="6080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Arial" pitchFamily="34" charset="0"/>
                <a:cs typeface="Arial" pitchFamily="34" charset="0"/>
              </a:rPr>
              <a:t>Fiscalité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059832" y="1628800"/>
            <a:ext cx="2640013" cy="7032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Arial" pitchFamily="34" charset="0"/>
                <a:cs typeface="Arial" pitchFamily="34" charset="0"/>
              </a:rPr>
              <a:t>Politiques publiques /Gouvernance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563888" y="4941168"/>
            <a:ext cx="2055813" cy="625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Arial" pitchFamily="34" charset="0"/>
                <a:cs typeface="Arial" pitchFamily="34" charset="0"/>
              </a:rPr>
              <a:t>Impact environnemental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227763" y="1652240"/>
            <a:ext cx="2520950" cy="8406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Arial" pitchFamily="34" charset="0"/>
                <a:cs typeface="Arial" pitchFamily="34" charset="0"/>
              </a:rPr>
              <a:t>Acceptabilité / Appropriation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28184" y="2780928"/>
            <a:ext cx="2520950" cy="8572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Arial" pitchFamily="34" charset="0"/>
                <a:cs typeface="Arial" pitchFamily="34" charset="0"/>
              </a:rPr>
              <a:t>Nouveaux comportements de conduite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012160" y="4941168"/>
            <a:ext cx="1871663" cy="6080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Arial" pitchFamily="34" charset="0"/>
                <a:cs typeface="Arial" pitchFamily="34" charset="0"/>
              </a:rPr>
              <a:t>Sécurité routière</a:t>
            </a:r>
          </a:p>
        </p:txBody>
      </p:sp>
      <p:sp>
        <p:nvSpPr>
          <p:cNvPr id="44042" name="ZoneTexte 10"/>
          <p:cNvSpPr txBox="1">
            <a:spLocks noChangeArrowheads="1"/>
          </p:cNvSpPr>
          <p:nvPr/>
        </p:nvSpPr>
        <p:spPr bwMode="auto">
          <a:xfrm>
            <a:off x="611560" y="5805264"/>
            <a:ext cx="78488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Multidisciplinarité </a:t>
            </a:r>
            <a:r>
              <a:rPr lang="fr-FR" dirty="0">
                <a:solidFill>
                  <a:srgbClr val="002060"/>
                </a:solidFill>
              </a:rPr>
              <a:t>&amp;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dirty="0">
                <a:solidFill>
                  <a:srgbClr val="002060"/>
                </a:solidFill>
              </a:rPr>
              <a:t>interdisciplinarité </a:t>
            </a:r>
            <a:r>
              <a:rPr lang="fr-FR" dirty="0" smtClean="0">
                <a:solidFill>
                  <a:srgbClr val="002060"/>
                </a:solidFill>
              </a:rPr>
              <a:t>animée</a:t>
            </a:r>
          </a:p>
          <a:p>
            <a:pPr algn="ctr"/>
            <a:r>
              <a:rPr lang="fr-FR" dirty="0" smtClean="0">
                <a:solidFill>
                  <a:srgbClr val="002060"/>
                </a:solidFill>
              </a:rPr>
              <a:t>par un groupe </a:t>
            </a:r>
            <a:r>
              <a:rPr lang="fr-FR" dirty="0">
                <a:solidFill>
                  <a:srgbClr val="002060"/>
                </a:solidFill>
              </a:rPr>
              <a:t>d’échange et de recherche </a:t>
            </a:r>
            <a:r>
              <a:rPr lang="fr-FR" dirty="0" smtClean="0">
                <a:solidFill>
                  <a:srgbClr val="002060"/>
                </a:solidFill>
              </a:rPr>
              <a:t>de l’</a:t>
            </a:r>
            <a:r>
              <a:rPr lang="fr-FR" dirty="0" err="1" smtClean="0">
                <a:solidFill>
                  <a:srgbClr val="002060"/>
                </a:solidFill>
              </a:rPr>
              <a:t>Ifsttar</a:t>
            </a:r>
            <a:r>
              <a:rPr lang="fr-FR" dirty="0" smtClean="0">
                <a:solidFill>
                  <a:srgbClr val="002060"/>
                </a:solidFill>
              </a:rPr>
              <a:t> (GERI)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28184" y="3933056"/>
            <a:ext cx="2044700" cy="6080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latin typeface="Arial" pitchFamily="34" charset="0"/>
                <a:cs typeface="Arial" pitchFamily="34" charset="0"/>
              </a:rPr>
              <a:t>Adaptation des infrastructures</a:t>
            </a:r>
          </a:p>
        </p:txBody>
      </p:sp>
      <p:sp>
        <p:nvSpPr>
          <p:cNvPr id="16" name="Titre 9"/>
          <p:cNvSpPr txBox="1">
            <a:spLocks/>
          </p:cNvSpPr>
          <p:nvPr/>
        </p:nvSpPr>
        <p:spPr>
          <a:xfrm>
            <a:off x="457200" y="-26243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A6A4"/>
                </a:solidFill>
                <a:effectLst/>
                <a:uLnTx/>
                <a:uFillTx/>
                <a:latin typeface="Arial" charset="0"/>
                <a:ea typeface="ヒラギノ角ゴ Pro W3"/>
                <a:cs typeface="ヒラギノ角ゴ Pro W3"/>
              </a:rPr>
              <a:t>Exemple de collaboration transversale</a:t>
            </a:r>
            <a:b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A6A4"/>
                </a:solidFill>
                <a:effectLst/>
                <a:uLnTx/>
                <a:uFillTx/>
                <a:latin typeface="Arial" charset="0"/>
                <a:ea typeface="ヒラギノ角ゴ Pro W3"/>
                <a:cs typeface="ヒラギノ角ゴ Pro W3"/>
              </a:rPr>
            </a:br>
            <a:r>
              <a:rPr lang="fr-FR" sz="3200" b="1" i="1" dirty="0" smtClean="0">
                <a:solidFill>
                  <a:schemeClr val="tx2"/>
                </a:solidFill>
                <a:latin typeface="Arial" charset="0"/>
                <a:ea typeface="ヒラギノ角ゴ Pro W3"/>
                <a:cs typeface="ヒラギノ角ゴ Pro W3"/>
              </a:rPr>
              <a:t>l</a:t>
            </a:r>
            <a:r>
              <a:rPr kumimoji="0" lang="fr-FR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ヒラギノ角ゴ Pro W3"/>
                <a:cs typeface="ヒラギノ角ゴ Pro W3"/>
              </a:rPr>
              <a:t>’électro-mobilité routière</a:t>
            </a:r>
            <a:endParaRPr kumimoji="0" lang="fr-FR" sz="36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528" y="999788"/>
            <a:ext cx="8640960" cy="5237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2" name="Rectangle 2"/>
          <p:cNvSpPr>
            <a:spLocks noGrp="1"/>
          </p:cNvSpPr>
          <p:nvPr>
            <p:ph type="title"/>
          </p:nvPr>
        </p:nvSpPr>
        <p:spPr>
          <a:xfrm>
            <a:off x="467544" y="3076"/>
            <a:ext cx="8229600" cy="689620"/>
          </a:xfrm>
        </p:spPr>
        <p:txBody>
          <a:bodyPr/>
          <a:lstStyle/>
          <a:p>
            <a:r>
              <a:rPr lang="fr-FR" sz="3200" b="1" dirty="0" smtClean="0">
                <a:latin typeface="Arial" pitchFamily="34" charset="0"/>
                <a:ea typeface="ヒラギノ角ゴ Pro W3" charset="-128"/>
              </a:rPr>
              <a:t>Les missions de l’</a:t>
            </a:r>
            <a:r>
              <a:rPr lang="fr-FR" sz="3200" b="1" dirty="0" err="1" smtClean="0">
                <a:latin typeface="Arial" pitchFamily="34" charset="0"/>
                <a:ea typeface="ヒラギノ角ゴ Pro W3" charset="-128"/>
              </a:rPr>
              <a:t>Ifsttar</a:t>
            </a:r>
            <a:endParaRPr lang="fr-FR" sz="3200" b="1" dirty="0" smtClean="0"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3023712" y="2149996"/>
            <a:ext cx="3456384" cy="3456384"/>
          </a:xfrm>
          <a:prstGeom prst="ellipse">
            <a:avLst/>
          </a:prstGeom>
          <a:blipFill dpi="0" rotWithShape="1">
            <a:blip r:embed="rId5" cstate="print">
              <a:alphaModFix amt="21000"/>
            </a:blip>
            <a:srcRect/>
            <a:tile tx="0" ty="0" sx="100000" sy="100000" flip="none" algn="tl"/>
          </a:blipFill>
          <a:ln w="50800" cmpd="sng">
            <a:solidFill>
              <a:schemeClr val="tx2">
                <a:alpha val="99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Produire</a:t>
            </a:r>
          </a:p>
          <a:p>
            <a:pPr algn="ctr"/>
            <a:endParaRPr lang="fr-FR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Diffuser</a:t>
            </a:r>
          </a:p>
          <a:p>
            <a:pPr algn="ctr"/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fr-FR" sz="2800" b="1" dirty="0" smtClean="0">
                <a:solidFill>
                  <a:schemeClr val="accent1">
                    <a:lumMod val="75000"/>
                  </a:schemeClr>
                </a:solidFill>
              </a:rPr>
              <a:t>Valoriser</a:t>
            </a:r>
          </a:p>
        </p:txBody>
      </p:sp>
      <p:sp>
        <p:nvSpPr>
          <p:cNvPr id="9" name="Arrondir un rectangle avec un coin diagonal 8"/>
          <p:cNvSpPr/>
          <p:nvPr/>
        </p:nvSpPr>
        <p:spPr>
          <a:xfrm>
            <a:off x="3701033" y="1412776"/>
            <a:ext cx="2088000" cy="864096"/>
          </a:xfrm>
          <a:prstGeom prst="round2Diag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Recherche finalisée</a:t>
            </a:r>
            <a:endParaRPr lang="fr-FR" b="1" dirty="0"/>
          </a:p>
        </p:txBody>
      </p:sp>
      <p:sp>
        <p:nvSpPr>
          <p:cNvPr id="10" name="Arrondir un rectangle avec un coin diagonal 9"/>
          <p:cNvSpPr/>
          <p:nvPr/>
        </p:nvSpPr>
        <p:spPr>
          <a:xfrm>
            <a:off x="1560635" y="2420888"/>
            <a:ext cx="2088000" cy="864096"/>
          </a:xfrm>
          <a:prstGeom prst="round2Diag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Expertise et Conseil</a:t>
            </a:r>
            <a:endParaRPr lang="fr-FR" b="1" dirty="0"/>
          </a:p>
        </p:txBody>
      </p:sp>
      <p:sp>
        <p:nvSpPr>
          <p:cNvPr id="11" name="Arrondir un rectangle avec un coin diagonal 10"/>
          <p:cNvSpPr/>
          <p:nvPr/>
        </p:nvSpPr>
        <p:spPr>
          <a:xfrm>
            <a:off x="5789033" y="2420984"/>
            <a:ext cx="2088000" cy="864000"/>
          </a:xfrm>
          <a:prstGeom prst="round2Diag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Transfert d’innovation</a:t>
            </a:r>
            <a:endParaRPr lang="fr-FR" b="1" dirty="0"/>
          </a:p>
        </p:txBody>
      </p:sp>
      <p:sp>
        <p:nvSpPr>
          <p:cNvPr id="12" name="Arrondir un rectangle avec un coin diagonal 11"/>
          <p:cNvSpPr/>
          <p:nvPr/>
        </p:nvSpPr>
        <p:spPr>
          <a:xfrm>
            <a:off x="4932040" y="5157288"/>
            <a:ext cx="2088000" cy="864000"/>
          </a:xfrm>
          <a:prstGeom prst="round2Diag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Certification</a:t>
            </a:r>
          </a:p>
          <a:p>
            <a:pPr algn="ctr"/>
            <a:r>
              <a:rPr lang="fr-FR" b="1" dirty="0" smtClean="0"/>
              <a:t>Normalisation</a:t>
            </a:r>
            <a:endParaRPr lang="fr-FR" b="1" dirty="0"/>
          </a:p>
        </p:txBody>
      </p:sp>
      <p:sp>
        <p:nvSpPr>
          <p:cNvPr id="13" name="Arrondir un rectangle avec un coin diagonal 12"/>
          <p:cNvSpPr/>
          <p:nvPr/>
        </p:nvSpPr>
        <p:spPr>
          <a:xfrm>
            <a:off x="2484000" y="5157288"/>
            <a:ext cx="2088000" cy="864000"/>
          </a:xfrm>
          <a:prstGeom prst="round2Diag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Doctrine technique</a:t>
            </a:r>
            <a:endParaRPr lang="fr-FR" b="1" dirty="0"/>
          </a:p>
        </p:txBody>
      </p:sp>
      <p:sp>
        <p:nvSpPr>
          <p:cNvPr id="14" name="Arrondir un rectangle avec un coin diagonal 13"/>
          <p:cNvSpPr/>
          <p:nvPr/>
        </p:nvSpPr>
        <p:spPr>
          <a:xfrm>
            <a:off x="1560635" y="3717128"/>
            <a:ext cx="2088000" cy="864000"/>
          </a:xfrm>
          <a:prstGeom prst="round2Diag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Diffusion de connaissances</a:t>
            </a:r>
            <a:endParaRPr lang="fr-FR" b="1" dirty="0"/>
          </a:p>
        </p:txBody>
      </p:sp>
      <p:sp>
        <p:nvSpPr>
          <p:cNvPr id="15" name="Arrondir un rectangle avec un coin diagonal 14"/>
          <p:cNvSpPr/>
          <p:nvPr/>
        </p:nvSpPr>
        <p:spPr>
          <a:xfrm>
            <a:off x="5789033" y="3717128"/>
            <a:ext cx="2088232" cy="864096"/>
          </a:xfrm>
          <a:prstGeom prst="round2Diag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Formation</a:t>
            </a:r>
            <a:endParaRPr lang="fr-FR" b="1" dirty="0"/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oneTexte 21"/>
          <p:cNvSpPr txBox="1">
            <a:spLocks noChangeArrowheads="1"/>
          </p:cNvSpPr>
          <p:nvPr/>
        </p:nvSpPr>
        <p:spPr bwMode="auto">
          <a:xfrm>
            <a:off x="179512" y="1060876"/>
            <a:ext cx="6840760" cy="1015663"/>
          </a:xfrm>
          <a:prstGeom prst="rect">
            <a:avLst/>
          </a:prstGeom>
          <a:solidFill>
            <a:srgbClr val="92D050">
              <a:alpha val="11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r>
              <a:rPr lang="fr-FR" sz="1500" b="1" dirty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Pourquoi a-t-on besoin de la R5G ? </a:t>
            </a:r>
          </a:p>
          <a:p>
            <a:pPr>
              <a:buFontTx/>
              <a:buChar char="•"/>
            </a:pPr>
            <a:r>
              <a:rPr lang="fr-FR" sz="1500" dirty="0">
                <a:latin typeface="Arial" pitchFamily="34" charset="0"/>
                <a:cs typeface="Arial" pitchFamily="34" charset="0"/>
              </a:rPr>
              <a:t> Image dégradée associée au transport routier</a:t>
            </a:r>
          </a:p>
          <a:p>
            <a:pPr>
              <a:buFont typeface="Arial" charset="0"/>
              <a:buChar char="•"/>
            </a:pPr>
            <a:r>
              <a:rPr lang="fr-FR" sz="1500" dirty="0">
                <a:latin typeface="Arial" pitchFamily="34" charset="0"/>
                <a:cs typeface="Arial" pitchFamily="34" charset="0"/>
              </a:rPr>
              <a:t> Existence d’innovations dans les </a:t>
            </a:r>
            <a:r>
              <a:rPr lang="fr-FR" sz="1500" dirty="0" smtClean="0">
                <a:latin typeface="Arial" pitchFamily="34" charset="0"/>
                <a:cs typeface="Arial" pitchFamily="34" charset="0"/>
              </a:rPr>
              <a:t>infrastructures routières</a:t>
            </a:r>
            <a:endParaRPr lang="fr-FR" sz="1500" dirty="0"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Char char="•"/>
            </a:pPr>
            <a:r>
              <a:rPr lang="fr-FR" sz="1500" dirty="0">
                <a:latin typeface="Arial" pitchFamily="34" charset="0"/>
                <a:cs typeface="Arial" pitchFamily="34" charset="0"/>
              </a:rPr>
              <a:t> Besoins de transferts technologiques 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51520" y="4437112"/>
            <a:ext cx="1142947" cy="1143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6" descr="D:\Forever Open Road\Photos\Bilder_Geoth_10-08-10 004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51520" y="5661248"/>
            <a:ext cx="1380150" cy="954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5061" name="Picture 96"/>
          <p:cNvPicPr>
            <a:picLocks noChangeAspect="1" noChangeArrowheads="1"/>
          </p:cNvPicPr>
          <p:nvPr/>
        </p:nvPicPr>
        <p:blipFill>
          <a:blip r:embed="rId4" cstate="print"/>
          <a:srcRect l="15353" t="10124" r="18353" b="18478"/>
          <a:stretch>
            <a:fillRect/>
          </a:stretch>
        </p:blipFill>
        <p:spPr bwMode="auto">
          <a:xfrm>
            <a:off x="1475656" y="4437112"/>
            <a:ext cx="1433292" cy="1052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5066" name="Text Box 101"/>
          <p:cNvSpPr txBox="1">
            <a:spLocks noChangeArrowheads="1"/>
          </p:cNvSpPr>
          <p:nvPr/>
        </p:nvSpPr>
        <p:spPr bwMode="auto">
          <a:xfrm rot="16200000">
            <a:off x="2254533" y="4954379"/>
            <a:ext cx="144016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100" i="1" dirty="0" err="1" smtClean="0">
                <a:solidFill>
                  <a:schemeClr val="tx2"/>
                </a:solidFill>
                <a:latin typeface="Arial" charset="0"/>
                <a:ea typeface="ヒラギノ角ゴ Pro W3"/>
                <a:cs typeface="ヒラギノ角ゴ Pro W3"/>
              </a:rPr>
              <a:t>Forever</a:t>
            </a:r>
            <a:r>
              <a:rPr lang="fr-FR" sz="1100" i="1" dirty="0" smtClean="0">
                <a:solidFill>
                  <a:schemeClr val="tx2"/>
                </a:solidFill>
                <a:latin typeface="Arial" charset="0"/>
                <a:ea typeface="ヒラギノ角ゴ Pro W3"/>
                <a:cs typeface="ヒラギノ角ゴ Pro W3"/>
              </a:rPr>
              <a:t> Open Road</a:t>
            </a:r>
            <a:endParaRPr lang="fr-FR" sz="1100" i="1" dirty="0">
              <a:solidFill>
                <a:schemeClr val="tx2"/>
              </a:solidFill>
              <a:latin typeface="Arial" charset="0"/>
              <a:ea typeface="ヒラギノ角ゴ Pro W3"/>
              <a:cs typeface="ヒラギノ角ゴ Pro W3"/>
            </a:endParaRPr>
          </a:p>
        </p:txBody>
      </p:sp>
      <p:pic>
        <p:nvPicPr>
          <p:cNvPr id="45067" name="Picture 8" descr="breve334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691680" y="5661248"/>
            <a:ext cx="924372" cy="924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9" name="Groupe 28"/>
          <p:cNvGrpSpPr/>
          <p:nvPr/>
        </p:nvGrpSpPr>
        <p:grpSpPr>
          <a:xfrm>
            <a:off x="7668344" y="1844625"/>
            <a:ext cx="1368152" cy="2088431"/>
            <a:chOff x="7596336" y="1268760"/>
            <a:chExt cx="1368152" cy="2088431"/>
          </a:xfrm>
        </p:grpSpPr>
        <p:grpSp>
          <p:nvGrpSpPr>
            <p:cNvPr id="27" name="Groupe 26"/>
            <p:cNvGrpSpPr/>
            <p:nvPr/>
          </p:nvGrpSpPr>
          <p:grpSpPr>
            <a:xfrm>
              <a:off x="7668344" y="1268760"/>
              <a:ext cx="1296144" cy="2088431"/>
              <a:chOff x="7668344" y="1268760"/>
              <a:chExt cx="1296144" cy="2088431"/>
            </a:xfrm>
          </p:grpSpPr>
          <p:sp>
            <p:nvSpPr>
              <p:cNvPr id="2" name="Ellipse 1"/>
              <p:cNvSpPr/>
              <p:nvPr/>
            </p:nvSpPr>
            <p:spPr>
              <a:xfrm>
                <a:off x="7740352" y="2780928"/>
                <a:ext cx="1224136" cy="576263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FR" sz="1200" b="1" dirty="0"/>
                  <a:t>Le chemin</a:t>
                </a:r>
              </a:p>
            </p:txBody>
          </p:sp>
          <p:sp>
            <p:nvSpPr>
              <p:cNvPr id="16" name="Ellipse 15"/>
              <p:cNvSpPr/>
              <p:nvPr/>
            </p:nvSpPr>
            <p:spPr>
              <a:xfrm>
                <a:off x="7740352" y="2276872"/>
                <a:ext cx="1224136" cy="576262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FR" sz="1200" b="1" dirty="0"/>
                  <a:t>La voie romaine</a:t>
                </a:r>
              </a:p>
            </p:txBody>
          </p:sp>
          <p:sp>
            <p:nvSpPr>
              <p:cNvPr id="17" name="Ellipse 16"/>
              <p:cNvSpPr/>
              <p:nvPr/>
            </p:nvSpPr>
            <p:spPr>
              <a:xfrm>
                <a:off x="7740352" y="1772816"/>
                <a:ext cx="1224136" cy="576263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FR" sz="1200" b="1" dirty="0"/>
                  <a:t>La route revêtue</a:t>
                </a:r>
              </a:p>
            </p:txBody>
          </p:sp>
          <p:sp>
            <p:nvSpPr>
              <p:cNvPr id="18" name="Ellipse 17"/>
              <p:cNvSpPr/>
              <p:nvPr/>
            </p:nvSpPr>
            <p:spPr>
              <a:xfrm>
                <a:off x="7668344" y="1268760"/>
                <a:ext cx="1296144" cy="576262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fr-FR" sz="1200" b="1" dirty="0"/>
                  <a:t>L‘autoroute</a:t>
                </a:r>
              </a:p>
            </p:txBody>
          </p:sp>
        </p:grpSp>
        <p:grpSp>
          <p:nvGrpSpPr>
            <p:cNvPr id="28" name="Groupe 27"/>
            <p:cNvGrpSpPr/>
            <p:nvPr/>
          </p:nvGrpSpPr>
          <p:grpSpPr>
            <a:xfrm>
              <a:off x="7596336" y="1484784"/>
              <a:ext cx="360933" cy="1720130"/>
              <a:chOff x="7596336" y="1484784"/>
              <a:chExt cx="360933" cy="1720130"/>
            </a:xfrm>
          </p:grpSpPr>
          <p:sp>
            <p:nvSpPr>
              <p:cNvPr id="3" name="Ellipse 2"/>
              <p:cNvSpPr/>
              <p:nvPr/>
            </p:nvSpPr>
            <p:spPr>
              <a:xfrm>
                <a:off x="7668344" y="2996952"/>
                <a:ext cx="287338" cy="207962"/>
              </a:xfrm>
              <a:prstGeom prst="ellipse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FR" dirty="0"/>
                  <a:t>1</a:t>
                </a:r>
              </a:p>
            </p:txBody>
          </p:sp>
          <p:sp>
            <p:nvSpPr>
              <p:cNvPr id="20" name="Ellipse 19"/>
              <p:cNvSpPr/>
              <p:nvPr/>
            </p:nvSpPr>
            <p:spPr>
              <a:xfrm>
                <a:off x="7668344" y="2492896"/>
                <a:ext cx="288925" cy="207963"/>
              </a:xfrm>
              <a:prstGeom prst="ellipse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FR" dirty="0"/>
                  <a:t>2</a:t>
                </a:r>
              </a:p>
            </p:txBody>
          </p:sp>
          <p:sp>
            <p:nvSpPr>
              <p:cNvPr id="21" name="Ellipse 20"/>
              <p:cNvSpPr/>
              <p:nvPr/>
            </p:nvSpPr>
            <p:spPr>
              <a:xfrm>
                <a:off x="7596336" y="1988840"/>
                <a:ext cx="287337" cy="207962"/>
              </a:xfrm>
              <a:prstGeom prst="ellipse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FR" dirty="0"/>
                  <a:t>3</a:t>
                </a:r>
              </a:p>
            </p:txBody>
          </p:sp>
          <p:sp>
            <p:nvSpPr>
              <p:cNvPr id="22" name="Ellipse 21"/>
              <p:cNvSpPr/>
              <p:nvPr/>
            </p:nvSpPr>
            <p:spPr>
              <a:xfrm>
                <a:off x="7596337" y="1484784"/>
                <a:ext cx="245314" cy="207962"/>
              </a:xfrm>
              <a:prstGeom prst="ellipse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FR" dirty="0"/>
                  <a:t>4</a:t>
                </a:r>
              </a:p>
            </p:txBody>
          </p:sp>
        </p:grpSp>
      </p:grpSp>
      <p:sp>
        <p:nvSpPr>
          <p:cNvPr id="24" name="Rectangle 2"/>
          <p:cNvSpPr txBox="1">
            <a:spLocks/>
          </p:cNvSpPr>
          <p:nvPr/>
        </p:nvSpPr>
        <p:spPr>
          <a:xfrm>
            <a:off x="0" y="-2456"/>
            <a:ext cx="9144000" cy="701676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rgbClr val="00A6A4"/>
                </a:solidFill>
                <a:latin typeface="Arial" pitchFamily="34" charset="0"/>
                <a:ea typeface="+mj-ea"/>
                <a:cs typeface="Arial" pitchFamily="34" charset="0"/>
              </a:rPr>
              <a:t>Exemple de grand projet : </a:t>
            </a:r>
          </a:p>
          <a:p>
            <a:pPr lvl="0" algn="ctr">
              <a:spcBef>
                <a:spcPct val="0"/>
              </a:spcBef>
              <a:defRPr/>
            </a:pPr>
            <a:r>
              <a:rPr lang="fr-FR" sz="3200" b="1" i="1" dirty="0" smtClean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La </a:t>
            </a:r>
            <a:r>
              <a:rPr kumimoji="0" lang="fr-FR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Route de 5</a:t>
            </a:r>
            <a:r>
              <a:rPr kumimoji="0" lang="fr-FR" sz="3200" b="1" i="1" u="none" strike="noStrike" kern="1200" cap="none" spc="0" normalizeH="0" baseline="30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ème</a:t>
            </a:r>
            <a:r>
              <a:rPr kumimoji="0" lang="fr-FR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génération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51520" y="2132756"/>
            <a:ext cx="6984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Les ambitions</a:t>
            </a:r>
          </a:p>
          <a:p>
            <a:pPr lvl="1">
              <a:lnSpc>
                <a:spcPct val="150000"/>
              </a:lnSpc>
            </a:pP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Une route évolutive</a:t>
            </a:r>
          </a:p>
          <a:p>
            <a:pPr lvl="1">
              <a:lnSpc>
                <a:spcPct val="150000"/>
              </a:lnSpc>
            </a:pPr>
            <a:r>
              <a:rPr lang="fr-FR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Une route coopérative</a:t>
            </a:r>
          </a:p>
          <a:p>
            <a:pPr lvl="1">
              <a:lnSpc>
                <a:spcPct val="150000"/>
              </a:lnSpc>
            </a:pPr>
            <a:r>
              <a:rPr lang="fr-FR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Une route à contribution environnementale positive</a:t>
            </a:r>
          </a:p>
          <a:p>
            <a:pPr lvl="1">
              <a:lnSpc>
                <a:spcPct val="150000"/>
              </a:lnSpc>
            </a:pPr>
            <a:r>
              <a:rPr lang="fr-FR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Une route acceptable</a:t>
            </a:r>
            <a:endParaRPr lang="fr-FR" sz="1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ZoneTexte 21"/>
          <p:cNvSpPr txBox="1">
            <a:spLocks noChangeArrowheads="1"/>
          </p:cNvSpPr>
          <p:nvPr/>
        </p:nvSpPr>
        <p:spPr bwMode="auto">
          <a:xfrm>
            <a:off x="3203848" y="4257670"/>
            <a:ext cx="568863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fr-FR" b="1" dirty="0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Une </a:t>
            </a:r>
            <a:r>
              <a:rPr lang="fr-FR" b="1" dirty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application « plurielle » de la R5G</a:t>
            </a:r>
          </a:p>
          <a:p>
            <a:pPr algn="r">
              <a:buFont typeface="Arial" charset="0"/>
              <a:buNone/>
            </a:pPr>
            <a:r>
              <a:rPr lang="fr-FR" sz="1600" dirty="0">
                <a:latin typeface="Arial" pitchFamily="34" charset="0"/>
                <a:cs typeface="Arial" pitchFamily="34" charset="0"/>
              </a:rPr>
              <a:t>Réseaux urbains, </a:t>
            </a:r>
            <a:r>
              <a:rPr lang="fr-FR" sz="1600" dirty="0" err="1">
                <a:latin typeface="Arial" pitchFamily="34" charset="0"/>
                <a:cs typeface="Arial" pitchFamily="34" charset="0"/>
              </a:rPr>
              <a:t>péri-urbains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, structurants,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locaux</a:t>
            </a:r>
            <a:endParaRPr lang="fr-FR" sz="1600" dirty="0">
              <a:latin typeface="Arial" pitchFamily="34" charset="0"/>
              <a:cs typeface="Arial" pitchFamily="34" charset="0"/>
            </a:endParaRPr>
          </a:p>
          <a:p>
            <a:pPr algn="r"/>
            <a:endParaRPr lang="fr-FR" b="1" dirty="0" smtClean="0">
              <a:solidFill>
                <a:srgbClr val="376092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fr-FR" b="1" dirty="0" smtClean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>Programme</a:t>
            </a:r>
            <a:r>
              <a:rPr lang="fr-FR" b="1" dirty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fr-FR" b="1" dirty="0">
                <a:solidFill>
                  <a:srgbClr val="376092"/>
                </a:solidFill>
                <a:latin typeface="Arial" pitchFamily="34" charset="0"/>
                <a:cs typeface="Arial" pitchFamily="34" charset="0"/>
              </a:rPr>
            </a:br>
            <a:r>
              <a:rPr lang="fr-FR" sz="1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Conception et construction </a:t>
            </a:r>
            <a:r>
              <a:rPr lang="fr-FR" sz="1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fr-FR" sz="1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démonstrateurs à l’échelle 1:1</a:t>
            </a:r>
            <a:r>
              <a:rPr lang="fr-FR" sz="1100" i="1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200" b="1" i="1" dirty="0">
                <a:solidFill>
                  <a:srgbClr val="37609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/>
            </a:r>
            <a:br>
              <a:rPr lang="fr-FR" sz="1200" b="1" i="1" dirty="0">
                <a:solidFill>
                  <a:srgbClr val="37609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</a:br>
            <a:r>
              <a:rPr lang="fr-FR" sz="1400" i="1" dirty="0">
                <a:latin typeface="Arial" pitchFamily="34" charset="0"/>
                <a:cs typeface="Arial" pitchFamily="34" charset="0"/>
              </a:rPr>
              <a:t>2010-2014 : démonstrateurs de « composants » de la R5G</a:t>
            </a:r>
          </a:p>
          <a:p>
            <a:pPr algn="r">
              <a:buFont typeface="Arial" charset="0"/>
              <a:buNone/>
            </a:pPr>
            <a:r>
              <a:rPr lang="fr-FR" sz="1400" i="1" dirty="0">
                <a:latin typeface="Arial" pitchFamily="34" charset="0"/>
                <a:cs typeface="Arial" pitchFamily="34" charset="0"/>
              </a:rPr>
              <a:t>2014-2018 : mise à l’épreuve de sous systèmes  </a:t>
            </a:r>
          </a:p>
          <a:p>
            <a:pPr algn="r">
              <a:buFont typeface="Arial" charset="0"/>
              <a:buNone/>
            </a:pPr>
            <a:r>
              <a:rPr lang="fr-FR" sz="1400" i="1" dirty="0">
                <a:latin typeface="Arial" pitchFamily="34" charset="0"/>
                <a:cs typeface="Arial" pitchFamily="34" charset="0"/>
              </a:rPr>
              <a:t>2020 : démonstrateur R5G</a:t>
            </a:r>
          </a:p>
        </p:txBody>
      </p:sp>
      <p:pic>
        <p:nvPicPr>
          <p:cNvPr id="35" name="Image 34" descr="R5G-logo-we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47425" y="582588"/>
            <a:ext cx="844472" cy="1241376"/>
          </a:xfrm>
          <a:prstGeom prst="rect">
            <a:avLst/>
          </a:prstGeom>
        </p:spPr>
      </p:pic>
      <p:sp>
        <p:nvSpPr>
          <p:cNvPr id="36" name="Espace réservé du numéro de diapositive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oneTexte 21"/>
          <p:cNvSpPr txBox="1">
            <a:spLocks noChangeArrowheads="1"/>
          </p:cNvSpPr>
          <p:nvPr/>
        </p:nvSpPr>
        <p:spPr bwMode="auto">
          <a:xfrm>
            <a:off x="250825" y="848320"/>
            <a:ext cx="6049367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fr-FR" sz="1200" dirty="0">
              <a:latin typeface="Arial" charset="0"/>
            </a:endParaRPr>
          </a:p>
          <a:p>
            <a:r>
              <a:rPr lang="fr-FR" b="1" dirty="0" smtClean="0">
                <a:solidFill>
                  <a:srgbClr val="376092"/>
                </a:solidFill>
                <a:latin typeface="Arial" charset="0"/>
              </a:rPr>
              <a:t>La </a:t>
            </a:r>
            <a:r>
              <a:rPr lang="fr-FR" b="1" i="1" dirty="0" smtClean="0">
                <a:solidFill>
                  <a:srgbClr val="376092"/>
                </a:solidFill>
                <a:latin typeface="Arial" charset="0"/>
              </a:rPr>
              <a:t>ville « intelligente » </a:t>
            </a:r>
          </a:p>
          <a:p>
            <a:r>
              <a:rPr lang="fr-FR" sz="1400" b="1" dirty="0" err="1" smtClean="0">
                <a:solidFill>
                  <a:schemeClr val="accent1"/>
                </a:solidFill>
                <a:latin typeface="Arial" charset="0"/>
              </a:rPr>
              <a:t>Sense</a:t>
            </a:r>
            <a:r>
              <a:rPr lang="fr-FR" sz="1400" b="1" dirty="0" smtClean="0">
                <a:solidFill>
                  <a:schemeClr val="accent1"/>
                </a:solidFill>
                <a:latin typeface="Arial" charset="0"/>
              </a:rPr>
              <a:t>-city = </a:t>
            </a:r>
            <a:r>
              <a:rPr lang="fr-FR" sz="1400" dirty="0" smtClean="0">
                <a:solidFill>
                  <a:schemeClr val="accent1"/>
                </a:solidFill>
                <a:latin typeface="Arial" charset="0"/>
              </a:rPr>
              <a:t>Outils </a:t>
            </a:r>
            <a:r>
              <a:rPr lang="fr-FR" sz="1400" dirty="0">
                <a:solidFill>
                  <a:schemeClr val="accent1"/>
                </a:solidFill>
                <a:latin typeface="Arial" charset="0"/>
              </a:rPr>
              <a:t>d’aide à la décision s’appuyant sur des </a:t>
            </a:r>
            <a:r>
              <a:rPr lang="fr-FR" sz="1400" dirty="0" smtClean="0">
                <a:solidFill>
                  <a:schemeClr val="accent1"/>
                </a:solidFill>
                <a:latin typeface="Arial" charset="0"/>
              </a:rPr>
              <a:t>capteurs </a:t>
            </a:r>
            <a:r>
              <a:rPr lang="fr-FR" sz="1400" dirty="0">
                <a:solidFill>
                  <a:schemeClr val="accent1"/>
                </a:solidFill>
                <a:latin typeface="Arial" charset="0"/>
              </a:rPr>
              <a:t>innovants, </a:t>
            </a:r>
            <a:r>
              <a:rPr lang="fr-FR" sz="1400" dirty="0" smtClean="0">
                <a:solidFill>
                  <a:schemeClr val="accent1"/>
                </a:solidFill>
                <a:latin typeface="Arial" charset="0"/>
              </a:rPr>
              <a:t>des </a:t>
            </a:r>
            <a:r>
              <a:rPr lang="fr-FR" sz="1400" dirty="0">
                <a:solidFill>
                  <a:schemeClr val="accent1"/>
                </a:solidFill>
                <a:latin typeface="Arial" charset="0"/>
              </a:rPr>
              <a:t>modèles physiques et la représentation des informations</a:t>
            </a:r>
            <a:endParaRPr lang="fr-FR" dirty="0">
              <a:solidFill>
                <a:schemeClr val="accent1"/>
              </a:solidFill>
              <a:latin typeface="Arial" charset="0"/>
            </a:endParaRPr>
          </a:p>
          <a:p>
            <a:endParaRPr lang="fr-FR" sz="1200" dirty="0">
              <a:latin typeface="Arial" charset="0"/>
            </a:endParaRPr>
          </a:p>
          <a:p>
            <a:r>
              <a:rPr lang="fr-FR" b="1" dirty="0">
                <a:solidFill>
                  <a:srgbClr val="376092"/>
                </a:solidFill>
                <a:latin typeface="Arial" charset="0"/>
              </a:rPr>
              <a:t>Domaines </a:t>
            </a:r>
            <a:r>
              <a:rPr lang="fr-FR" b="1" dirty="0" smtClean="0">
                <a:solidFill>
                  <a:srgbClr val="376092"/>
                </a:solidFill>
                <a:latin typeface="Arial" charset="0"/>
              </a:rPr>
              <a:t>d’intérêt :</a:t>
            </a:r>
            <a:endParaRPr lang="fr-FR" b="1" dirty="0">
              <a:solidFill>
                <a:srgbClr val="376092"/>
              </a:solidFill>
              <a:latin typeface="Arial" charset="0"/>
            </a:endParaRP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charset="0"/>
              </a:rPr>
              <a:t> Performances </a:t>
            </a:r>
            <a:r>
              <a:rPr lang="fr-FR" sz="1400" dirty="0">
                <a:latin typeface="Arial" charset="0"/>
              </a:rPr>
              <a:t>énergétiques (bâtiments, quartiers) 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charset="0"/>
              </a:rPr>
              <a:t> Durabilité </a:t>
            </a:r>
            <a:r>
              <a:rPr lang="fr-FR" sz="1400" dirty="0">
                <a:latin typeface="Arial" charset="0"/>
              </a:rPr>
              <a:t>des infrastructures et des réseaux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charset="0"/>
              </a:rPr>
              <a:t> Qualité </a:t>
            </a:r>
            <a:r>
              <a:rPr lang="fr-FR" sz="1400" dirty="0">
                <a:latin typeface="Arial" charset="0"/>
              </a:rPr>
              <a:t>de l’air, de l’eau et des sols 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charset="0"/>
              </a:rPr>
              <a:t> Suivi </a:t>
            </a:r>
            <a:r>
              <a:rPr lang="fr-FR" sz="1400" dirty="0">
                <a:latin typeface="Arial" charset="0"/>
              </a:rPr>
              <a:t>sanitaire du bâti</a:t>
            </a:r>
          </a:p>
          <a:p>
            <a:pPr>
              <a:buFont typeface="Arial" charset="0"/>
              <a:buNone/>
            </a:pPr>
            <a:endParaRPr lang="fr-FR" sz="1200" dirty="0">
              <a:latin typeface="Arial" charset="0"/>
            </a:endParaRPr>
          </a:p>
          <a:p>
            <a:r>
              <a:rPr lang="fr-FR" b="1" dirty="0" smtClean="0">
                <a:solidFill>
                  <a:srgbClr val="376092"/>
                </a:solidFill>
                <a:latin typeface="Arial" charset="0"/>
              </a:rPr>
              <a:t>Programme :</a:t>
            </a:r>
            <a:endParaRPr lang="fr-FR" sz="1600" dirty="0">
              <a:solidFill>
                <a:srgbClr val="FF0000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fr-FR" sz="1600" dirty="0">
                <a:latin typeface="Arial" charset="0"/>
              </a:rPr>
              <a:t> Développement de réseaux de micro et nano-capteurs</a:t>
            </a:r>
          </a:p>
          <a:p>
            <a:r>
              <a:rPr lang="fr-FR" sz="1600" dirty="0">
                <a:latin typeface="Arial" charset="0"/>
              </a:rPr>
              <a:t>   autonomes, communicants, bas coût</a:t>
            </a:r>
          </a:p>
          <a:p>
            <a:pPr>
              <a:buFontTx/>
              <a:buChar char="•"/>
            </a:pPr>
            <a:r>
              <a:rPr lang="fr-FR" sz="1600" dirty="0">
                <a:latin typeface="Arial" charset="0"/>
              </a:rPr>
              <a:t> Étalonnage, démonstration et validation </a:t>
            </a:r>
          </a:p>
          <a:p>
            <a:r>
              <a:rPr lang="fr-FR" sz="1600" dirty="0">
                <a:latin typeface="Arial" charset="0"/>
              </a:rPr>
              <a:t>   en conditions réalistes</a:t>
            </a:r>
          </a:p>
          <a:p>
            <a:pPr>
              <a:buFontTx/>
              <a:buChar char="•"/>
            </a:pPr>
            <a:r>
              <a:rPr lang="fr-FR" sz="1600" dirty="0">
                <a:latin typeface="Arial" charset="0"/>
              </a:rPr>
              <a:t> Outils d’aide à la décision par modélisation et </a:t>
            </a:r>
          </a:p>
          <a:p>
            <a:r>
              <a:rPr lang="fr-FR" sz="1600" dirty="0">
                <a:latin typeface="Arial" charset="0"/>
              </a:rPr>
              <a:t>   représentation géographique des phénomènes</a:t>
            </a:r>
          </a:p>
          <a:p>
            <a:endParaRPr lang="fr-FR" sz="1200" b="1" dirty="0">
              <a:solidFill>
                <a:srgbClr val="376092"/>
              </a:solidFill>
              <a:latin typeface="Arial" charset="0"/>
            </a:endParaRPr>
          </a:p>
          <a:p>
            <a:r>
              <a:rPr lang="fr-FR" b="1" dirty="0">
                <a:solidFill>
                  <a:srgbClr val="376092"/>
                </a:solidFill>
                <a:latin typeface="Arial" charset="0"/>
              </a:rPr>
              <a:t>Plateforme publique-privée pour </a:t>
            </a:r>
          </a:p>
          <a:p>
            <a:r>
              <a:rPr lang="fr-FR" i="1" dirty="0">
                <a:latin typeface="Arial" charset="0"/>
              </a:rPr>
              <a:t>Recherche - Innovation – Développement</a:t>
            </a:r>
            <a:br>
              <a:rPr lang="fr-FR" i="1" dirty="0">
                <a:latin typeface="Arial" charset="0"/>
              </a:rPr>
            </a:br>
            <a:r>
              <a:rPr lang="en-US" sz="1000" dirty="0" err="1">
                <a:latin typeface="Arial" charset="0"/>
              </a:rPr>
              <a:t>Projet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 err="1">
                <a:latin typeface="Arial" charset="0"/>
              </a:rPr>
              <a:t>financé</a:t>
            </a:r>
            <a:r>
              <a:rPr lang="en-US" sz="1000" dirty="0">
                <a:latin typeface="Arial" charset="0"/>
              </a:rPr>
              <a:t> par </a:t>
            </a:r>
            <a:r>
              <a:rPr lang="en-US" sz="1000" dirty="0" err="1">
                <a:latin typeface="Arial" charset="0"/>
              </a:rPr>
              <a:t>l’ANR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 err="1">
                <a:latin typeface="Arial" charset="0"/>
              </a:rPr>
              <a:t>dans</a:t>
            </a:r>
            <a:r>
              <a:rPr lang="en-US" sz="1000" dirty="0">
                <a:latin typeface="Arial" charset="0"/>
              </a:rPr>
              <a:t> le cadre du </a:t>
            </a:r>
            <a:r>
              <a:rPr lang="en-US" sz="1000" dirty="0" err="1">
                <a:latin typeface="Arial" charset="0"/>
              </a:rPr>
              <a:t>Programme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 err="1">
                <a:latin typeface="Arial" charset="0"/>
              </a:rPr>
              <a:t>d’Investissement</a:t>
            </a:r>
            <a:r>
              <a:rPr lang="en-US" sz="1000" dirty="0">
                <a:latin typeface="Arial" charset="0"/>
              </a:rPr>
              <a:t> </a:t>
            </a:r>
            <a:r>
              <a:rPr lang="en-US" sz="1000" dirty="0" err="1">
                <a:latin typeface="Arial" charset="0"/>
              </a:rPr>
              <a:t>d’Avenir</a:t>
            </a:r>
            <a:r>
              <a:rPr lang="en-US" sz="1000" dirty="0">
                <a:latin typeface="Arial" charset="0"/>
              </a:rPr>
              <a:t> sous </a:t>
            </a:r>
            <a:r>
              <a:rPr lang="en-US" sz="1000" dirty="0" err="1">
                <a:latin typeface="Arial" charset="0"/>
              </a:rPr>
              <a:t>référence</a:t>
            </a:r>
            <a:r>
              <a:rPr lang="en-US" sz="1000">
                <a:latin typeface="Arial" charset="0"/>
              </a:rPr>
              <a:t> </a:t>
            </a:r>
            <a:endParaRPr lang="en-US" sz="1000" smtClean="0">
              <a:latin typeface="Arial" charset="0"/>
            </a:endParaRPr>
          </a:p>
          <a:p>
            <a:r>
              <a:rPr lang="en-US" sz="1000" smtClean="0">
                <a:latin typeface="Arial" charset="0"/>
              </a:rPr>
              <a:t>ANR-10-EQPX-48</a:t>
            </a:r>
            <a:endParaRPr lang="fr-FR" sz="1000" dirty="0">
              <a:latin typeface="Arial" charset="0"/>
            </a:endParaRPr>
          </a:p>
        </p:txBody>
      </p:sp>
      <p:sp>
        <p:nvSpPr>
          <p:cNvPr id="46083" name="Text Box 101"/>
          <p:cNvSpPr txBox="1">
            <a:spLocks noChangeArrowheads="1"/>
          </p:cNvSpPr>
          <p:nvPr/>
        </p:nvSpPr>
        <p:spPr bwMode="auto">
          <a:xfrm>
            <a:off x="5868144" y="5888305"/>
            <a:ext cx="30106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fr-FR" sz="1200" dirty="0">
                <a:latin typeface="Arial" charset="0"/>
              </a:rPr>
              <a:t>Grand </a:t>
            </a:r>
            <a:r>
              <a:rPr lang="fr-FR" sz="1200" dirty="0" smtClean="0">
                <a:latin typeface="Arial" charset="0"/>
              </a:rPr>
              <a:t>équipement Sorption </a:t>
            </a:r>
            <a:r>
              <a:rPr lang="fr-FR" sz="1200" dirty="0">
                <a:latin typeface="Arial" charset="0"/>
              </a:rPr>
              <a:t>d’eau</a:t>
            </a:r>
          </a:p>
        </p:txBody>
      </p:sp>
      <p:pic>
        <p:nvPicPr>
          <p:cNvPr id="46084" name="Picture 4" descr="C:\Users\Derkx\Desktop\DVS%20Advantage%20updated%20photo%20NO%20COMPUT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7" y="4413942"/>
            <a:ext cx="1206202" cy="151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4376137"/>
            <a:ext cx="1486024" cy="1511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175247"/>
            <a:ext cx="28321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Text Box 101"/>
          <p:cNvSpPr txBox="1">
            <a:spLocks noChangeArrowheads="1"/>
          </p:cNvSpPr>
          <p:nvPr/>
        </p:nvSpPr>
        <p:spPr bwMode="auto">
          <a:xfrm>
            <a:off x="5508104" y="3923630"/>
            <a:ext cx="33890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fr-FR" sz="1200" dirty="0">
                <a:latin typeface="Arial" charset="0"/>
              </a:rPr>
              <a:t>Mini-ville (400m²) sous conditions climatiques (disponible fin 2014</a:t>
            </a:r>
            <a:r>
              <a:rPr lang="fr-FR" sz="1200" dirty="0"/>
              <a:t>)</a:t>
            </a:r>
          </a:p>
        </p:txBody>
      </p:sp>
      <p:pic>
        <p:nvPicPr>
          <p:cNvPr id="46095" name="Picture 3"/>
          <p:cNvPicPr>
            <a:picLocks noChangeAspect="1" noChangeArrowheads="1"/>
          </p:cNvPicPr>
          <p:nvPr/>
        </p:nvPicPr>
        <p:blipFill>
          <a:blip r:embed="rId5" cstate="print"/>
          <a:srcRect l="8232" t="20248" r="5399" b="12637"/>
          <a:stretch>
            <a:fillRect/>
          </a:stretch>
        </p:blipFill>
        <p:spPr bwMode="auto">
          <a:xfrm>
            <a:off x="7884368" y="994246"/>
            <a:ext cx="894050" cy="44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3" name="Picture 2" descr="C:\Users\lebental\Documents\Travail\Sense-City\Presentations\images\logo-cst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1541735"/>
            <a:ext cx="1151934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77" descr="logo LPICM_300dpi"/>
          <p:cNvPicPr>
            <a:picLocks noChangeAspect="1" noChangeArrowheads="1"/>
          </p:cNvPicPr>
          <p:nvPr/>
        </p:nvPicPr>
        <p:blipFill>
          <a:blip r:embed="rId7" cstate="print"/>
          <a:srcRect l="3590" t="5504" r="4189" b="4826"/>
          <a:stretch>
            <a:fillRect/>
          </a:stretch>
        </p:blipFill>
        <p:spPr bwMode="auto">
          <a:xfrm>
            <a:off x="6516216" y="1484784"/>
            <a:ext cx="1110101" cy="48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28384" y="116632"/>
            <a:ext cx="702420" cy="73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17" descr="IFSTTAR_logo_coul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72200" y="922238"/>
            <a:ext cx="1352550" cy="466725"/>
          </a:xfrm>
          <a:prstGeom prst="rect">
            <a:avLst/>
          </a:prstGeom>
        </p:spPr>
      </p:pic>
      <p:sp>
        <p:nvSpPr>
          <p:cNvPr id="19" name="Titre 18"/>
          <p:cNvSpPr>
            <a:spLocks noGrp="1"/>
          </p:cNvSpPr>
          <p:nvPr>
            <p:ph type="title"/>
          </p:nvPr>
        </p:nvSpPr>
        <p:spPr>
          <a:xfrm>
            <a:off x="405458" y="0"/>
            <a:ext cx="7632848" cy="764704"/>
          </a:xfrm>
        </p:spPr>
        <p:txBody>
          <a:bodyPr/>
          <a:lstStyle/>
          <a:p>
            <a:r>
              <a:rPr lang="fr-FR" sz="3200" dirty="0" smtClean="0">
                <a:latin typeface="Arial" charset="0"/>
                <a:ea typeface="ヒラギノ角ゴ Pro W3"/>
                <a:cs typeface="ヒラギノ角ゴ Pro W3"/>
              </a:rPr>
              <a:t>Exemple de grand projet : </a:t>
            </a:r>
            <a:r>
              <a:rPr lang="fr-FR" sz="3200" i="1" dirty="0" err="1" smtClean="0">
                <a:solidFill>
                  <a:schemeClr val="tx2"/>
                </a:solidFill>
                <a:latin typeface="Arial" charset="0"/>
                <a:ea typeface="ヒラギノ角ゴ Pro W3"/>
                <a:cs typeface="ヒラギノ角ゴ Pro W3"/>
              </a:rPr>
              <a:t>Sense</a:t>
            </a:r>
            <a:r>
              <a:rPr lang="fr-FR" sz="3200" i="1" dirty="0" smtClean="0">
                <a:solidFill>
                  <a:schemeClr val="tx2"/>
                </a:solidFill>
                <a:latin typeface="Arial" charset="0"/>
                <a:ea typeface="ヒラギノ角ゴ Pro W3"/>
                <a:cs typeface="ヒラギノ角ゴ Pro W3"/>
              </a:rPr>
              <a:t>-City</a:t>
            </a:r>
            <a:endParaRPr lang="fr-FR" sz="3200" i="1" dirty="0">
              <a:solidFill>
                <a:schemeClr val="tx2"/>
              </a:solidFill>
            </a:endParaRPr>
          </a:p>
        </p:txBody>
      </p:sp>
      <p:sp>
        <p:nvSpPr>
          <p:cNvPr id="20" name="Espace réservé du numéro de diapositiv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0" y="-26988"/>
            <a:ext cx="9139238" cy="614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3200" b="1" dirty="0">
                <a:solidFill>
                  <a:srgbClr val="00A6A4"/>
                </a:solidFill>
                <a:latin typeface="Arial" charset="0"/>
                <a:ea typeface="ヒラギノ角ゴ Pro W3"/>
                <a:cs typeface="ヒラギノ角ゴ Pro W3"/>
              </a:rPr>
              <a:t>Quelques grands partenaires de l’</a:t>
            </a:r>
            <a:r>
              <a:rPr lang="fr-FR" sz="3200" b="1" dirty="0" err="1">
                <a:solidFill>
                  <a:srgbClr val="00A6A4"/>
                </a:solidFill>
                <a:latin typeface="Arial" charset="0"/>
                <a:ea typeface="ヒラギノ角ゴ Pro W3"/>
                <a:cs typeface="ヒラギノ角ゴ Pro W3"/>
              </a:rPr>
              <a:t>Ifsttar</a:t>
            </a:r>
            <a:endParaRPr lang="fr-FR" sz="3200" b="1" dirty="0">
              <a:solidFill>
                <a:srgbClr val="00A6A4"/>
              </a:solidFill>
              <a:latin typeface="Arial" charset="0"/>
              <a:ea typeface="ヒラギノ角ゴ Pro W3"/>
              <a:cs typeface="ヒラギノ角ゴ Pro W3"/>
            </a:endParaRPr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04864"/>
            <a:ext cx="15001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996952"/>
            <a:ext cx="1298575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77072"/>
            <a:ext cx="192405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25613" y="2794000"/>
            <a:ext cx="830262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25650" y="1628775"/>
            <a:ext cx="102235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00538" y="5788025"/>
            <a:ext cx="2271712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1700808"/>
            <a:ext cx="21034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92888" y="2614613"/>
            <a:ext cx="993775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5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0825" y="5751513"/>
            <a:ext cx="21304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6" name="Picture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8450" y="4868863"/>
            <a:ext cx="1343025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7" name="Picture 1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76525" y="2747963"/>
            <a:ext cx="1031875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8" name="Picture 1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89125" y="4868863"/>
            <a:ext cx="130651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9" name="Picture 1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81250" y="3944938"/>
            <a:ext cx="207327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0" name="Picture 1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74038" y="3944938"/>
            <a:ext cx="595312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1" name="Picture 1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549650" y="4868863"/>
            <a:ext cx="1347788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2" name="Picture 2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530475" y="5783263"/>
            <a:ext cx="1622425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3" name="Picture 2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436096" y="1700808"/>
            <a:ext cx="1068388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4" name="Picture 2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570413" y="3954463"/>
            <a:ext cx="192405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5" name="Picture 2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491880" y="1700808"/>
            <a:ext cx="18716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6" name="Picture 24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141913" y="4868863"/>
            <a:ext cx="1708150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7" name="Picture 26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689850" y="2614613"/>
            <a:ext cx="10922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8" name="Picture 29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572250" y="3954463"/>
            <a:ext cx="146685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9" name="Picture 30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062788" y="4868863"/>
            <a:ext cx="1558925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30" name="Picture 31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662738" y="5751513"/>
            <a:ext cx="9747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31" name="Picture 32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824413" y="3275013"/>
            <a:ext cx="1620837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32" name="Picture 33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892550" y="2541588"/>
            <a:ext cx="23923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33" name="Picture 34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825875" y="3214688"/>
            <a:ext cx="823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34" name="Picture 31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07504" y="1484784"/>
            <a:ext cx="17081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35" name="Picture 32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7658100" y="630238"/>
            <a:ext cx="825500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36" name="Picture 34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7851775" y="5568950"/>
            <a:ext cx="11906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37" name="Picture 35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2460625" y="954088"/>
            <a:ext cx="14700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38" name="Picture 36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6156325" y="936625"/>
            <a:ext cx="10604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39" name="Picture 37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395536" y="620688"/>
            <a:ext cx="11811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40" name="Picture 38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4154488" y="630238"/>
            <a:ext cx="1700212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Espace réservé du numéro de diapositive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/>
          </p:cNvSpPr>
          <p:nvPr>
            <p:ph type="title"/>
          </p:nvPr>
        </p:nvSpPr>
        <p:spPr>
          <a:xfrm>
            <a:off x="467544" y="2205038"/>
            <a:ext cx="8280920" cy="1584002"/>
          </a:xfrm>
        </p:spPr>
        <p:txBody>
          <a:bodyPr/>
          <a:lstStyle/>
          <a:p>
            <a:r>
              <a:rPr lang="fr-FR" sz="3600" dirty="0" smtClean="0">
                <a:latin typeface="Arial" charset="0"/>
                <a:ea typeface="ヒラギノ角ゴ Pro W3"/>
                <a:cs typeface="ヒラギノ角ゴ Pro W3"/>
              </a:rPr>
              <a:t>Informations</a:t>
            </a:r>
            <a:br>
              <a:rPr lang="fr-FR" sz="3600" dirty="0" smtClean="0">
                <a:latin typeface="Arial" charset="0"/>
                <a:ea typeface="ヒラギノ角ゴ Pro W3"/>
                <a:cs typeface="ヒラギノ角ゴ Pro W3"/>
              </a:rPr>
            </a:br>
            <a:r>
              <a:rPr lang="fr-FR" sz="3600" dirty="0" smtClean="0">
                <a:latin typeface="Arial" charset="0"/>
                <a:ea typeface="ヒラギノ角ゴ Pro W3"/>
                <a:cs typeface="ヒラギノ角ゴ Pro W3"/>
              </a:rPr>
              <a:t>complémentaires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/>
          <a:lstStyle/>
          <a:p>
            <a:r>
              <a:rPr lang="fr-FR" sz="3200" dirty="0" smtClean="0"/>
              <a:t>L’influence de l’Ifsttar en Europe</a:t>
            </a:r>
            <a:endParaRPr lang="fr-FR" sz="3200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627784" y="1340768"/>
            <a:ext cx="6372200" cy="5112568"/>
          </a:xfrm>
        </p:spPr>
        <p:txBody>
          <a:bodyPr>
            <a:noAutofit/>
          </a:bodyPr>
          <a:lstStyle/>
          <a:p>
            <a:r>
              <a:rPr lang="fr-FR" sz="2000" b="1" dirty="0" smtClean="0"/>
              <a:t>Participation à la programmation stratégique de la recherche</a:t>
            </a:r>
          </a:p>
          <a:p>
            <a:pPr lvl="1">
              <a:buFont typeface="Arial" pitchFamily="34" charset="0"/>
              <a:buChar char="•"/>
            </a:pPr>
            <a:r>
              <a:rPr lang="fr-FR" sz="1800" b="1" dirty="0" smtClean="0"/>
              <a:t>ECTRI, FEHRL, FERSI, ERTRAC, ECTP, CEDR, JPI </a:t>
            </a:r>
            <a:r>
              <a:rPr lang="fr-FR" sz="1800" b="1" dirty="0" err="1" smtClean="0"/>
              <a:t>Urban</a:t>
            </a:r>
            <a:r>
              <a:rPr lang="fr-FR" sz="1800" b="1" dirty="0" smtClean="0"/>
              <a:t>…</a:t>
            </a:r>
          </a:p>
          <a:p>
            <a:pPr lvl="1">
              <a:buFont typeface="Arial" pitchFamily="34" charset="0"/>
              <a:buChar char="•"/>
            </a:pPr>
            <a:endParaRPr lang="fr-FR" sz="1800" b="1" dirty="0" smtClean="0"/>
          </a:p>
          <a:p>
            <a:r>
              <a:rPr lang="fr-FR" sz="2000" b="1" dirty="0" smtClean="0"/>
              <a:t>Influence sur les politiques communautaires</a:t>
            </a:r>
          </a:p>
          <a:p>
            <a:pPr lvl="1">
              <a:buFont typeface="Arial" pitchFamily="34" charset="0"/>
              <a:buChar char="•"/>
            </a:pPr>
            <a:r>
              <a:rPr lang="fr-FR" sz="1800" b="1" dirty="0" smtClean="0"/>
              <a:t>Transport, matériaux, nanotechnologies, TIC…</a:t>
            </a:r>
          </a:p>
          <a:p>
            <a:pPr lvl="1">
              <a:buFont typeface="Arial" pitchFamily="34" charset="0"/>
              <a:buChar char="•"/>
            </a:pPr>
            <a:endParaRPr lang="fr-FR" sz="1800" b="1" dirty="0" smtClean="0"/>
          </a:p>
          <a:p>
            <a:r>
              <a:rPr lang="fr-FR" sz="2000" b="1" dirty="0" smtClean="0"/>
              <a:t>Contribution à des projets européens</a:t>
            </a:r>
          </a:p>
          <a:p>
            <a:pPr lvl="1">
              <a:buFont typeface="Arial" pitchFamily="34" charset="0"/>
              <a:buChar char="•"/>
            </a:pPr>
            <a:r>
              <a:rPr lang="fr-FR" sz="1800" b="1" dirty="0" smtClean="0"/>
              <a:t>Horizon 2020, 7</a:t>
            </a:r>
            <a:r>
              <a:rPr lang="fr-FR" sz="1800" b="1" baseline="30000" dirty="0" smtClean="0"/>
              <a:t>ème</a:t>
            </a:r>
            <a:r>
              <a:rPr lang="fr-FR" sz="1800" b="1" dirty="0" smtClean="0"/>
              <a:t> PCRD</a:t>
            </a:r>
          </a:p>
          <a:p>
            <a:pPr lvl="1">
              <a:buFont typeface="Arial" pitchFamily="34" charset="0"/>
              <a:buChar char="•"/>
            </a:pPr>
            <a:endParaRPr lang="fr-FR" sz="1800" b="1" dirty="0" smtClean="0"/>
          </a:p>
          <a:p>
            <a:r>
              <a:rPr lang="fr-FR" sz="2000" b="1" dirty="0" smtClean="0"/>
              <a:t>Développement des échanges scientifiques via des « réseaux d’excellence »</a:t>
            </a:r>
          </a:p>
          <a:p>
            <a:pPr lvl="1">
              <a:buFont typeface="Arial" pitchFamily="34" charset="0"/>
              <a:buChar char="•"/>
            </a:pPr>
            <a:r>
              <a:rPr lang="fr-FR" sz="1800" b="1" dirty="0" err="1" smtClean="0"/>
              <a:t>Humanist</a:t>
            </a:r>
            <a:r>
              <a:rPr lang="fr-FR" sz="1800" b="1" dirty="0" smtClean="0"/>
              <a:t>, ISN, </a:t>
            </a:r>
            <a:r>
              <a:rPr lang="fr-FR" sz="1800" b="1" dirty="0" err="1" smtClean="0"/>
              <a:t>Eurnex</a:t>
            </a:r>
            <a:r>
              <a:rPr lang="fr-FR" sz="1800" b="1" dirty="0" smtClean="0"/>
              <a:t>, </a:t>
            </a:r>
            <a:r>
              <a:rPr lang="fr-FR" sz="1800" b="1" dirty="0" err="1" smtClean="0"/>
              <a:t>Nearctis</a:t>
            </a:r>
            <a:r>
              <a:rPr lang="fr-FR" sz="1800" b="1" dirty="0" smtClean="0"/>
              <a:t>, Hycon2…</a:t>
            </a:r>
            <a:endParaRPr lang="fr-FR" sz="1800" b="1" dirty="0"/>
          </a:p>
        </p:txBody>
      </p:sp>
      <p:pic>
        <p:nvPicPr>
          <p:cNvPr id="4" name="Image 3" descr="Commission européenne redui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916832"/>
            <a:ext cx="2371344" cy="3529584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fr-FR" sz="3200" dirty="0" smtClean="0"/>
              <a:t>Une présence permanente dans le monde</a:t>
            </a:r>
            <a:endParaRPr lang="fr-FR" sz="3200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fr-FR" sz="2000" b="1" dirty="0" smtClean="0"/>
              <a:t>Développement de projets scientifiques bilatéraux</a:t>
            </a:r>
          </a:p>
          <a:p>
            <a:pPr>
              <a:lnSpc>
                <a:spcPct val="150000"/>
              </a:lnSpc>
            </a:pPr>
            <a:r>
              <a:rPr lang="fr-FR" sz="2000" b="1" dirty="0" smtClean="0"/>
              <a:t>Valorisation de nos compétences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fr-FR" sz="1800" b="1" dirty="0" smtClean="0"/>
              <a:t>Participation active aux Réseaux internationaux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fr-FR" sz="1800" b="1" dirty="0" smtClean="0"/>
              <a:t>Missions d’expertise</a:t>
            </a:r>
          </a:p>
          <a:p>
            <a:pPr>
              <a:lnSpc>
                <a:spcPct val="150000"/>
              </a:lnSpc>
            </a:pPr>
            <a:r>
              <a:rPr lang="fr-FR" sz="2000" b="1" dirty="0" smtClean="0"/>
              <a:t>Promotion des méthodes dans les normalisations internationales + participation active aux comités spécialisés</a:t>
            </a:r>
          </a:p>
          <a:p>
            <a:pPr>
              <a:lnSpc>
                <a:spcPct val="150000"/>
              </a:lnSpc>
            </a:pPr>
            <a:r>
              <a:rPr lang="fr-FR" sz="2000" b="1" dirty="0" smtClean="0"/>
              <a:t>Soutien à l’exportation (PME)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fr-FR" sz="1800" b="1" dirty="0" smtClean="0"/>
              <a:t>Entreprises et bureaux d’étude</a:t>
            </a:r>
          </a:p>
          <a:p>
            <a:pPr>
              <a:lnSpc>
                <a:spcPct val="150000"/>
              </a:lnSpc>
            </a:pPr>
            <a:r>
              <a:rPr lang="fr-FR" sz="2000" b="1" dirty="0" smtClean="0"/>
              <a:t>Echanges scientifiques et promotion de l’attractivité de l’établissement</a:t>
            </a:r>
          </a:p>
          <a:p>
            <a:pPr lvl="1">
              <a:lnSpc>
                <a:spcPct val="150000"/>
              </a:lnSpc>
            </a:pPr>
            <a:r>
              <a:rPr lang="fr-FR" sz="1800" b="1" dirty="0"/>
              <a:t>Mobilité </a:t>
            </a:r>
            <a:r>
              <a:rPr lang="fr-FR" sz="1800" b="1" dirty="0" smtClean="0"/>
              <a:t>des chercheurs Ifsttar et </a:t>
            </a:r>
            <a:r>
              <a:rPr lang="fr-FR" sz="1800" b="1" dirty="0"/>
              <a:t>accueil des </a:t>
            </a:r>
            <a:r>
              <a:rPr lang="fr-FR" sz="1800" b="1" dirty="0" smtClean="0"/>
              <a:t>chercheurs étrangers</a:t>
            </a:r>
            <a:endParaRPr lang="fr-FR" sz="1800" b="1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1026" name="Picture 2" descr="http://www.afgc.asso.fr/images/stories/partenaires/logorilem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204864"/>
            <a:ext cx="778768" cy="99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load.wikimedia.org/wikipedia/fr/archive/f/f4/20090614180025%21Logo_AIPC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32" y="2204864"/>
            <a:ext cx="1224836" cy="106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RMUEhQVFBUVGRsXFhgYFhobGhsXFxwYGxsgGBwaHSYhGBwmHhwhHzIsIycpLCwuFR8xNTAtNicrLi0BCQoKDgwOGg8PGjAjHyQ1NSsqNDUuLC01NSw1KTUsLiwsLCwsLDQyLywsNSwqLDUpLCksLCo1KSwsNCwsLCwsL//AABEIAFgAoAMBIgACEQEDEQH/xAAcAAACAwEBAQEAAAAAAAAAAAAABgQFBwMCAQj/xABIEAABAgMFAwYJCgQFBQAAAAABAgMABBEFBhIhMRNBUQciYXGBkRQyM0Jyc6GxsiM0NVJigsHC0fAWJEN0U5Kis+EVVIOTo//EABoBAAMBAQEBAAAAAAAAAAAAAAAFBgQCAwH/xAAxEQABBAECBAQEBQUAAAAAAAABAAIDEQQSIQUTMUEiUbHRNHGRwUJhcsLwFCMyM6H/2gAMAwEAAhEDEQA/ANxgggJgQiCKOevtJMkpcmWwRqAcR/01jnL3/kFmiZlFftVT7VACO+W/rRXnzWA1Y+qYII8NPJUApJCgdCDUHqI1j3HC9EQR5LgBAJzOnTSPUCEQR5bcChUGoj1AhEEEECEQQQQIRBBBAhEEEQ02q2SACak00OseMuRFDQkcBfSyug0u6BTIIII9lyoNs2y1KsreeVhQkdpO4JG8nSMRvJfWbtBS0jE2yNGUnMjiumaz7Bwi/wCUecXOTSpdC0hpgU41eOZ6iBl0VPGOFh2Qlmp1WaAnoG4e+N0IbGNR3KXzudIdI2CSmJJRTUCo6M+8DSJKpBaQCpCgDoSkgGvSRGmyyAMwO4cIXLdtYPbJK04EpcVjSScYCaChpUVIPTG+KYvNUl0kIYLtUti26/JqCmVlIOZSc0K606dozjZrsXlTONYsJbcFMaDqK6EV8ZJ3GFaznZecbIDXNaOFIUBUZZFNNP8AiOU1aiZV3aJxDYlJcyIBQ4QCBxqOdwBRGedol2005asd5i31W1NV65goSytORSuo7jFtZ86HW0rTv1HA7xEC8Mjt2KozKeemm8U/SKG7Fq7NzAo8xfsVuPbp3RMOmMOTTv8AF3qmJdpfv0KnXdtXC64yo5KWoo68RqO3WGeEO3bPLDxIrRRxoPTWp7QfwhtsW0w+0FecMlDp/Q6wYcxBML+o6fL+f8RG78JU+OM5OJaQpxZolIqTSuXZHG1rVRLNKdcrgTStBU5kDTthXtG+LE5KzKGcdUt4jiTQUxJH4w5ihdIQa2uiuZ52xtO41USAr+zLzy8wvA0vEqlaYSMh1jpibaL5Qy4tOqUKUK8QCRGU3YmlNmYWg0UlhxSTwIw8YnWHemZfU6265iSWHTTCkZhBpoI98vFETiGdAF1wh0mZDzn1saVxdq9778yhtzBhVirRNDkCeMPEZZcn5611K+ExqSlUBMLWGxunnFYmRzBrBQr7lfYWZfyqfSHviHZV/VvPNtlpIC1AVxk0/wBMTJfyqfSHviT45MyV8BYfxH7LhmPJBqEgrb3TJtBxHfHqM7QP5get/PGiRS42Tz72qkoY/UsLbdWVrXhFXFrUTlUVWoioNKih4xdS74qBUVOYG8gcOMUqlLbnJphf9JZw+gVEjryIhbnrTX4RjHNw+JnUYd3fr2w9azWaS90gYLWmPz2zbUuoyFRU603DphFnZvGsqqTxJABJ3mg4xzsq0klKG1ldUrxJAFQSdOnI7t9Y6T1n7OlSUlVaJUmnDQgkHURrhaIzRWOZxkFjomS4k+hKnUHJSwCnPXDWo686x8vZecKQENDElwHEog6cBXv7oTg+QagkEaEZGGSzG2piXXtTVwE4lecKDmngch2x9la1ruYV8jc5zdAWr3NmCuQlVHXZpHcKfhCtfpgSysSf6tcI4K87szr2w3WFLCWk2ULNA20nETlSgqqsZbbtprnpqqQTiOBpP2a5dp1P/ET2RCyZ3i87TxrLYA5anaFnB+XCfOCQUk/Wp+MLNwZzG/MAeKlKQOk4lVMSb9W94PLpYQflHE0NPNQMie3QdvCK/ktk1DbOU5hCUA8SkkmnVURxyWczmd+i70i7V5yh/R7/AN34kxm10/EnfUfnRGk8of0e/wDd+JMZtdPxJ3+3/OiKHB/0H5+yQ8R+IH6T6FSrC8Wa/tnPyx5un5Z31D3wQ+KsWSlkqxpIKmVleajVsYcftIiBYzll417EKxbNeKoc8SnP16Iz5U4lJc0GiE/4JG7FxjG4Wb7b+SXbsn+YHq3f9tUeLnTazOMgrWQa5FSiPEVxMM8kuzyVeDhW12bmGoX9RVdctIUrl/PGPvfAqJyXZzVbcwSsmcWkeHuK7OXe7PzuX9MfjDtL+VT6Q98V92bpBotvTCsK6jZorTnHTFxPQIYW5hjGAE51yNN9Yn8rD1CLW8N3sX36JRm5DXyHRvQr1Sij5yPW/nhfta2nxOupDzoSHiAA4qlMelK6Q+Td3hjS6ycQxgqGvnZkHo4Rm1s/PnvXq+OHWNE6LUHeageJamNbXmmDlcuuv56xWoTgfA1wbldmh6KHcYyCsfq5SQRQ5g6xl17+RwLUXZEpQTmWVZJr9hXm9Ry6RFLj5AA0uW/Jxi46mLL7NtNTK8aaVoRnpnFtP3hMwhtBokpqpStMxllwyzyiHP3QnGSQ5LPCm8IKk96aiOMrdyacNES7yj0Nq95FBG22nxLBTx4aXNT2tNN0PfJfYiplRJHyKHApw0yUUgFKBxzzPQAN8fLs8jj7hCpw7Fv6iSC4eioyR7TGv2dZrbDaWmUBCEigSP3memM2RkitLVrxsV16nbJZ5TJxSJZCUmgcXhV0gAmneIgcm93qAzSxrVLQ6NFK7dB28YvL32IZoy7YqE7QqWeCAk17ToOuL9lkISEpFEpAAA3AaQsTVY9Ntuzs8tOq1uKSOCUoJHcAKxrdm2elhpDSBRKBQdPEnpJz7YobnXd2JdeWPlHVrpXzW8ZI7Tr3QzwIS3yh/R7/AN34kxnFzk1TNjiyB3uIEaPyh/R7/wB34kxnVy3MIm1EVCWQqnGjjZh1hfDn5+yn+IfED9J+6eb4ufKODhJvHvUn9ISbpn5Z31D3wQ8/xbKubRxDZW4hhSjiFOakglFTXedwMRLDvu2+tSFyyUANrUSCFc1IqRTCK1EY3h7WaS2tlTcNluN7o/ECbsH8gly7Xl//ABu/7ao6cnciXJtKtzSSo9ZGEe/2Q0/w8zUTUsQGy25VO7NChVPA1yIit5Kkj+YO+jfdz4SOb/caCqeXKD8eaRnkAfy3IPqvs3axetRoV5jbmBI3VFcR6yfdFzL+VT6Q98Jtgk+HNV12ufXU1hyl/Kp9Ie+JHiTy98Tj3cf2rJkxiOmDs33XC71oFMwtsnmrUqnQoE+8fhCRe2z9jaCxuWtLg6lkH31EMkqf5tNP8X80Q+UoDw1jjgTX/OYpcN5dGQexUFxBuqCz2Ka7XvGsPeDyjYdepVZJohsfaPGI602o2MdZd6mZbAKSeo5Zx5uAMSJl0+UW+sLO/m6D2w1w2TtVVgXgRNNlQBQpBwuIVqlXT0fpFUbwTE0tSZFCA2g4S85XCSPqAa+3siovAstTc9ssscriXT61UivXT3w2XVYSiTlwjTZpPaoVPtMCFUvT1oS3OdQ3Mt+dsgQsdQ3+2Pj9rzjs26zLlpIbShVHEmvPAyyrnWGyFeyvpWc9W17oELy9adoS4K3WmnmxmrZEhQG8gHXuj1bl6z4I2/KlJxuJRzhWla1BFciDDRGVWunB4Y2gcxM0ypI3BSsdQOGg7oEJv2Vp/Xle5f6RZWMiaBV4UpojLDswdc61r2RXf9cnv+x/+yf0i4smadcRV5rYqqRhxBWW41ECFUcof0e/934kxm90UkonQBUljID1iI0jlD+j3/u/EmELk8tDYLmXaYsDNaVpXnohzhkjHJHn7JDngHJaCaFe682FpNf2zn5Y83T8s76h74Id2G5Oc2q2VbN1xtSFjQgKpUlOhI4gxHsW4qJdalrmEqSW1pICcPNUKE1xHQR5ZcweTYo10KecD0Y+MWagd7Fd10uaFeAP10q5h/yCtO2sUHJtP4JkoOjqKD0k5j2VhhN4mioSssBsw25iVu5qFEBPHPMmE25R/nWO34FROymnspV0cZfFkF4rUNQH1q/orxdmlm1WxTmqcxp6lVPsNRDBL+VT6Q98cbFvAxNloPAJfbNUbqq+yeneIt27IAWFYxka6dPXCDOwnzujdBuA6zuBXTzSyeYg6ZRRAr59dwqGw5Mrm1HchSlHrqafvohTvpaO1tA00bUlsfdOftJh+dtdplQaYoVKWMatwJVnnvO7ojMLZ+fPevV8cOoGtY0sBs3uojibtMbWjud1oMzLPSEw48y2p6XeOJxCfGQvepI3j97hHdd/W1CjLMw44dEbMjPpO6CCGafL3YV3VEPuzdC7MjCpI0Q3uSP3uEQbPtB2zhsX23HWEk7J1tOKiTuUBp+9YIIEKS9fJb3MkmHFrPnuIKW09JJ1iEbV8GtCYW606rGhsVbbUoYgkE0NNIIIEKc9e910YZSVeKzkFOIwIT0musVNuXfVLyKQcTrq30OOqSkqJVnWlBWggggQrn+PGv8AAmv/AEKixsa8KJkqCW3kYQCdo2UA1rpXXSCCBCh3/aKpB4JBUThoACT4ydwjOrrWe4lE5VtwVYoKoUKnGjSozMfYIZY0xZEW139kqy8cSS6ie1eqkWJIuBM1VtYrLuAVQrM83IZZmPN1pJwOuVbcHyDwzQoZlGmY1gggypi8k12TLgw/pscsG+6lXck1h+pbWPk3dUKH9NXERHudJOJnGSW3AM8yhQHiK3kQQQhfHZaVVvziRJt1Feq73bk3BNMEtrACxUlCgN+8iHKXZVtE80+MNx4wQQiycBr+XZ6G/RYMrJL3XXb3VIiWX4QDgXTa64VfX6oVrXs90zrpDbhG2Ua4FUpj40gghvjwhgO/dR+ZjiRoBPdf/9k="/>
          <p:cNvSpPr>
            <a:spLocks noChangeAspect="1" noChangeArrowheads="1"/>
          </p:cNvSpPr>
          <p:nvPr/>
        </p:nvSpPr>
        <p:spPr bwMode="auto">
          <a:xfrm>
            <a:off x="155575" y="-395288"/>
            <a:ext cx="1524000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9752" y="0"/>
            <a:ext cx="4680520" cy="620688"/>
          </a:xfrm>
        </p:spPr>
        <p:txBody>
          <a:bodyPr/>
          <a:lstStyle/>
          <a:p>
            <a:r>
              <a:rPr lang="en-US" sz="3200" dirty="0" smtClean="0"/>
              <a:t>IFSTTAR et la Chine</a:t>
            </a:r>
            <a:endParaRPr lang="en-US" sz="3200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6237312"/>
          </a:xfrm>
        </p:spPr>
        <p:txBody>
          <a:bodyPr>
            <a:noAutofit/>
          </a:bodyPr>
          <a:lstStyle/>
          <a:p>
            <a:r>
              <a:rPr lang="en-US" sz="1800" b="1" dirty="0" err="1" smtClean="0"/>
              <a:t>P</a:t>
            </a:r>
            <a:r>
              <a:rPr lang="en-US" sz="1800" b="1" dirty="0" err="1" smtClean="0"/>
              <a:t>artenariats</a:t>
            </a:r>
            <a:r>
              <a:rPr lang="en-US" sz="1800" b="1" dirty="0" smtClean="0"/>
              <a:t> </a:t>
            </a:r>
            <a:r>
              <a:rPr lang="en-US" sz="1800" b="1" dirty="0" smtClean="0"/>
              <a:t>avec les </a:t>
            </a:r>
            <a:r>
              <a:rPr lang="en-US" sz="1800" b="1" dirty="0" err="1" smtClean="0"/>
              <a:t>universités</a:t>
            </a:r>
            <a:r>
              <a:rPr lang="en-US" sz="1800" b="1" dirty="0" smtClean="0"/>
              <a:t> chinoises: </a:t>
            </a:r>
            <a:r>
              <a:rPr lang="en-US" sz="2400" b="1" dirty="0" smtClean="0"/>
              <a:t>	</a:t>
            </a:r>
          </a:p>
          <a:p>
            <a:pPr lvl="1"/>
            <a:r>
              <a:rPr lang="en-US" sz="1600" b="1" u="sng" dirty="0" err="1" smtClean="0"/>
              <a:t>Université</a:t>
            </a:r>
            <a:r>
              <a:rPr lang="en-US" sz="1600" b="1" u="sng" dirty="0" smtClean="0"/>
              <a:t> de </a:t>
            </a:r>
            <a:r>
              <a:rPr lang="en-US" sz="1600" b="1" u="sng" dirty="0" err="1" smtClean="0"/>
              <a:t>Tongji</a:t>
            </a:r>
            <a:r>
              <a:rPr lang="en-US" sz="1600" b="1" u="sng" dirty="0" smtClean="0"/>
              <a:t> </a:t>
            </a:r>
            <a:r>
              <a:rPr lang="en-US" sz="1600" dirty="0" smtClean="0"/>
              <a:t>: </a:t>
            </a:r>
            <a:r>
              <a:rPr lang="en-US" sz="1600" dirty="0" smtClean="0"/>
              <a:t>convention </a:t>
            </a:r>
            <a:r>
              <a:rPr lang="en-US" sz="1600" dirty="0" err="1" smtClean="0"/>
              <a:t>signée</a:t>
            </a:r>
            <a:r>
              <a:rPr lang="en-US" sz="1600" dirty="0" smtClean="0"/>
              <a:t> en </a:t>
            </a:r>
            <a:r>
              <a:rPr lang="en-US" sz="1600" dirty="0" err="1" smtClean="0"/>
              <a:t>septembre</a:t>
            </a:r>
            <a:r>
              <a:rPr lang="en-US" sz="1600" dirty="0" smtClean="0"/>
              <a:t> 2014 </a:t>
            </a:r>
            <a:r>
              <a:rPr lang="en-US" sz="1600" dirty="0" smtClean="0"/>
              <a:t>entre </a:t>
            </a:r>
            <a:r>
              <a:rPr lang="en-US" sz="1600" dirty="0" smtClean="0"/>
              <a:t>TONGJI, </a:t>
            </a:r>
            <a:r>
              <a:rPr lang="en-US" sz="1600" dirty="0" smtClean="0"/>
              <a:t>SHUFO, IFSTTAR; </a:t>
            </a:r>
            <a:r>
              <a:rPr lang="en-US" sz="1600" dirty="0" err="1" smtClean="0"/>
              <a:t>recherches</a:t>
            </a:r>
            <a:r>
              <a:rPr lang="en-US" sz="1600" dirty="0" smtClean="0"/>
              <a:t> sur : </a:t>
            </a:r>
            <a:r>
              <a:rPr lang="fr-FR" sz="1600" dirty="0" smtClean="0"/>
              <a:t>« </a:t>
            </a:r>
            <a:r>
              <a:rPr lang="fr-FR" sz="1600" i="1" dirty="0" smtClean="0"/>
              <a:t>biomécanique de blessures chez les enfants » et « Comparaison des postures de conduite européens et chinoises</a:t>
            </a:r>
            <a:r>
              <a:rPr lang="fr-FR" sz="1600" dirty="0" smtClean="0"/>
              <a:t> » .</a:t>
            </a:r>
            <a:endParaRPr lang="en-US" sz="1600" dirty="0" smtClean="0"/>
          </a:p>
          <a:p>
            <a:pPr lvl="1"/>
            <a:r>
              <a:rPr lang="fr-FR" sz="1600" b="1" u="sng" dirty="0" smtClean="0"/>
              <a:t>Université Nationale de </a:t>
            </a:r>
            <a:r>
              <a:rPr lang="fr-FR" sz="1600" b="1" u="sng" dirty="0" err="1" smtClean="0"/>
              <a:t>Huaquio</a:t>
            </a:r>
            <a:r>
              <a:rPr lang="fr-FR" sz="1600" b="1" u="sng" dirty="0" smtClean="0"/>
              <a:t> </a:t>
            </a:r>
            <a:r>
              <a:rPr lang="fr-FR" sz="1600" dirty="0" smtClean="0"/>
              <a:t>: </a:t>
            </a:r>
            <a:r>
              <a:rPr lang="en-US" sz="1600" dirty="0" smtClean="0"/>
              <a:t> </a:t>
            </a:r>
            <a:r>
              <a:rPr lang="en-US" sz="1600" dirty="0" err="1" smtClean="0"/>
              <a:t>accueil</a:t>
            </a:r>
            <a:r>
              <a:rPr lang="en-US" sz="1600" dirty="0" smtClean="0"/>
              <a:t> du </a:t>
            </a:r>
            <a:r>
              <a:rPr lang="en-US" sz="1600" dirty="0" err="1" smtClean="0"/>
              <a:t>Dr</a:t>
            </a:r>
            <a:r>
              <a:rPr lang="en-US" sz="1600" dirty="0" smtClean="0"/>
              <a:t> </a:t>
            </a:r>
            <a:r>
              <a:rPr lang="fr-FR" sz="1600" dirty="0" smtClean="0"/>
              <a:t>Sheng-</a:t>
            </a:r>
            <a:r>
              <a:rPr lang="fr-FR" sz="1600" dirty="0" err="1" smtClean="0"/>
              <a:t>kui</a:t>
            </a:r>
            <a:r>
              <a:rPr lang="fr-FR" sz="1600" dirty="0" smtClean="0"/>
              <a:t> DAI </a:t>
            </a:r>
            <a:r>
              <a:rPr lang="fr-FR" sz="1600" dirty="0" smtClean="0"/>
              <a:t>au </a:t>
            </a:r>
            <a:r>
              <a:rPr lang="fr-FR" sz="1600" dirty="0" smtClean="0"/>
              <a:t>laboratoire exploitation, perception, simulateurs et simulations (</a:t>
            </a:r>
            <a:r>
              <a:rPr lang="fr-FR" sz="1600" dirty="0" err="1" smtClean="0"/>
              <a:t>Lepsis</a:t>
            </a:r>
            <a:r>
              <a:rPr lang="fr-FR" sz="1600" dirty="0" smtClean="0"/>
              <a:t>);</a:t>
            </a:r>
            <a:r>
              <a:rPr lang="en-US" sz="1600" dirty="0" smtClean="0"/>
              <a:t> </a:t>
            </a:r>
            <a:r>
              <a:rPr lang="en-US" sz="1600" dirty="0" err="1"/>
              <a:t>recherches</a:t>
            </a:r>
            <a:r>
              <a:rPr lang="en-US" sz="1600" dirty="0"/>
              <a:t> </a:t>
            </a:r>
            <a:r>
              <a:rPr lang="en-US" sz="1600" dirty="0" smtClean="0"/>
              <a:t>sur </a:t>
            </a:r>
            <a:r>
              <a:rPr lang="fr-FR" sz="1600" dirty="0" smtClean="0"/>
              <a:t> </a:t>
            </a:r>
            <a:r>
              <a:rPr lang="fr-FR" sz="1600" i="1" dirty="0" smtClean="0"/>
              <a:t>les méthodes de caractérisation et de restauration des conditions dégradées par caméras appliquées au domaine des transports.</a:t>
            </a:r>
            <a:endParaRPr lang="en-US" sz="1600" i="1" dirty="0" smtClean="0"/>
          </a:p>
          <a:p>
            <a:pPr lvl="1"/>
            <a:r>
              <a:rPr lang="en-US" sz="1600" b="1" u="sng" dirty="0" err="1" smtClean="0"/>
              <a:t>Université</a:t>
            </a:r>
            <a:r>
              <a:rPr lang="en-US" sz="1600" b="1" u="sng" dirty="0" smtClean="0"/>
              <a:t> de Beijing </a:t>
            </a:r>
            <a:r>
              <a:rPr lang="en-US" sz="1600" b="1" u="sng" dirty="0" err="1" smtClean="0"/>
              <a:t>Jiaotong</a:t>
            </a:r>
            <a:r>
              <a:rPr lang="en-US" sz="1600" b="1" u="sng" dirty="0" smtClean="0"/>
              <a:t> </a:t>
            </a:r>
            <a:r>
              <a:rPr lang="en-US" sz="1600" dirty="0" smtClean="0"/>
              <a:t>:</a:t>
            </a:r>
            <a:r>
              <a:rPr lang="fr-FR" sz="1600" dirty="0" smtClean="0"/>
              <a:t> coopération avec le Laboratoire de contrôle du trafic ferroviaire et de la sécurité et l'Institut des télécommunications</a:t>
            </a:r>
            <a:r>
              <a:rPr lang="en-US" sz="1600" dirty="0" smtClean="0"/>
              <a:t>.</a:t>
            </a:r>
          </a:p>
          <a:p>
            <a:r>
              <a:rPr lang="en-US" sz="1800" b="1" dirty="0" smtClean="0"/>
              <a:t>Comment</a:t>
            </a:r>
          </a:p>
          <a:p>
            <a:pPr lvl="1"/>
            <a:r>
              <a:rPr lang="en-US" sz="1600" dirty="0" err="1" smtClean="0"/>
              <a:t>Echanges</a:t>
            </a:r>
            <a:r>
              <a:rPr lang="en-US" sz="1600" dirty="0" smtClean="0"/>
              <a:t> de </a:t>
            </a:r>
            <a:r>
              <a:rPr lang="en-US" sz="1600" dirty="0" err="1" smtClean="0"/>
              <a:t>doctorants</a:t>
            </a:r>
            <a:r>
              <a:rPr lang="en-US" sz="1600" dirty="0" smtClean="0"/>
              <a:t>, de </a:t>
            </a:r>
            <a:r>
              <a:rPr lang="en-US" sz="1600" dirty="0" err="1" smtClean="0"/>
              <a:t>scientifique</a:t>
            </a:r>
            <a:r>
              <a:rPr lang="en-US" sz="1600" dirty="0" smtClean="0"/>
              <a:t> et </a:t>
            </a:r>
            <a:r>
              <a:rPr lang="en-US" sz="1600" dirty="0" err="1" smtClean="0"/>
              <a:t>d’ingénieurs</a:t>
            </a:r>
            <a:r>
              <a:rPr lang="en-US" sz="1600" dirty="0" smtClean="0"/>
              <a:t> </a:t>
            </a:r>
            <a:endParaRPr lang="en-US" sz="1600" dirty="0"/>
          </a:p>
          <a:p>
            <a:pPr lvl="1"/>
            <a:r>
              <a:rPr lang="en-US" sz="1600" dirty="0" err="1" smtClean="0"/>
              <a:t>Organisation</a:t>
            </a:r>
            <a:r>
              <a:rPr lang="en-US" sz="1600" dirty="0" smtClean="0"/>
              <a:t> de </a:t>
            </a:r>
            <a:r>
              <a:rPr lang="en-US" sz="1600" dirty="0" err="1" smtClean="0"/>
              <a:t>séminaires</a:t>
            </a:r>
            <a:endParaRPr lang="en-US" sz="1600" dirty="0"/>
          </a:p>
          <a:p>
            <a:pPr lvl="1"/>
            <a:r>
              <a:rPr lang="en-US" sz="1600" dirty="0" err="1" smtClean="0"/>
              <a:t>Recherche</a:t>
            </a:r>
            <a:r>
              <a:rPr lang="en-US" sz="1600" dirty="0" smtClean="0"/>
              <a:t> </a:t>
            </a:r>
            <a:r>
              <a:rPr lang="en-US" sz="1600" dirty="0" err="1" smtClean="0"/>
              <a:t>conjointe</a:t>
            </a:r>
            <a:endParaRPr lang="en-US" sz="1600" dirty="0" smtClean="0"/>
          </a:p>
          <a:p>
            <a:r>
              <a:rPr lang="en-US" sz="1800" b="1" dirty="0" err="1" smtClean="0"/>
              <a:t>Financement</a:t>
            </a:r>
            <a:endParaRPr lang="en-US" sz="1800" b="1" dirty="0" smtClean="0"/>
          </a:p>
          <a:p>
            <a:pPr lvl="1"/>
            <a:r>
              <a:rPr lang="en-US" sz="1600" dirty="0" err="1" smtClean="0"/>
              <a:t>Fonds</a:t>
            </a:r>
            <a:r>
              <a:rPr lang="en-US" sz="1600" dirty="0" smtClean="0"/>
              <a:t> </a:t>
            </a:r>
            <a:r>
              <a:rPr lang="en-US" sz="1600" dirty="0" err="1" smtClean="0"/>
              <a:t>propres</a:t>
            </a:r>
            <a:r>
              <a:rPr lang="en-US" sz="1600" dirty="0" smtClean="0"/>
              <a:t> (</a:t>
            </a:r>
            <a:r>
              <a:rPr lang="en-US" sz="1600" dirty="0" err="1" smtClean="0"/>
              <a:t>limité</a:t>
            </a:r>
            <a:r>
              <a:rPr lang="en-US" sz="1600" dirty="0" smtClean="0"/>
              <a:t>)</a:t>
            </a:r>
          </a:p>
          <a:p>
            <a:pPr lvl="1"/>
            <a:r>
              <a:rPr lang="en-US" sz="1600" dirty="0" smtClean="0"/>
              <a:t>Fond </a:t>
            </a:r>
            <a:r>
              <a:rPr lang="en-US" sz="1600" dirty="0" err="1" smtClean="0"/>
              <a:t>bilatéraux</a:t>
            </a:r>
            <a:endParaRPr lang="en-US" sz="1600" dirty="0" smtClean="0"/>
          </a:p>
          <a:p>
            <a:pPr lvl="1"/>
            <a:r>
              <a:rPr lang="en-US" sz="1600" dirty="0" err="1" smtClean="0"/>
              <a:t>Contrats</a:t>
            </a:r>
            <a:r>
              <a:rPr lang="en-US" sz="1600" dirty="0" smtClean="0"/>
              <a:t> de </a:t>
            </a:r>
            <a:r>
              <a:rPr lang="en-US" sz="1600" dirty="0" err="1" smtClean="0"/>
              <a:t>recherche</a:t>
            </a:r>
            <a:endParaRPr lang="en-US" sz="1600" dirty="0" smtClean="0"/>
          </a:p>
          <a:p>
            <a:pPr lvl="1"/>
            <a:r>
              <a:rPr lang="en-US" sz="1600" dirty="0" smtClean="0"/>
              <a:t>Horizon 2020?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il_fi" descr="http://www.larousse.fr/encyclopedie/data/images/1009481-Drapeau_de_la_Chin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188640"/>
            <a:ext cx="136815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117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e libre 2"/>
          <p:cNvSpPr/>
          <p:nvPr/>
        </p:nvSpPr>
        <p:spPr>
          <a:xfrm>
            <a:off x="191076" y="1700808"/>
            <a:ext cx="1243899" cy="628927"/>
          </a:xfrm>
          <a:custGeom>
            <a:avLst/>
            <a:gdLst>
              <a:gd name="connsiteX0" fmla="*/ 0 w 1104961"/>
              <a:gd name="connsiteY0" fmla="*/ 0 h 441984"/>
              <a:gd name="connsiteX1" fmla="*/ 1104961 w 1104961"/>
              <a:gd name="connsiteY1" fmla="*/ 0 h 441984"/>
              <a:gd name="connsiteX2" fmla="*/ 1104961 w 1104961"/>
              <a:gd name="connsiteY2" fmla="*/ 441984 h 441984"/>
              <a:gd name="connsiteX3" fmla="*/ 0 w 1104961"/>
              <a:gd name="connsiteY3" fmla="*/ 441984 h 441984"/>
              <a:gd name="connsiteX4" fmla="*/ 0 w 1104961"/>
              <a:gd name="connsiteY4" fmla="*/ 0 h 44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961" h="441984">
                <a:moveTo>
                  <a:pt x="0" y="0"/>
                </a:moveTo>
                <a:lnTo>
                  <a:pt x="1104961" y="0"/>
                </a:lnTo>
                <a:lnTo>
                  <a:pt x="1104961" y="441984"/>
                </a:lnTo>
                <a:lnTo>
                  <a:pt x="0" y="44198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65024" rIns="113792" bIns="6502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b="1" kern="1200" dirty="0" err="1" smtClean="0"/>
              <a:t>Certifer</a:t>
            </a:r>
            <a:endParaRPr lang="fr-FR" sz="1600" b="1" kern="1200" dirty="0"/>
          </a:p>
        </p:txBody>
      </p:sp>
      <p:sp>
        <p:nvSpPr>
          <p:cNvPr id="5" name="Forme libre 4"/>
          <p:cNvSpPr/>
          <p:nvPr/>
        </p:nvSpPr>
        <p:spPr>
          <a:xfrm>
            <a:off x="191076" y="2329736"/>
            <a:ext cx="1243899" cy="2195999"/>
          </a:xfrm>
          <a:custGeom>
            <a:avLst/>
            <a:gdLst>
              <a:gd name="connsiteX0" fmla="*/ 0 w 1243899"/>
              <a:gd name="connsiteY0" fmla="*/ 0 h 2195999"/>
              <a:gd name="connsiteX1" fmla="*/ 1243899 w 1243899"/>
              <a:gd name="connsiteY1" fmla="*/ 0 h 2195999"/>
              <a:gd name="connsiteX2" fmla="*/ 1243899 w 1243899"/>
              <a:gd name="connsiteY2" fmla="*/ 2195999 h 2195999"/>
              <a:gd name="connsiteX3" fmla="*/ 0 w 1243899"/>
              <a:gd name="connsiteY3" fmla="*/ 2195999 h 2195999"/>
              <a:gd name="connsiteX4" fmla="*/ 0 w 1243899"/>
              <a:gd name="connsiteY4" fmla="*/ 0 h 219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899" h="2195999">
                <a:moveTo>
                  <a:pt x="0" y="0"/>
                </a:moveTo>
                <a:lnTo>
                  <a:pt x="1243899" y="0"/>
                </a:lnTo>
                <a:lnTo>
                  <a:pt x="1243899" y="2195999"/>
                </a:lnTo>
                <a:lnTo>
                  <a:pt x="0" y="21959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71120" bIns="80010" numCol="1" spcCol="1270" anchor="t" anchorCtr="0">
            <a:noAutofit/>
          </a:bodyPr>
          <a:lstStyle/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1000" kern="1200" dirty="0" smtClean="0">
                <a:latin typeface="Arial" pitchFamily="34" charset="0"/>
                <a:ea typeface="ヒラギノ角ゴ Pro W3"/>
                <a:cs typeface="Arial" pitchFamily="34" charset="0"/>
              </a:rPr>
              <a:t> Evaluation conformités dans le secteur des transports guidés</a:t>
            </a:r>
            <a:br>
              <a:rPr lang="fr-FR" sz="1000" kern="1200" dirty="0" smtClean="0">
                <a:latin typeface="Arial" pitchFamily="34" charset="0"/>
                <a:ea typeface="ヒラギノ角ゴ Pro W3"/>
                <a:cs typeface="Arial" pitchFamily="34" charset="0"/>
              </a:rPr>
            </a:br>
            <a:r>
              <a:rPr lang="fr-FR" sz="1000" kern="1200" dirty="0" smtClean="0">
                <a:latin typeface="Arial" pitchFamily="34" charset="0"/>
                <a:ea typeface="ヒラギノ角ゴ Pro W3"/>
                <a:cs typeface="Arial" pitchFamily="34" charset="0"/>
              </a:rPr>
              <a:t/>
            </a:r>
            <a:br>
              <a:rPr lang="fr-FR" sz="1000" kern="1200" dirty="0" smtClean="0">
                <a:latin typeface="Arial" pitchFamily="34" charset="0"/>
                <a:ea typeface="ヒラギノ角ゴ Pro W3"/>
                <a:cs typeface="Arial" pitchFamily="34" charset="0"/>
              </a:rPr>
            </a:br>
            <a:r>
              <a:rPr lang="fr-FR" sz="1000" kern="1200" dirty="0" smtClean="0">
                <a:latin typeface="Arial" pitchFamily="34" charset="0"/>
                <a:ea typeface="ヒラギノ角ゴ Pro W3"/>
                <a:cs typeface="Arial" pitchFamily="34" charset="0"/>
              </a:rPr>
              <a:t/>
            </a:r>
            <a:br>
              <a:rPr lang="fr-FR" sz="1000" kern="1200" dirty="0" smtClean="0">
                <a:latin typeface="Arial" pitchFamily="34" charset="0"/>
                <a:ea typeface="ヒラギノ角ゴ Pro W3"/>
                <a:cs typeface="Arial" pitchFamily="34" charset="0"/>
              </a:rPr>
            </a:br>
            <a:r>
              <a:rPr lang="fr-FR" sz="1000" kern="1200" dirty="0" smtClean="0">
                <a:latin typeface="Arial" pitchFamily="34" charset="0"/>
                <a:ea typeface="ヒラギノ角ゴ Pro W3"/>
                <a:cs typeface="Arial" pitchFamily="34" charset="0"/>
              </a:rPr>
              <a:t/>
            </a:r>
            <a:br>
              <a:rPr lang="fr-FR" sz="1000" kern="1200" dirty="0" smtClean="0">
                <a:latin typeface="Arial" pitchFamily="34" charset="0"/>
                <a:ea typeface="ヒラギノ角ゴ Pro W3"/>
                <a:cs typeface="Arial" pitchFamily="34" charset="0"/>
              </a:rPr>
            </a:br>
            <a:r>
              <a:rPr lang="fr-FR" sz="1000" kern="1200" dirty="0" smtClean="0">
                <a:latin typeface="Arial" pitchFamily="34" charset="0"/>
                <a:ea typeface="ヒラギノ角ゴ Pro W3"/>
                <a:cs typeface="Arial" pitchFamily="34" charset="0"/>
              </a:rPr>
              <a:t/>
            </a:r>
            <a:br>
              <a:rPr lang="fr-FR" sz="1000" kern="1200" dirty="0" smtClean="0">
                <a:latin typeface="Arial" pitchFamily="34" charset="0"/>
                <a:ea typeface="ヒラギノ角ゴ Pro W3"/>
                <a:cs typeface="Arial" pitchFamily="34" charset="0"/>
              </a:rPr>
            </a:br>
            <a:r>
              <a:rPr lang="fr-FR" sz="1000" kern="1200" dirty="0" smtClean="0">
                <a:latin typeface="Arial" pitchFamily="34" charset="0"/>
                <a:ea typeface="ヒラギノ角ゴ Pro W3"/>
                <a:cs typeface="Arial" pitchFamily="34" charset="0"/>
              </a:rPr>
              <a:t/>
            </a:r>
            <a:br>
              <a:rPr lang="fr-FR" sz="1000" kern="1200" dirty="0" smtClean="0">
                <a:latin typeface="Arial" pitchFamily="34" charset="0"/>
                <a:ea typeface="ヒラギノ角ゴ Pro W3"/>
                <a:cs typeface="Arial" pitchFamily="34" charset="0"/>
              </a:rPr>
            </a:br>
            <a:r>
              <a:rPr lang="fr-FR" sz="1000" kern="1200" dirty="0" smtClean="0">
                <a:latin typeface="Arial" pitchFamily="34" charset="0"/>
                <a:ea typeface="ヒラギノ角ゴ Pro W3"/>
                <a:cs typeface="Arial" pitchFamily="34" charset="0"/>
              </a:rPr>
              <a:t/>
            </a:r>
            <a:br>
              <a:rPr lang="fr-FR" sz="1000" kern="1200" dirty="0" smtClean="0">
                <a:latin typeface="Arial" pitchFamily="34" charset="0"/>
                <a:ea typeface="ヒラギノ角ゴ Pro W3"/>
                <a:cs typeface="Arial" pitchFamily="34" charset="0"/>
              </a:rPr>
            </a:br>
            <a:r>
              <a:rPr lang="fr-FR" sz="1000" kern="1200" dirty="0" smtClean="0">
                <a:latin typeface="Arial" pitchFamily="34" charset="0"/>
                <a:ea typeface="ヒラギノ角ゴ Pro W3"/>
                <a:cs typeface="Arial" pitchFamily="34" charset="0"/>
              </a:rPr>
              <a:t/>
            </a:r>
            <a:br>
              <a:rPr lang="fr-FR" sz="1000" kern="1200" dirty="0" smtClean="0">
                <a:latin typeface="Arial" pitchFamily="34" charset="0"/>
                <a:ea typeface="ヒラギノ角ゴ Pro W3"/>
                <a:cs typeface="Arial" pitchFamily="34" charset="0"/>
              </a:rPr>
            </a:br>
            <a:endParaRPr lang="fr-FR" sz="1000" kern="1200" dirty="0">
              <a:latin typeface="Arial" pitchFamily="34" charset="0"/>
              <a:cs typeface="Arial" pitchFamily="34" charset="0"/>
            </a:endParaRPr>
          </a:p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fr-FR" sz="1000" kern="1200" dirty="0">
              <a:latin typeface="+mn-lt"/>
              <a:cs typeface="Arial" pitchFamily="34" charset="0"/>
            </a:endParaRPr>
          </a:p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1000" b="1" kern="1200" dirty="0" smtClean="0">
                <a:solidFill>
                  <a:srgbClr val="3333FF"/>
                </a:solidFill>
                <a:latin typeface="+mn-lt"/>
                <a:ea typeface="ヒラギノ角ゴ Pro W3"/>
                <a:cs typeface="Arial" pitchFamily="34" charset="0"/>
              </a:rPr>
              <a:t>www.certifer.eu</a:t>
            </a:r>
            <a:r>
              <a:rPr lang="fr-FR" sz="1000" kern="1200" dirty="0" smtClean="0">
                <a:latin typeface="+mn-lt"/>
                <a:ea typeface="ヒラギノ角ゴ Pro W3"/>
                <a:cs typeface="Arial" pitchFamily="34" charset="0"/>
              </a:rPr>
              <a:t> </a:t>
            </a:r>
            <a:endParaRPr lang="fr-FR" sz="1000" kern="1200" dirty="0">
              <a:latin typeface="+mn-lt"/>
              <a:cs typeface="Arial" pitchFamily="34" charset="0"/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1589519" y="1700808"/>
            <a:ext cx="1103882" cy="628927"/>
          </a:xfrm>
          <a:custGeom>
            <a:avLst/>
            <a:gdLst>
              <a:gd name="connsiteX0" fmla="*/ 0 w 1103882"/>
              <a:gd name="connsiteY0" fmla="*/ 0 h 441984"/>
              <a:gd name="connsiteX1" fmla="*/ 1103882 w 1103882"/>
              <a:gd name="connsiteY1" fmla="*/ 0 h 441984"/>
              <a:gd name="connsiteX2" fmla="*/ 1103882 w 1103882"/>
              <a:gd name="connsiteY2" fmla="*/ 441984 h 441984"/>
              <a:gd name="connsiteX3" fmla="*/ 0 w 1103882"/>
              <a:gd name="connsiteY3" fmla="*/ 441984 h 441984"/>
              <a:gd name="connsiteX4" fmla="*/ 0 w 1103882"/>
              <a:gd name="connsiteY4" fmla="*/ 0 h 44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3882" h="441984">
                <a:moveTo>
                  <a:pt x="0" y="0"/>
                </a:moveTo>
                <a:lnTo>
                  <a:pt x="1103882" y="0"/>
                </a:lnTo>
                <a:lnTo>
                  <a:pt x="1103882" y="441984"/>
                </a:lnTo>
                <a:lnTo>
                  <a:pt x="0" y="44198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113792" tIns="65024" rIns="113792" bIns="6502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b="1" kern="1200" dirty="0" smtClean="0"/>
              <a:t>ERT</a:t>
            </a:r>
          </a:p>
        </p:txBody>
      </p:sp>
      <p:sp>
        <p:nvSpPr>
          <p:cNvPr id="7" name="Forme libre 6"/>
          <p:cNvSpPr/>
          <p:nvPr/>
        </p:nvSpPr>
        <p:spPr>
          <a:xfrm>
            <a:off x="1589519" y="2329736"/>
            <a:ext cx="1103882" cy="2195999"/>
          </a:xfrm>
          <a:custGeom>
            <a:avLst/>
            <a:gdLst>
              <a:gd name="connsiteX0" fmla="*/ 0 w 1103882"/>
              <a:gd name="connsiteY0" fmla="*/ 0 h 2195999"/>
              <a:gd name="connsiteX1" fmla="*/ 1103882 w 1103882"/>
              <a:gd name="connsiteY1" fmla="*/ 0 h 2195999"/>
              <a:gd name="connsiteX2" fmla="*/ 1103882 w 1103882"/>
              <a:gd name="connsiteY2" fmla="*/ 2195999 h 2195999"/>
              <a:gd name="connsiteX3" fmla="*/ 0 w 1103882"/>
              <a:gd name="connsiteY3" fmla="*/ 2195999 h 2195999"/>
              <a:gd name="connsiteX4" fmla="*/ 0 w 1103882"/>
              <a:gd name="connsiteY4" fmla="*/ 0 h 219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3882" h="2195999">
                <a:moveTo>
                  <a:pt x="0" y="0"/>
                </a:moveTo>
                <a:lnTo>
                  <a:pt x="1103882" y="0"/>
                </a:lnTo>
                <a:lnTo>
                  <a:pt x="1103882" y="2195999"/>
                </a:lnTo>
                <a:lnTo>
                  <a:pt x="0" y="21959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71120" bIns="80010" numCol="1" spcCol="1270" anchor="t" anchorCtr="0">
            <a:noAutofit/>
          </a:bodyPr>
          <a:lstStyle/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1000" kern="1200" dirty="0" smtClean="0">
                <a:latin typeface="Arial" pitchFamily="34" charset="0"/>
                <a:ea typeface="ヒラギノ角ゴ Pro W3"/>
              </a:rPr>
              <a:t> Coordination stratégique et scientifique des projets européens</a:t>
            </a:r>
            <a:br>
              <a:rPr lang="fr-FR" sz="1000" kern="1200" dirty="0" smtClean="0">
                <a:latin typeface="Arial" pitchFamily="34" charset="0"/>
                <a:ea typeface="ヒラギノ角ゴ Pro W3"/>
              </a:rPr>
            </a:br>
            <a:r>
              <a:rPr lang="fr-FR" sz="1000" kern="1200" dirty="0" smtClean="0">
                <a:latin typeface="Arial" pitchFamily="34" charset="0"/>
                <a:ea typeface="ヒラギノ角ゴ Pro W3"/>
              </a:rPr>
              <a:t/>
            </a:r>
            <a:br>
              <a:rPr lang="fr-FR" sz="1000" kern="1200" dirty="0" smtClean="0">
                <a:latin typeface="Arial" pitchFamily="34" charset="0"/>
                <a:ea typeface="ヒラギノ角ゴ Pro W3"/>
              </a:rPr>
            </a:br>
            <a:r>
              <a:rPr lang="fr-FR" sz="1000" kern="1200" dirty="0" smtClean="0">
                <a:latin typeface="Arial" pitchFamily="34" charset="0"/>
                <a:ea typeface="ヒラギノ角ゴ Pro W3"/>
              </a:rPr>
              <a:t/>
            </a:r>
            <a:br>
              <a:rPr lang="fr-FR" sz="1000" kern="1200" dirty="0" smtClean="0">
                <a:latin typeface="Arial" pitchFamily="34" charset="0"/>
                <a:ea typeface="ヒラギノ角ゴ Pro W3"/>
              </a:rPr>
            </a:br>
            <a:r>
              <a:rPr lang="fr-FR" sz="1000" kern="1200" dirty="0" smtClean="0">
                <a:latin typeface="Arial" pitchFamily="34" charset="0"/>
                <a:ea typeface="ヒラギノ角ゴ Pro W3"/>
              </a:rPr>
              <a:t/>
            </a:r>
            <a:br>
              <a:rPr lang="fr-FR" sz="1000" kern="1200" dirty="0" smtClean="0">
                <a:latin typeface="Arial" pitchFamily="34" charset="0"/>
                <a:ea typeface="ヒラギノ角ゴ Pro W3"/>
              </a:rPr>
            </a:br>
            <a:endParaRPr lang="fr-FR" sz="1000" kern="1200" dirty="0" smtClean="0">
              <a:latin typeface="Arial" pitchFamily="34" charset="0"/>
              <a:ea typeface="ヒラギノ角ゴ Pro W3"/>
            </a:endParaRPr>
          </a:p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fr-FR" sz="1000" dirty="0">
              <a:latin typeface="Arial" pitchFamily="34" charset="0"/>
            </a:endParaRPr>
          </a:p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fr-FR" sz="1000" kern="1200" dirty="0" smtClean="0">
              <a:latin typeface="Arial" pitchFamily="34" charset="0"/>
            </a:endParaRPr>
          </a:p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fr-FR" sz="1000" kern="1200" dirty="0"/>
          </a:p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fr-FR" sz="1000" b="1" kern="1200" dirty="0">
              <a:solidFill>
                <a:srgbClr val="3333FF"/>
              </a:solidFill>
              <a:latin typeface="+mn-lt"/>
            </a:endParaRPr>
          </a:p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1000" b="1" kern="1200" dirty="0" smtClean="0">
                <a:solidFill>
                  <a:srgbClr val="3333FF"/>
                </a:solidFill>
                <a:latin typeface="+mn-lt"/>
                <a:ea typeface="ヒラギノ角ゴ Pro W3"/>
              </a:rPr>
              <a:t>www.ert-sas.fr </a:t>
            </a:r>
            <a:endParaRPr lang="fr-FR" sz="1000" b="1" kern="1200" dirty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8" name="Forme libre 7"/>
          <p:cNvSpPr/>
          <p:nvPr/>
        </p:nvSpPr>
        <p:spPr>
          <a:xfrm>
            <a:off x="2847945" y="1700808"/>
            <a:ext cx="1103882" cy="628927"/>
          </a:xfrm>
          <a:custGeom>
            <a:avLst/>
            <a:gdLst>
              <a:gd name="connsiteX0" fmla="*/ 0 w 1103882"/>
              <a:gd name="connsiteY0" fmla="*/ 0 h 441984"/>
              <a:gd name="connsiteX1" fmla="*/ 1103882 w 1103882"/>
              <a:gd name="connsiteY1" fmla="*/ 0 h 441984"/>
              <a:gd name="connsiteX2" fmla="*/ 1103882 w 1103882"/>
              <a:gd name="connsiteY2" fmla="*/ 441984 h 441984"/>
              <a:gd name="connsiteX3" fmla="*/ 0 w 1103882"/>
              <a:gd name="connsiteY3" fmla="*/ 441984 h 441984"/>
              <a:gd name="connsiteX4" fmla="*/ 0 w 1103882"/>
              <a:gd name="connsiteY4" fmla="*/ 0 h 44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3882" h="441984">
                <a:moveTo>
                  <a:pt x="0" y="0"/>
                </a:moveTo>
                <a:lnTo>
                  <a:pt x="1103882" y="0"/>
                </a:lnTo>
                <a:lnTo>
                  <a:pt x="1103882" y="441984"/>
                </a:lnTo>
                <a:lnTo>
                  <a:pt x="0" y="44198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0" vert="horz" wrap="square" lIns="113792" tIns="65024" rIns="113792" bIns="6502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b="1" kern="1200" dirty="0" smtClean="0"/>
              <a:t>LIER</a:t>
            </a:r>
          </a:p>
        </p:txBody>
      </p:sp>
      <p:sp>
        <p:nvSpPr>
          <p:cNvPr id="9" name="Forme libre 8"/>
          <p:cNvSpPr/>
          <p:nvPr/>
        </p:nvSpPr>
        <p:spPr>
          <a:xfrm>
            <a:off x="2847945" y="2329736"/>
            <a:ext cx="1103882" cy="2195999"/>
          </a:xfrm>
          <a:custGeom>
            <a:avLst/>
            <a:gdLst>
              <a:gd name="connsiteX0" fmla="*/ 0 w 1103882"/>
              <a:gd name="connsiteY0" fmla="*/ 0 h 2195999"/>
              <a:gd name="connsiteX1" fmla="*/ 1103882 w 1103882"/>
              <a:gd name="connsiteY1" fmla="*/ 0 h 2195999"/>
              <a:gd name="connsiteX2" fmla="*/ 1103882 w 1103882"/>
              <a:gd name="connsiteY2" fmla="*/ 2195999 h 2195999"/>
              <a:gd name="connsiteX3" fmla="*/ 0 w 1103882"/>
              <a:gd name="connsiteY3" fmla="*/ 2195999 h 2195999"/>
              <a:gd name="connsiteX4" fmla="*/ 0 w 1103882"/>
              <a:gd name="connsiteY4" fmla="*/ 0 h 219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3882" h="2195999">
                <a:moveTo>
                  <a:pt x="0" y="0"/>
                </a:moveTo>
                <a:lnTo>
                  <a:pt x="1103882" y="0"/>
                </a:lnTo>
                <a:lnTo>
                  <a:pt x="1103882" y="2195999"/>
                </a:lnTo>
                <a:lnTo>
                  <a:pt x="0" y="21959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71120" bIns="80010" numCol="1" spcCol="1270" anchor="t" anchorCtr="0">
            <a:noAutofit/>
          </a:bodyPr>
          <a:lstStyle/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1000" kern="1200" dirty="0" smtClean="0">
                <a:latin typeface="Arial" pitchFamily="34" charset="0"/>
                <a:ea typeface="ヒラギノ角ゴ Pro W3"/>
              </a:rPr>
              <a:t> Equipements et expertise pour l’aide au développement et à l’évaluation des équipements de sécurité routiers</a:t>
            </a:r>
            <a:br>
              <a:rPr lang="fr-FR" sz="1000" kern="1200" dirty="0" smtClean="0">
                <a:latin typeface="Arial" pitchFamily="34" charset="0"/>
                <a:ea typeface="ヒラギノ角ゴ Pro W3"/>
              </a:rPr>
            </a:br>
            <a:r>
              <a:rPr lang="fr-FR" sz="1000" kern="1200" dirty="0" smtClean="0">
                <a:latin typeface="Arial" pitchFamily="34" charset="0"/>
                <a:ea typeface="ヒラギノ角ゴ Pro W3"/>
              </a:rPr>
              <a:t/>
            </a:r>
            <a:br>
              <a:rPr lang="fr-FR" sz="1000" kern="1200" dirty="0" smtClean="0">
                <a:latin typeface="Arial" pitchFamily="34" charset="0"/>
                <a:ea typeface="ヒラギノ角ゴ Pro W3"/>
              </a:rPr>
            </a:br>
            <a:endParaRPr lang="fr-FR" sz="1000" kern="1200" dirty="0" smtClean="0">
              <a:latin typeface="Arial" pitchFamily="34" charset="0"/>
              <a:ea typeface="ヒラギノ角ゴ Pro W3"/>
            </a:endParaRPr>
          </a:p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fr-FR" sz="1000" dirty="0">
              <a:latin typeface="Arial" pitchFamily="34" charset="0"/>
            </a:endParaRPr>
          </a:p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fr-FR" sz="1000" kern="1200" dirty="0" smtClean="0">
              <a:latin typeface="Arial" pitchFamily="34" charset="0"/>
            </a:endParaRPr>
          </a:p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fr-FR" sz="1000" kern="1200" dirty="0"/>
          </a:p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1000" b="1" kern="1200" dirty="0" smtClean="0">
                <a:solidFill>
                  <a:srgbClr val="3333FF"/>
                </a:solidFill>
                <a:latin typeface="+mn-lt"/>
                <a:ea typeface="ヒラギノ角ゴ Pro W3"/>
              </a:rPr>
              <a:t>www.lier.fr</a:t>
            </a:r>
            <a:endParaRPr lang="fr-FR" sz="1000" b="1" kern="1200" dirty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12" name="Forme libre 11"/>
          <p:cNvSpPr/>
          <p:nvPr/>
        </p:nvSpPr>
        <p:spPr>
          <a:xfrm>
            <a:off x="4106371" y="1700808"/>
            <a:ext cx="1185708" cy="628927"/>
          </a:xfrm>
          <a:custGeom>
            <a:avLst/>
            <a:gdLst>
              <a:gd name="connsiteX0" fmla="*/ 0 w 1103882"/>
              <a:gd name="connsiteY0" fmla="*/ 0 h 441984"/>
              <a:gd name="connsiteX1" fmla="*/ 1103882 w 1103882"/>
              <a:gd name="connsiteY1" fmla="*/ 0 h 441984"/>
              <a:gd name="connsiteX2" fmla="*/ 1103882 w 1103882"/>
              <a:gd name="connsiteY2" fmla="*/ 441984 h 441984"/>
              <a:gd name="connsiteX3" fmla="*/ 0 w 1103882"/>
              <a:gd name="connsiteY3" fmla="*/ 441984 h 441984"/>
              <a:gd name="connsiteX4" fmla="*/ 0 w 1103882"/>
              <a:gd name="connsiteY4" fmla="*/ 0 h 44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3882" h="441984">
                <a:moveTo>
                  <a:pt x="0" y="0"/>
                </a:moveTo>
                <a:lnTo>
                  <a:pt x="1103882" y="0"/>
                </a:lnTo>
                <a:lnTo>
                  <a:pt x="1103882" y="441984"/>
                </a:lnTo>
                <a:lnTo>
                  <a:pt x="0" y="44198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113792" tIns="65024" rIns="113792" bIns="6502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b="1" kern="1200" dirty="0" smtClean="0"/>
              <a:t>CITILOG</a:t>
            </a:r>
          </a:p>
        </p:txBody>
      </p:sp>
      <p:sp>
        <p:nvSpPr>
          <p:cNvPr id="13" name="Forme libre 12"/>
          <p:cNvSpPr/>
          <p:nvPr/>
        </p:nvSpPr>
        <p:spPr>
          <a:xfrm>
            <a:off x="4106370" y="2329736"/>
            <a:ext cx="1185709" cy="2195999"/>
          </a:xfrm>
          <a:custGeom>
            <a:avLst/>
            <a:gdLst>
              <a:gd name="connsiteX0" fmla="*/ 0 w 1103882"/>
              <a:gd name="connsiteY0" fmla="*/ 0 h 2195999"/>
              <a:gd name="connsiteX1" fmla="*/ 1103882 w 1103882"/>
              <a:gd name="connsiteY1" fmla="*/ 0 h 2195999"/>
              <a:gd name="connsiteX2" fmla="*/ 1103882 w 1103882"/>
              <a:gd name="connsiteY2" fmla="*/ 2195999 h 2195999"/>
              <a:gd name="connsiteX3" fmla="*/ 0 w 1103882"/>
              <a:gd name="connsiteY3" fmla="*/ 2195999 h 2195999"/>
              <a:gd name="connsiteX4" fmla="*/ 0 w 1103882"/>
              <a:gd name="connsiteY4" fmla="*/ 0 h 219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3882" h="2195999">
                <a:moveTo>
                  <a:pt x="0" y="0"/>
                </a:moveTo>
                <a:lnTo>
                  <a:pt x="1103882" y="0"/>
                </a:lnTo>
                <a:lnTo>
                  <a:pt x="1103882" y="2195999"/>
                </a:lnTo>
                <a:lnTo>
                  <a:pt x="0" y="21959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71120" bIns="80010" numCol="1" spcCol="1270" anchor="t" anchorCtr="0">
            <a:noAutofit/>
          </a:bodyPr>
          <a:lstStyle/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1000" kern="1200" dirty="0" smtClean="0">
                <a:latin typeface="Arial" pitchFamily="34" charset="0"/>
                <a:ea typeface="ヒラギノ角ゴ Pro W3"/>
              </a:rPr>
              <a:t> Systèmes et produits de vidéosurveillance pour la gestion du trafic, la sécurité et la sûreté par les opérateurs de la route</a:t>
            </a:r>
            <a:br>
              <a:rPr lang="fr-FR" sz="1000" kern="1200" dirty="0" smtClean="0">
                <a:latin typeface="Arial" pitchFamily="34" charset="0"/>
                <a:ea typeface="ヒラギノ角ゴ Pro W3"/>
              </a:rPr>
            </a:br>
            <a:r>
              <a:rPr lang="fr-FR" sz="1000" kern="1200" dirty="0" smtClean="0">
                <a:latin typeface="Arial" pitchFamily="34" charset="0"/>
                <a:ea typeface="ヒラギノ角ゴ Pro W3"/>
              </a:rPr>
              <a:t/>
            </a:r>
            <a:br>
              <a:rPr lang="fr-FR" sz="1000" kern="1200" dirty="0" smtClean="0">
                <a:latin typeface="Arial" pitchFamily="34" charset="0"/>
                <a:ea typeface="ヒラギノ角ゴ Pro W3"/>
              </a:rPr>
            </a:br>
            <a:endParaRPr lang="fr-FR" sz="1000" kern="1200" dirty="0" smtClean="0"/>
          </a:p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fr-FR" sz="1000" kern="1200" dirty="0" smtClean="0"/>
          </a:p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fr-FR" sz="1000" dirty="0"/>
          </a:p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fr-FR" sz="1000" kern="1200" dirty="0"/>
          </a:p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1000" b="1" kern="1200" dirty="0" smtClean="0">
                <a:solidFill>
                  <a:srgbClr val="3333FF"/>
                </a:solidFill>
                <a:latin typeface="+mn-lt"/>
                <a:cs typeface="Arial" pitchFamily="34" charset="0"/>
              </a:rPr>
              <a:t>www.citilog.com</a:t>
            </a:r>
            <a:endParaRPr lang="fr-FR" sz="1000" b="1" kern="1200" dirty="0">
              <a:solidFill>
                <a:srgbClr val="3333FF"/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Forme libre 13"/>
          <p:cNvSpPr/>
          <p:nvPr/>
        </p:nvSpPr>
        <p:spPr>
          <a:xfrm>
            <a:off x="5364797" y="1700808"/>
            <a:ext cx="1103882" cy="628927"/>
          </a:xfrm>
          <a:custGeom>
            <a:avLst/>
            <a:gdLst>
              <a:gd name="connsiteX0" fmla="*/ 0 w 1103882"/>
              <a:gd name="connsiteY0" fmla="*/ 0 h 441984"/>
              <a:gd name="connsiteX1" fmla="*/ 1103882 w 1103882"/>
              <a:gd name="connsiteY1" fmla="*/ 0 h 441984"/>
              <a:gd name="connsiteX2" fmla="*/ 1103882 w 1103882"/>
              <a:gd name="connsiteY2" fmla="*/ 441984 h 441984"/>
              <a:gd name="connsiteX3" fmla="*/ 0 w 1103882"/>
              <a:gd name="connsiteY3" fmla="*/ 441984 h 441984"/>
              <a:gd name="connsiteX4" fmla="*/ 0 w 1103882"/>
              <a:gd name="connsiteY4" fmla="*/ 0 h 44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3882" h="441984">
                <a:moveTo>
                  <a:pt x="0" y="0"/>
                </a:moveTo>
                <a:lnTo>
                  <a:pt x="1103882" y="0"/>
                </a:lnTo>
                <a:lnTo>
                  <a:pt x="1103882" y="441984"/>
                </a:lnTo>
                <a:lnTo>
                  <a:pt x="0" y="44198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113792" tIns="65024" rIns="113792" bIns="6502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b="1" kern="1200" dirty="0" smtClean="0"/>
              <a:t>CIVITEC</a:t>
            </a:r>
          </a:p>
        </p:txBody>
      </p:sp>
      <p:sp>
        <p:nvSpPr>
          <p:cNvPr id="15" name="Forme libre 14"/>
          <p:cNvSpPr/>
          <p:nvPr/>
        </p:nvSpPr>
        <p:spPr>
          <a:xfrm>
            <a:off x="5364797" y="2329736"/>
            <a:ext cx="1103882" cy="2195999"/>
          </a:xfrm>
          <a:custGeom>
            <a:avLst/>
            <a:gdLst>
              <a:gd name="connsiteX0" fmla="*/ 0 w 1103882"/>
              <a:gd name="connsiteY0" fmla="*/ 0 h 2195999"/>
              <a:gd name="connsiteX1" fmla="*/ 1103882 w 1103882"/>
              <a:gd name="connsiteY1" fmla="*/ 0 h 2195999"/>
              <a:gd name="connsiteX2" fmla="*/ 1103882 w 1103882"/>
              <a:gd name="connsiteY2" fmla="*/ 2195999 h 2195999"/>
              <a:gd name="connsiteX3" fmla="*/ 0 w 1103882"/>
              <a:gd name="connsiteY3" fmla="*/ 2195999 h 2195999"/>
              <a:gd name="connsiteX4" fmla="*/ 0 w 1103882"/>
              <a:gd name="connsiteY4" fmla="*/ 0 h 219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3882" h="2195999">
                <a:moveTo>
                  <a:pt x="0" y="0"/>
                </a:moveTo>
                <a:lnTo>
                  <a:pt x="1103882" y="0"/>
                </a:lnTo>
                <a:lnTo>
                  <a:pt x="1103882" y="2195999"/>
                </a:lnTo>
                <a:lnTo>
                  <a:pt x="0" y="21959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71120" bIns="80010" numCol="1" spcCol="1270" anchor="t" anchorCtr="0">
            <a:noAutofit/>
          </a:bodyPr>
          <a:lstStyle/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1000" kern="1200" dirty="0" smtClean="0">
                <a:latin typeface="Arial" pitchFamily="34" charset="0"/>
                <a:ea typeface="ヒラギノ角ゴ Pro W3"/>
              </a:rPr>
              <a:t> Logiciels Pro-</a:t>
            </a:r>
            <a:r>
              <a:rPr lang="fr-FR" sz="1000" kern="1200" dirty="0" err="1" smtClean="0">
                <a:latin typeface="Arial" pitchFamily="34" charset="0"/>
                <a:ea typeface="ヒラギノ角ゴ Pro W3"/>
              </a:rPr>
              <a:t>SiVic</a:t>
            </a:r>
            <a:r>
              <a:rPr lang="fr-FR" sz="1000" kern="1200" dirty="0" smtClean="0">
                <a:latin typeface="Arial" pitchFamily="34" charset="0"/>
                <a:ea typeface="ヒラギノ角ゴ Pro W3"/>
              </a:rPr>
              <a:t> ® / plateforme de modélisation et de simulation </a:t>
            </a:r>
            <a:r>
              <a:rPr lang="fr-FR" sz="1000" dirty="0" smtClean="0">
                <a:latin typeface="Arial" pitchFamily="34" charset="0"/>
                <a:ea typeface="ヒラギノ角ゴ Pro W3"/>
              </a:rPr>
              <a:t>pour le développement de systèmes de sécurité embarqués</a:t>
            </a:r>
            <a:endParaRPr lang="fr-FR" sz="1000" kern="1200" dirty="0" smtClean="0">
              <a:latin typeface="Arial" pitchFamily="34" charset="0"/>
              <a:ea typeface="ヒラギノ角ゴ Pro W3"/>
            </a:endParaRPr>
          </a:p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fr-FR" sz="1000" dirty="0">
              <a:latin typeface="Arial" pitchFamily="34" charset="0"/>
            </a:endParaRPr>
          </a:p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fr-FR" sz="1000" kern="1200" dirty="0" smtClean="0">
              <a:latin typeface="Arial" pitchFamily="34" charset="0"/>
            </a:endParaRPr>
          </a:p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fr-FR" sz="1000" kern="1200" dirty="0"/>
          </a:p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1000" b="1" kern="1200" dirty="0" smtClean="0">
                <a:solidFill>
                  <a:srgbClr val="3333FF"/>
                </a:solidFill>
              </a:rPr>
              <a:t>www.civitec.com</a:t>
            </a:r>
            <a:endParaRPr lang="fr-FR" sz="1000" b="1" kern="1200" dirty="0">
              <a:solidFill>
                <a:srgbClr val="3333FF"/>
              </a:solidFill>
            </a:endParaRPr>
          </a:p>
        </p:txBody>
      </p:sp>
      <p:sp>
        <p:nvSpPr>
          <p:cNvPr id="16" name="Forme libre 15"/>
          <p:cNvSpPr/>
          <p:nvPr/>
        </p:nvSpPr>
        <p:spPr>
          <a:xfrm>
            <a:off x="6623224" y="1700808"/>
            <a:ext cx="1103882" cy="628927"/>
          </a:xfrm>
          <a:custGeom>
            <a:avLst/>
            <a:gdLst>
              <a:gd name="connsiteX0" fmla="*/ 0 w 1103882"/>
              <a:gd name="connsiteY0" fmla="*/ 0 h 441984"/>
              <a:gd name="connsiteX1" fmla="*/ 1103882 w 1103882"/>
              <a:gd name="connsiteY1" fmla="*/ 0 h 441984"/>
              <a:gd name="connsiteX2" fmla="*/ 1103882 w 1103882"/>
              <a:gd name="connsiteY2" fmla="*/ 441984 h 441984"/>
              <a:gd name="connsiteX3" fmla="*/ 0 w 1103882"/>
              <a:gd name="connsiteY3" fmla="*/ 441984 h 441984"/>
              <a:gd name="connsiteX4" fmla="*/ 0 w 1103882"/>
              <a:gd name="connsiteY4" fmla="*/ 0 h 44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3882" h="441984">
                <a:moveTo>
                  <a:pt x="0" y="0"/>
                </a:moveTo>
                <a:lnTo>
                  <a:pt x="1103882" y="0"/>
                </a:lnTo>
                <a:lnTo>
                  <a:pt x="1103882" y="441984"/>
                </a:lnTo>
                <a:lnTo>
                  <a:pt x="0" y="44198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0" vert="horz" wrap="square" lIns="113792" tIns="65024" rIns="113792" bIns="6502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b="1" kern="1200" dirty="0" smtClean="0"/>
              <a:t>LCPC </a:t>
            </a:r>
            <a:r>
              <a:rPr lang="fr-FR" sz="1400" b="1" kern="1200" dirty="0" smtClean="0"/>
              <a:t>Experts</a:t>
            </a:r>
            <a:endParaRPr lang="fr-FR" sz="1600" b="1" kern="1200" dirty="0" smtClean="0"/>
          </a:p>
        </p:txBody>
      </p:sp>
      <p:sp>
        <p:nvSpPr>
          <p:cNvPr id="17" name="Forme libre 16"/>
          <p:cNvSpPr/>
          <p:nvPr/>
        </p:nvSpPr>
        <p:spPr>
          <a:xfrm>
            <a:off x="6623224" y="2329736"/>
            <a:ext cx="1103882" cy="2195999"/>
          </a:xfrm>
          <a:custGeom>
            <a:avLst/>
            <a:gdLst>
              <a:gd name="connsiteX0" fmla="*/ 0 w 1103882"/>
              <a:gd name="connsiteY0" fmla="*/ 0 h 2195999"/>
              <a:gd name="connsiteX1" fmla="*/ 1103882 w 1103882"/>
              <a:gd name="connsiteY1" fmla="*/ 0 h 2195999"/>
              <a:gd name="connsiteX2" fmla="*/ 1103882 w 1103882"/>
              <a:gd name="connsiteY2" fmla="*/ 2195999 h 2195999"/>
              <a:gd name="connsiteX3" fmla="*/ 0 w 1103882"/>
              <a:gd name="connsiteY3" fmla="*/ 2195999 h 2195999"/>
              <a:gd name="connsiteX4" fmla="*/ 0 w 1103882"/>
              <a:gd name="connsiteY4" fmla="*/ 0 h 219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3882" h="2195999">
                <a:moveTo>
                  <a:pt x="0" y="0"/>
                </a:moveTo>
                <a:lnTo>
                  <a:pt x="1103882" y="0"/>
                </a:lnTo>
                <a:lnTo>
                  <a:pt x="1103882" y="2195999"/>
                </a:lnTo>
                <a:lnTo>
                  <a:pt x="0" y="21959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71120" bIns="80010" numCol="1" spcCol="1270" anchor="t" anchorCtr="0">
            <a:noAutofit/>
          </a:bodyPr>
          <a:lstStyle/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1000" kern="1200" dirty="0" smtClean="0">
                <a:latin typeface="Arial" pitchFamily="34" charset="0"/>
                <a:ea typeface="ヒラギノ角ゴ Pro W3"/>
              </a:rPr>
              <a:t> Prestations d’expertise de haut niveau en aménagement du territoire, géotechnique et génie civil</a:t>
            </a:r>
            <a:br>
              <a:rPr lang="fr-FR" sz="1000" kern="1200" dirty="0" smtClean="0">
                <a:latin typeface="Arial" pitchFamily="34" charset="0"/>
                <a:ea typeface="ヒラギノ角ゴ Pro W3"/>
              </a:rPr>
            </a:br>
            <a:r>
              <a:rPr lang="fr-FR" sz="1000" kern="1200" dirty="0" smtClean="0">
                <a:latin typeface="Arial" pitchFamily="34" charset="0"/>
                <a:ea typeface="ヒラギノ角ゴ Pro W3"/>
              </a:rPr>
              <a:t/>
            </a:r>
            <a:br>
              <a:rPr lang="fr-FR" sz="1000" kern="1200" dirty="0" smtClean="0">
                <a:latin typeface="Arial" pitchFamily="34" charset="0"/>
                <a:ea typeface="ヒラギノ角ゴ Pro W3"/>
              </a:rPr>
            </a:br>
            <a:r>
              <a:rPr lang="fr-FR" sz="1000" kern="1200" dirty="0" smtClean="0">
                <a:latin typeface="Arial" pitchFamily="34" charset="0"/>
                <a:ea typeface="ヒラギノ角ゴ Pro W3"/>
              </a:rPr>
              <a:t/>
            </a:r>
            <a:br>
              <a:rPr lang="fr-FR" sz="1000" kern="1200" dirty="0" smtClean="0">
                <a:latin typeface="Arial" pitchFamily="34" charset="0"/>
                <a:ea typeface="ヒラギノ角ゴ Pro W3"/>
              </a:rPr>
            </a:br>
            <a:endParaRPr lang="fr-FR" sz="1000" kern="1200" dirty="0"/>
          </a:p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fr-FR" sz="1000" kern="1200" dirty="0"/>
          </a:p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1000" b="1" kern="1200" dirty="0" smtClean="0">
                <a:solidFill>
                  <a:srgbClr val="3333FF"/>
                </a:solidFill>
              </a:rPr>
              <a:t>www.lcpc-experts.fr</a:t>
            </a:r>
            <a:endParaRPr lang="fr-FR" sz="1000" b="1" kern="1200" dirty="0">
              <a:solidFill>
                <a:srgbClr val="3333FF"/>
              </a:solidFill>
            </a:endParaRPr>
          </a:p>
        </p:txBody>
      </p:sp>
      <p:sp>
        <p:nvSpPr>
          <p:cNvPr id="18" name="Forme libre 17"/>
          <p:cNvSpPr/>
          <p:nvPr/>
        </p:nvSpPr>
        <p:spPr>
          <a:xfrm>
            <a:off x="7881650" y="1700808"/>
            <a:ext cx="1143281" cy="628927"/>
          </a:xfrm>
          <a:custGeom>
            <a:avLst/>
            <a:gdLst>
              <a:gd name="connsiteX0" fmla="*/ 0 w 1143281"/>
              <a:gd name="connsiteY0" fmla="*/ 0 h 441984"/>
              <a:gd name="connsiteX1" fmla="*/ 1143281 w 1143281"/>
              <a:gd name="connsiteY1" fmla="*/ 0 h 441984"/>
              <a:gd name="connsiteX2" fmla="*/ 1143281 w 1143281"/>
              <a:gd name="connsiteY2" fmla="*/ 441984 h 441984"/>
              <a:gd name="connsiteX3" fmla="*/ 0 w 1143281"/>
              <a:gd name="connsiteY3" fmla="*/ 441984 h 441984"/>
              <a:gd name="connsiteX4" fmla="*/ 0 w 1143281"/>
              <a:gd name="connsiteY4" fmla="*/ 0 h 44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281" h="441984">
                <a:moveTo>
                  <a:pt x="0" y="0"/>
                </a:moveTo>
                <a:lnTo>
                  <a:pt x="1143281" y="0"/>
                </a:lnTo>
                <a:lnTo>
                  <a:pt x="1143281" y="441984"/>
                </a:lnTo>
                <a:lnTo>
                  <a:pt x="0" y="44198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8" tIns="56896" rIns="99568" bIns="5689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b="1" kern="1200" dirty="0" smtClean="0"/>
              <a:t>TRANSPOLIS</a:t>
            </a:r>
          </a:p>
        </p:txBody>
      </p:sp>
      <p:sp>
        <p:nvSpPr>
          <p:cNvPr id="19" name="Forme libre 18"/>
          <p:cNvSpPr/>
          <p:nvPr/>
        </p:nvSpPr>
        <p:spPr>
          <a:xfrm>
            <a:off x="7881650" y="2329736"/>
            <a:ext cx="1143281" cy="2195999"/>
          </a:xfrm>
          <a:custGeom>
            <a:avLst/>
            <a:gdLst>
              <a:gd name="connsiteX0" fmla="*/ 0 w 1143281"/>
              <a:gd name="connsiteY0" fmla="*/ 0 h 2195999"/>
              <a:gd name="connsiteX1" fmla="*/ 1143281 w 1143281"/>
              <a:gd name="connsiteY1" fmla="*/ 0 h 2195999"/>
              <a:gd name="connsiteX2" fmla="*/ 1143281 w 1143281"/>
              <a:gd name="connsiteY2" fmla="*/ 2195999 h 2195999"/>
              <a:gd name="connsiteX3" fmla="*/ 0 w 1143281"/>
              <a:gd name="connsiteY3" fmla="*/ 2195999 h 2195999"/>
              <a:gd name="connsiteX4" fmla="*/ 0 w 1143281"/>
              <a:gd name="connsiteY4" fmla="*/ 0 h 219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281" h="2195999">
                <a:moveTo>
                  <a:pt x="0" y="0"/>
                </a:moveTo>
                <a:lnTo>
                  <a:pt x="1143281" y="0"/>
                </a:lnTo>
                <a:lnTo>
                  <a:pt x="1143281" y="2195999"/>
                </a:lnTo>
                <a:lnTo>
                  <a:pt x="0" y="2195999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accent1">
                <a:alpha val="90000"/>
              </a:schemeClr>
            </a:solidFill>
          </a:ln>
        </p:spPr>
        <p:style>
          <a:lnRef idx="1">
            <a:scrgbClr r="0" g="0" b="0"/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71120" bIns="80010" numCol="1" spcCol="1270" anchor="t" anchorCtr="0">
            <a:noAutofit/>
          </a:bodyPr>
          <a:lstStyle/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1000" kern="1200" dirty="0" smtClean="0">
                <a:latin typeface="Arial" pitchFamily="34" charset="0"/>
                <a:ea typeface="ヒラギノ角ゴ Pro W3"/>
              </a:rPr>
              <a:t> Plateforme d’essais (éch.1) mutualisée au service de la mobilité urbaine et de la ville du futur</a:t>
            </a:r>
            <a:endParaRPr lang="fr-FR" sz="1000" kern="1200" dirty="0"/>
          </a:p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fr-FR" sz="1000" kern="1200" dirty="0"/>
          </a:p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fr-FR" sz="1000" kern="1200" dirty="0"/>
          </a:p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fr-FR" sz="1000" kern="1200" dirty="0"/>
          </a:p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fr-FR" sz="1000" kern="1200" dirty="0"/>
          </a:p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1000" b="1" kern="1200" dirty="0" smtClean="0">
                <a:solidFill>
                  <a:srgbClr val="3333FF"/>
                </a:solidFill>
              </a:rPr>
              <a:t>http://transpolis.fr/</a:t>
            </a:r>
            <a:endParaRPr lang="fr-FR" sz="1000" b="1" kern="1200" dirty="0">
              <a:solidFill>
                <a:srgbClr val="3333FF"/>
              </a:solidFill>
            </a:endParaRPr>
          </a:p>
        </p:txBody>
      </p:sp>
      <p:pic>
        <p:nvPicPr>
          <p:cNvPr id="49155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4581128"/>
            <a:ext cx="109061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 descr="D:\Mes documents LTE\LUTB\logos\logosB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4581128"/>
            <a:ext cx="113665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653136"/>
            <a:ext cx="671512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157192"/>
            <a:ext cx="482600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5805264"/>
            <a:ext cx="11779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65287" y="0"/>
            <a:ext cx="8229600" cy="1143000"/>
          </a:xfrm>
        </p:spPr>
        <p:txBody>
          <a:bodyPr/>
          <a:lstStyle/>
          <a:p>
            <a:r>
              <a:rPr lang="fr-FR" sz="3200" dirty="0" smtClean="0">
                <a:latin typeface="Arial" charset="0"/>
                <a:ea typeface="ヒラギノ角ゴ Pro W3"/>
                <a:cs typeface="ヒラギノ角ゴ Pro W3"/>
              </a:rPr>
              <a:t>Filiales ou participations</a:t>
            </a:r>
            <a:endParaRPr lang="fr-FR" sz="3200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27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re 1"/>
          <p:cNvSpPr>
            <a:spLocks noGrp="1"/>
          </p:cNvSpPr>
          <p:nvPr>
            <p:ph type="title"/>
          </p:nvPr>
        </p:nvSpPr>
        <p:spPr>
          <a:xfrm>
            <a:off x="0" y="3076"/>
            <a:ext cx="9144000" cy="1143000"/>
          </a:xfrm>
        </p:spPr>
        <p:txBody>
          <a:bodyPr/>
          <a:lstStyle/>
          <a:p>
            <a:r>
              <a:rPr lang="fr-FR" sz="3200" dirty="0" smtClean="0">
                <a:solidFill>
                  <a:srgbClr val="00A6A7"/>
                </a:solidFill>
                <a:latin typeface="Arial" pitchFamily="34" charset="0"/>
                <a:ea typeface="ヒラギノ角ゴ Pro W3"/>
              </a:rPr>
              <a:t>Les liens de l’Ifsttar avec le monde académique</a:t>
            </a:r>
          </a:p>
        </p:txBody>
      </p:sp>
      <p:sp>
        <p:nvSpPr>
          <p:cNvPr id="38914" name="Espace réservé du contenu 2"/>
          <p:cNvSpPr>
            <a:spLocks noGrp="1"/>
          </p:cNvSpPr>
          <p:nvPr>
            <p:ph idx="1"/>
          </p:nvPr>
        </p:nvSpPr>
        <p:spPr>
          <a:xfrm>
            <a:off x="107504" y="1412777"/>
            <a:ext cx="8136904" cy="1152128"/>
          </a:xfrm>
        </p:spPr>
        <p:txBody>
          <a:bodyPr>
            <a:normAutofit fontScale="92500"/>
          </a:bodyPr>
          <a:lstStyle/>
          <a:p>
            <a:pPr lvl="1"/>
            <a:r>
              <a:rPr lang="fr-FR" sz="2400" dirty="0" smtClean="0">
                <a:solidFill>
                  <a:schemeClr val="tx2"/>
                </a:solidFill>
                <a:latin typeface="Arial" pitchFamily="34" charset="0"/>
                <a:ea typeface="ヒラギノ角ゴ Pro W3"/>
              </a:rPr>
              <a:t>L’</a:t>
            </a:r>
            <a:r>
              <a:rPr lang="fr-FR" sz="2400" dirty="0" err="1" smtClean="0">
                <a:solidFill>
                  <a:schemeClr val="tx2"/>
                </a:solidFill>
                <a:latin typeface="Arial" pitchFamily="34" charset="0"/>
                <a:ea typeface="ヒラギノ角ゴ Pro W3"/>
              </a:rPr>
              <a:t>Ifsttar</a:t>
            </a:r>
            <a:r>
              <a:rPr lang="fr-FR" sz="2400" dirty="0" smtClean="0">
                <a:solidFill>
                  <a:schemeClr val="tx2"/>
                </a:solidFill>
                <a:latin typeface="Arial" pitchFamily="34" charset="0"/>
                <a:ea typeface="ヒラギノ角ゴ Pro W3"/>
              </a:rPr>
              <a:t> est membre fondateur ou associé dans les pôles de recherche et d’enseignement supérieur </a:t>
            </a:r>
            <a:r>
              <a:rPr lang="fr-FR" sz="2400" b="1" dirty="0" smtClean="0">
                <a:solidFill>
                  <a:schemeClr val="tx2"/>
                </a:solidFill>
                <a:latin typeface="Arial" pitchFamily="34" charset="0"/>
                <a:ea typeface="ヒラギノ角ゴ Pro W3"/>
              </a:rPr>
              <a:t>(PRES) </a:t>
            </a:r>
            <a:r>
              <a:rPr lang="fr-FR" sz="2400" dirty="0" smtClean="0">
                <a:solidFill>
                  <a:schemeClr val="tx2"/>
                </a:solidFill>
                <a:latin typeface="Arial" pitchFamily="34" charset="0"/>
                <a:ea typeface="ヒラギノ角ゴ Pro W3"/>
              </a:rPr>
              <a:t>et les Pôle scientifiques et technique </a:t>
            </a:r>
            <a:r>
              <a:rPr lang="fr-FR" sz="2400" b="1" dirty="0" smtClean="0">
                <a:solidFill>
                  <a:schemeClr val="tx2"/>
                </a:solidFill>
                <a:latin typeface="Arial" pitchFamily="34" charset="0"/>
                <a:ea typeface="ヒラギノ角ゴ Pro W3"/>
              </a:rPr>
              <a:t>(PST)  </a:t>
            </a:r>
            <a:r>
              <a:rPr lang="fr-FR" sz="2400" dirty="0" smtClean="0">
                <a:solidFill>
                  <a:schemeClr val="tx2"/>
                </a:solidFill>
                <a:latin typeface="Arial" pitchFamily="34" charset="0"/>
                <a:ea typeface="ヒラギノ角ゴ Pro W3"/>
              </a:rPr>
              <a:t>du MEDDE.</a:t>
            </a:r>
          </a:p>
          <a:p>
            <a:pPr>
              <a:buFont typeface="Arial" pitchFamily="34" charset="0"/>
              <a:buNone/>
            </a:pPr>
            <a:endParaRPr lang="fr-FR" dirty="0" smtClean="0">
              <a:latin typeface="Arial" pitchFamily="34" charset="0"/>
              <a:ea typeface="ヒラギノ角ゴ Pro W3"/>
            </a:endParaRPr>
          </a:p>
        </p:txBody>
      </p:sp>
      <p:graphicFrame>
        <p:nvGraphicFramePr>
          <p:cNvPr id="4" name="Diagramme 3"/>
          <p:cNvGraphicFramePr/>
          <p:nvPr/>
        </p:nvGraphicFramePr>
        <p:xfrm>
          <a:off x="179512" y="2708920"/>
          <a:ext cx="5544616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me 5"/>
          <p:cNvGraphicFramePr/>
          <p:nvPr/>
        </p:nvGraphicFramePr>
        <p:xfrm>
          <a:off x="6156176" y="2636912"/>
          <a:ext cx="2160240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28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fr-FR" sz="3200" dirty="0" smtClean="0">
                <a:latin typeface="Arial" pitchFamily="34" charset="0"/>
                <a:ea typeface="ヒラギノ角ゴ Pro W3"/>
              </a:rPr>
              <a:t/>
            </a:r>
            <a:br>
              <a:rPr lang="fr-FR" sz="3200" dirty="0" smtClean="0">
                <a:latin typeface="Arial" pitchFamily="34" charset="0"/>
                <a:ea typeface="ヒラギノ角ゴ Pro W3"/>
              </a:rPr>
            </a:br>
            <a:r>
              <a:rPr lang="fr-FR" sz="3200" dirty="0">
                <a:solidFill>
                  <a:srgbClr val="00A6A7"/>
                </a:solidFill>
                <a:ea typeface="ヒラギノ角ゴ Pro W3"/>
              </a:rPr>
              <a:t>Les liens de l’Ifsttar avec </a:t>
            </a:r>
            <a:r>
              <a:rPr lang="fr-FR" sz="3200" dirty="0" smtClean="0">
                <a:latin typeface="Arial" pitchFamily="34" charset="0"/>
                <a:ea typeface="ヒラギノ角ゴ Pro W3"/>
              </a:rPr>
              <a:t>l</a:t>
            </a:r>
            <a:r>
              <a:rPr lang="fr-FR" sz="3200" dirty="0" smtClean="0">
                <a:solidFill>
                  <a:srgbClr val="00A6A7"/>
                </a:solidFill>
                <a:latin typeface="Arial" pitchFamily="34" charset="0"/>
                <a:ea typeface="ヒラギノ角ゴ Pro W3"/>
              </a:rPr>
              <a:t>es pôles de compétitivité</a:t>
            </a:r>
            <a:r>
              <a:rPr lang="fr-FR" sz="3200" b="1" u="sng" dirty="0" smtClean="0">
                <a:solidFill>
                  <a:srgbClr val="57AB27"/>
                </a:solidFill>
                <a:latin typeface="Arial" pitchFamily="34" charset="0"/>
                <a:ea typeface="ヒラギノ角ゴ Pro W3"/>
              </a:rPr>
              <a:t/>
            </a:r>
            <a:br>
              <a:rPr lang="fr-FR" sz="3200" b="1" u="sng" dirty="0" smtClean="0">
                <a:solidFill>
                  <a:srgbClr val="57AB27"/>
                </a:solidFill>
                <a:latin typeface="Arial" pitchFamily="34" charset="0"/>
                <a:ea typeface="ヒラギノ角ゴ Pro W3"/>
              </a:rPr>
            </a:br>
            <a:endParaRPr lang="fr-FR" sz="3200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37890" name="Espace réservé du contenu 2"/>
          <p:cNvSpPr>
            <a:spLocks noGrp="1"/>
          </p:cNvSpPr>
          <p:nvPr>
            <p:ph idx="1"/>
          </p:nvPr>
        </p:nvSpPr>
        <p:spPr>
          <a:xfrm>
            <a:off x="6588224" y="1268760"/>
            <a:ext cx="2555776" cy="5184576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  <a:buNone/>
            </a:pPr>
            <a:r>
              <a:rPr lang="fr-FR" sz="1100" b="1" dirty="0" err="1" smtClean="0">
                <a:solidFill>
                  <a:srgbClr val="57AB27"/>
                </a:solidFill>
                <a:latin typeface="Arial" pitchFamily="34" charset="0"/>
                <a:ea typeface="ヒラギノ角ゴ Pro W3"/>
              </a:rPr>
              <a:t>Mov’eo</a:t>
            </a:r>
            <a:r>
              <a:rPr lang="fr-FR" sz="1100" dirty="0" smtClean="0">
                <a:latin typeface="Arial" pitchFamily="34" charset="0"/>
                <a:ea typeface="ヒラギノ角ゴ Pro W3"/>
              </a:rPr>
              <a:t> : R&amp;D Automobile et Transports publics</a:t>
            </a:r>
          </a:p>
          <a:p>
            <a:pPr eaLnBrk="1" hangingPunct="1">
              <a:lnSpc>
                <a:spcPct val="150000"/>
              </a:lnSpc>
              <a:buNone/>
            </a:pPr>
            <a:r>
              <a:rPr lang="fr-FR" sz="1100" b="1" dirty="0" err="1" smtClean="0">
                <a:solidFill>
                  <a:srgbClr val="57AB27"/>
                </a:solidFill>
                <a:latin typeface="Arial" pitchFamily="34" charset="0"/>
                <a:ea typeface="ヒラギノ角ゴ Pro W3"/>
              </a:rPr>
              <a:t>Advancity</a:t>
            </a:r>
            <a:r>
              <a:rPr lang="fr-FR" sz="1100" dirty="0" smtClean="0">
                <a:latin typeface="Arial" pitchFamily="34" charset="0"/>
                <a:ea typeface="ヒラギノ角ゴ Pro W3"/>
              </a:rPr>
              <a:t> : ville durable et </a:t>
            </a:r>
            <a:r>
              <a:rPr lang="fr-FR" sz="1100" dirty="0" err="1" smtClean="0">
                <a:latin typeface="Arial" pitchFamily="34" charset="0"/>
                <a:ea typeface="ヒラギノ角ゴ Pro W3"/>
              </a:rPr>
              <a:t>éco-technologies</a:t>
            </a:r>
            <a:r>
              <a:rPr lang="fr-FR" sz="1100" dirty="0" smtClean="0">
                <a:latin typeface="Arial" pitchFamily="34" charset="0"/>
                <a:ea typeface="ヒラギノ角ゴ Pro W3"/>
              </a:rPr>
              <a:t> urbaines</a:t>
            </a:r>
          </a:p>
          <a:p>
            <a:pPr eaLnBrk="1" hangingPunct="1">
              <a:lnSpc>
                <a:spcPct val="150000"/>
              </a:lnSpc>
              <a:buNone/>
            </a:pPr>
            <a:r>
              <a:rPr lang="fr-FR" sz="1100" b="1" dirty="0" smtClean="0">
                <a:solidFill>
                  <a:srgbClr val="57AB27"/>
                </a:solidFill>
                <a:latin typeface="Arial" pitchFamily="34" charset="0"/>
                <a:ea typeface="ヒラギノ角ゴ Pro W3"/>
              </a:rPr>
              <a:t>LUTB</a:t>
            </a:r>
            <a:r>
              <a:rPr lang="fr-FR" sz="1100" dirty="0" smtClean="0">
                <a:ea typeface="ヒラギノ角ゴ Pro W3"/>
              </a:rPr>
              <a:t> : </a:t>
            </a:r>
            <a:r>
              <a:rPr lang="fr-FR" sz="1100" dirty="0" smtClean="0">
                <a:latin typeface="Arial" pitchFamily="34" charset="0"/>
                <a:ea typeface="ヒラギノ角ゴ Pro W3"/>
              </a:rPr>
              <a:t>Lyon </a:t>
            </a:r>
            <a:r>
              <a:rPr lang="fr-FR" sz="1100" dirty="0" err="1" smtClean="0">
                <a:latin typeface="Arial" pitchFamily="34" charset="0"/>
                <a:ea typeface="ヒラギノ角ゴ Pro W3"/>
              </a:rPr>
              <a:t>Urban</a:t>
            </a:r>
            <a:r>
              <a:rPr lang="fr-FR" sz="1100" dirty="0" smtClean="0">
                <a:latin typeface="Arial" pitchFamily="34" charset="0"/>
                <a:ea typeface="ヒラギノ角ゴ Pro W3"/>
              </a:rPr>
              <a:t> Truck and Bus : transports collectifs urbains de personnes et de marchandises</a:t>
            </a:r>
          </a:p>
          <a:p>
            <a:pPr eaLnBrk="1" hangingPunct="1">
              <a:lnSpc>
                <a:spcPct val="150000"/>
              </a:lnSpc>
              <a:buNone/>
            </a:pPr>
            <a:r>
              <a:rPr lang="fr-FR" sz="1100" b="1" dirty="0" smtClean="0">
                <a:solidFill>
                  <a:srgbClr val="57AB27"/>
                </a:solidFill>
                <a:latin typeface="Arial" pitchFamily="34" charset="0"/>
                <a:ea typeface="ヒラギノ角ゴ Pro W3"/>
              </a:rPr>
              <a:t>I-</a:t>
            </a:r>
            <a:r>
              <a:rPr lang="fr-FR" sz="1100" b="1" dirty="0" err="1" smtClean="0">
                <a:solidFill>
                  <a:srgbClr val="57AB27"/>
                </a:solidFill>
                <a:latin typeface="Arial" pitchFamily="34" charset="0"/>
                <a:ea typeface="ヒラギノ角ゴ Pro W3"/>
              </a:rPr>
              <a:t>Trans</a:t>
            </a:r>
            <a:r>
              <a:rPr lang="fr-FR" sz="1100" dirty="0" smtClean="0">
                <a:latin typeface="Arial" pitchFamily="34" charset="0"/>
                <a:ea typeface="ヒラギノ角ゴ Pro W3"/>
              </a:rPr>
              <a:t> : classe mondiale pour les transports durables</a:t>
            </a:r>
          </a:p>
          <a:p>
            <a:pPr eaLnBrk="1" hangingPunct="1">
              <a:lnSpc>
                <a:spcPct val="150000"/>
              </a:lnSpc>
              <a:buNone/>
            </a:pPr>
            <a:r>
              <a:rPr lang="fr-FR" sz="1100" b="1" dirty="0" smtClean="0">
                <a:solidFill>
                  <a:srgbClr val="57AB27"/>
                </a:solidFill>
                <a:latin typeface="Arial" pitchFamily="34" charset="0"/>
                <a:ea typeface="ヒラギノ角ゴ Pro W3"/>
              </a:rPr>
              <a:t>EMC2</a:t>
            </a:r>
            <a:r>
              <a:rPr lang="fr-FR" sz="1100" dirty="0" smtClean="0">
                <a:latin typeface="Arial" pitchFamily="34" charset="0"/>
                <a:ea typeface="ヒラギノ角ゴ Pro W3"/>
              </a:rPr>
              <a:t> : Ensembles Métalliques et Composites Complexes</a:t>
            </a:r>
          </a:p>
          <a:p>
            <a:pPr eaLnBrk="1" hangingPunct="1">
              <a:lnSpc>
                <a:spcPct val="150000"/>
              </a:lnSpc>
              <a:buNone/>
            </a:pPr>
            <a:r>
              <a:rPr lang="fr-FR" sz="1100" b="1" dirty="0" err="1" smtClean="0">
                <a:solidFill>
                  <a:srgbClr val="57AB27"/>
                </a:solidFill>
                <a:latin typeface="Arial" pitchFamily="34" charset="0"/>
                <a:ea typeface="ヒラギノ角ゴ Pro W3"/>
              </a:rPr>
              <a:t>Pegase</a:t>
            </a:r>
            <a:r>
              <a:rPr lang="fr-FR" sz="1100" dirty="0" smtClean="0">
                <a:latin typeface="Arial" pitchFamily="34" charset="0"/>
                <a:ea typeface="ヒラギノ角ゴ Pro W3"/>
              </a:rPr>
              <a:t> : Inventer le ciel de demain </a:t>
            </a:r>
          </a:p>
          <a:p>
            <a:pPr eaLnBrk="1" hangingPunct="1">
              <a:lnSpc>
                <a:spcPct val="150000"/>
              </a:lnSpc>
              <a:buNone/>
            </a:pPr>
            <a:r>
              <a:rPr lang="fr-FR" sz="1100" b="1" dirty="0" err="1" smtClean="0">
                <a:solidFill>
                  <a:srgbClr val="57AB27"/>
                </a:solidFill>
                <a:latin typeface="Arial" pitchFamily="34" charset="0"/>
                <a:ea typeface="ヒラギノ角ゴ Pro W3"/>
              </a:rPr>
              <a:t>Eurobiomed</a:t>
            </a:r>
            <a:r>
              <a:rPr lang="fr-FR" sz="1100" dirty="0" smtClean="0">
                <a:latin typeface="Arial" pitchFamily="34" charset="0"/>
                <a:ea typeface="ヒラギノ角ゴ Pro W3"/>
              </a:rPr>
              <a:t> : </a:t>
            </a:r>
            <a:r>
              <a:rPr lang="fr-FR" sz="1100" dirty="0" err="1" smtClean="0">
                <a:latin typeface="Arial" pitchFamily="34" charset="0"/>
                <a:ea typeface="ヒラギノ角ゴ Pro W3"/>
              </a:rPr>
              <a:t>biocluster</a:t>
            </a:r>
            <a:r>
              <a:rPr lang="fr-FR" sz="1100" dirty="0" smtClean="0">
                <a:latin typeface="Arial" pitchFamily="34" charset="0"/>
                <a:ea typeface="ヒラギノ角ゴ Pro W3"/>
              </a:rPr>
              <a:t> Méditerranée (biotechnologie et santé)</a:t>
            </a:r>
          </a:p>
          <a:p>
            <a:pPr eaLnBrk="1" hangingPunct="1">
              <a:lnSpc>
                <a:spcPct val="150000"/>
              </a:lnSpc>
              <a:buNone/>
            </a:pPr>
            <a:r>
              <a:rPr lang="fr-FR" sz="1100" b="1" dirty="0" smtClean="0">
                <a:solidFill>
                  <a:srgbClr val="57AB27"/>
                </a:solidFill>
                <a:latin typeface="Arial" pitchFamily="34" charset="0"/>
                <a:ea typeface="ヒラギノ角ゴ Pro W3"/>
              </a:rPr>
              <a:t>Gestion des risques et vulnérabilités des territoires</a:t>
            </a:r>
          </a:p>
          <a:p>
            <a:pPr eaLnBrk="1" hangingPunct="1">
              <a:lnSpc>
                <a:spcPct val="150000"/>
              </a:lnSpc>
              <a:buNone/>
            </a:pPr>
            <a:r>
              <a:rPr lang="fr-FR" sz="1100" b="1" dirty="0" smtClean="0">
                <a:solidFill>
                  <a:srgbClr val="57AB27"/>
                </a:solidFill>
                <a:latin typeface="Arial" pitchFamily="34" charset="0"/>
                <a:ea typeface="ヒラギノ角ゴ Pro W3"/>
              </a:rPr>
              <a:t>SCS</a:t>
            </a:r>
            <a:r>
              <a:rPr lang="fr-FR" sz="1100" dirty="0" smtClean="0">
                <a:latin typeface="Arial" pitchFamily="34" charset="0"/>
                <a:ea typeface="ヒラギノ角ゴ Pro W3"/>
              </a:rPr>
              <a:t> : Solutions Communicantes Sécurisées</a:t>
            </a:r>
          </a:p>
        </p:txBody>
      </p:sp>
      <p:graphicFrame>
        <p:nvGraphicFramePr>
          <p:cNvPr id="4" name="Diagramme 3"/>
          <p:cNvGraphicFramePr/>
          <p:nvPr/>
        </p:nvGraphicFramePr>
        <p:xfrm>
          <a:off x="-1116632" y="1268760"/>
          <a:ext cx="889248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29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4941168"/>
            <a:ext cx="7992888" cy="1296144"/>
          </a:xfrm>
          <a:prstGeom prst="rect">
            <a:avLst/>
          </a:prstGeom>
          <a:solidFill>
            <a:srgbClr val="00A6A4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92696"/>
          </a:xfrm>
        </p:spPr>
        <p:txBody>
          <a:bodyPr>
            <a:normAutofit/>
          </a:bodyPr>
          <a:lstStyle/>
          <a:p>
            <a:r>
              <a:rPr lang="fr-FR" sz="3200" b="1" dirty="0" smtClean="0">
                <a:latin typeface="Arial" pitchFamily="34" charset="0"/>
                <a:ea typeface="ヒラギノ角ゴ Pro W3" charset="-128"/>
              </a:rPr>
              <a:t>Les grands domaines d’intervention</a:t>
            </a:r>
          </a:p>
        </p:txBody>
      </p:sp>
      <p:sp>
        <p:nvSpPr>
          <p:cNvPr id="9219" name="Rectangle 3"/>
          <p:cNvSpPr>
            <a:spLocks noGrp="1"/>
          </p:cNvSpPr>
          <p:nvPr>
            <p:ph type="body" idx="1"/>
          </p:nvPr>
        </p:nvSpPr>
        <p:spPr>
          <a:xfrm>
            <a:off x="3635896" y="991047"/>
            <a:ext cx="5112568" cy="410445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 smtClean="0">
                <a:ea typeface="ヒラギノ角ゴ Pro W3" charset="-128"/>
              </a:rPr>
              <a:t>Le génie civil et les matériaux de construction</a:t>
            </a:r>
          </a:p>
          <a:p>
            <a:pPr>
              <a:lnSpc>
                <a:spcPct val="150000"/>
              </a:lnSpc>
            </a:pPr>
            <a:r>
              <a:rPr lang="fr-FR" sz="2000" b="1" dirty="0" smtClean="0">
                <a:ea typeface="ヒラギノ角ゴ Pro W3" charset="-128"/>
              </a:rPr>
              <a:t>Les risques naturels</a:t>
            </a:r>
          </a:p>
          <a:p>
            <a:pPr>
              <a:lnSpc>
                <a:spcPct val="150000"/>
              </a:lnSpc>
            </a:pPr>
            <a:r>
              <a:rPr lang="fr-FR" sz="2000" b="1" dirty="0" smtClean="0">
                <a:latin typeface="Arial" pitchFamily="34" charset="0"/>
                <a:ea typeface="ヒラギノ角ゴ Pro W3" charset="-128"/>
              </a:rPr>
              <a:t>La mobilité des personnes et des biens</a:t>
            </a:r>
          </a:p>
          <a:p>
            <a:pPr>
              <a:lnSpc>
                <a:spcPct val="150000"/>
              </a:lnSpc>
            </a:pPr>
            <a:r>
              <a:rPr lang="fr-FR" sz="2000" b="1" dirty="0" smtClean="0">
                <a:ea typeface="ヒラギノ角ゴ Pro W3" charset="-128"/>
              </a:rPr>
              <a:t>Les systèmes de transports et leur sécurité</a:t>
            </a:r>
          </a:p>
          <a:p>
            <a:pPr>
              <a:lnSpc>
                <a:spcPct val="150000"/>
              </a:lnSpc>
            </a:pPr>
            <a:r>
              <a:rPr lang="fr-FR" sz="2000" b="1" dirty="0" smtClean="0">
                <a:ea typeface="ヒラギノ角ゴ Pro W3" charset="-128"/>
              </a:rPr>
              <a:t>Les infrastructures et  leurs impacts</a:t>
            </a:r>
          </a:p>
        </p:txBody>
      </p:sp>
      <p:sp>
        <p:nvSpPr>
          <p:cNvPr id="8" name="Rectangle avec flèche vers la droite 7"/>
          <p:cNvSpPr/>
          <p:nvPr/>
        </p:nvSpPr>
        <p:spPr>
          <a:xfrm>
            <a:off x="539552" y="1052736"/>
            <a:ext cx="3096344" cy="3672408"/>
          </a:xfrm>
          <a:prstGeom prst="rightArrowCallout">
            <a:avLst>
              <a:gd name="adj1" fmla="val 25000"/>
              <a:gd name="adj2" fmla="val 25000"/>
              <a:gd name="adj3" fmla="val 10542"/>
              <a:gd name="adj4" fmla="val 8281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cap="all" dirty="0" smtClean="0">
                <a:solidFill>
                  <a:schemeClr val="bg2"/>
                </a:solidFill>
              </a:rPr>
              <a:t>Multidisciplinarité</a:t>
            </a:r>
          </a:p>
          <a:p>
            <a:pPr algn="ctr"/>
            <a:r>
              <a:rPr lang="fr-FR" b="1" cap="all" dirty="0" smtClean="0">
                <a:solidFill>
                  <a:schemeClr val="bg2"/>
                </a:solidFill>
              </a:rPr>
              <a:t>SPI / SHS / </a:t>
            </a:r>
            <a:r>
              <a:rPr lang="fr-FR" b="1" cap="all" dirty="0" err="1" smtClean="0">
                <a:solidFill>
                  <a:schemeClr val="bg2"/>
                </a:solidFill>
              </a:rPr>
              <a:t>SdV</a:t>
            </a:r>
            <a:endParaRPr lang="fr-FR" b="1" cap="all" dirty="0">
              <a:solidFill>
                <a:schemeClr val="bg2"/>
              </a:solidFill>
            </a:endParaRPr>
          </a:p>
          <a:p>
            <a:pPr algn="ctr"/>
            <a:endParaRPr lang="fr-FR" b="1" dirty="0"/>
          </a:p>
          <a:p>
            <a:pPr algn="ctr"/>
            <a:r>
              <a:rPr lang="fr-FR" b="1" dirty="0"/>
              <a:t>Sciences pour l’ingénieur (dont STIC</a:t>
            </a:r>
            <a:r>
              <a:rPr lang="fr-FR" b="1" dirty="0" smtClean="0"/>
              <a:t>*)</a:t>
            </a:r>
          </a:p>
          <a:p>
            <a:pPr algn="ctr"/>
            <a:r>
              <a:rPr lang="fr-FR" b="1" dirty="0" smtClean="0"/>
              <a:t>+</a:t>
            </a:r>
            <a:endParaRPr lang="fr-FR" b="1" dirty="0"/>
          </a:p>
          <a:p>
            <a:pPr algn="ctr"/>
            <a:r>
              <a:rPr lang="fr-FR" b="1" dirty="0"/>
              <a:t>Sciences Humaines et </a:t>
            </a:r>
            <a:r>
              <a:rPr lang="fr-FR" b="1" dirty="0" smtClean="0"/>
              <a:t>Sociales</a:t>
            </a:r>
          </a:p>
          <a:p>
            <a:pPr algn="ctr"/>
            <a:r>
              <a:rPr lang="fr-FR" b="1" dirty="0" smtClean="0"/>
              <a:t>+</a:t>
            </a:r>
            <a:endParaRPr lang="fr-FR" b="1" dirty="0"/>
          </a:p>
          <a:p>
            <a:pPr algn="ctr"/>
            <a:r>
              <a:rPr lang="fr-FR" b="1" dirty="0"/>
              <a:t>Sciences de la Vie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3" y="5013176"/>
            <a:ext cx="144016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1124" y="5013176"/>
            <a:ext cx="1636713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8690" y="5013176"/>
            <a:ext cx="154305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5013176"/>
            <a:ext cx="74612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94.23.22.12/%7Eeptbloir/publications/newsletter/images_nl4/inondation_chois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459" y="5013176"/>
            <a:ext cx="170920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6397" y="6269994"/>
            <a:ext cx="47832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* STIC = Sciences et technologies de l’information et de la communication</a:t>
            </a:r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Merci de votre attention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755576" y="1600200"/>
            <a:ext cx="7931224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>
              <a:buNone/>
              <a:defRPr/>
            </a:pPr>
            <a:r>
              <a:rPr lang="fr-FR" sz="1600" b="1" dirty="0" err="1" smtClean="0"/>
              <a:t>Ifsttar</a:t>
            </a:r>
            <a:endParaRPr lang="fr-FR" sz="1600" b="1" dirty="0" smtClean="0"/>
          </a:p>
          <a:p>
            <a:pPr>
              <a:buNone/>
              <a:defRPr/>
            </a:pPr>
            <a:r>
              <a:rPr lang="fr-FR" sz="1600" dirty="0" smtClean="0"/>
              <a:t>14-20 Bld. Newton</a:t>
            </a:r>
          </a:p>
          <a:p>
            <a:pPr>
              <a:buNone/>
              <a:defRPr/>
            </a:pPr>
            <a:r>
              <a:rPr lang="fr-FR" sz="1600" dirty="0" smtClean="0"/>
              <a:t>Cité Descartes</a:t>
            </a:r>
          </a:p>
          <a:p>
            <a:pPr>
              <a:buNone/>
              <a:defRPr/>
            </a:pPr>
            <a:r>
              <a:rPr lang="fr-FR" sz="1600" dirty="0" smtClean="0"/>
              <a:t>Champs sur Marne</a:t>
            </a:r>
          </a:p>
          <a:p>
            <a:pPr>
              <a:buNone/>
              <a:defRPr/>
            </a:pPr>
            <a:r>
              <a:rPr lang="fr-FR" sz="1600" dirty="0" smtClean="0"/>
              <a:t>77447 Marne-la-Vallée Cedex 2</a:t>
            </a:r>
          </a:p>
          <a:p>
            <a:pPr>
              <a:buNone/>
              <a:defRPr/>
            </a:pPr>
            <a:r>
              <a:rPr lang="fr-FR" sz="1600" dirty="0" smtClean="0"/>
              <a:t>France</a:t>
            </a:r>
            <a:endParaRPr lang="fr-FR" sz="1600" b="1" dirty="0" smtClean="0"/>
          </a:p>
          <a:p>
            <a:pPr>
              <a:buNone/>
              <a:defRPr/>
            </a:pPr>
            <a:r>
              <a:rPr lang="fr-FR" sz="1400" dirty="0" smtClean="0"/>
              <a:t>Tél. +33 (0)1 81 66 80 00</a:t>
            </a:r>
          </a:p>
          <a:p>
            <a:pPr>
              <a:buNone/>
              <a:defRPr/>
            </a:pPr>
            <a:r>
              <a:rPr lang="fr-FR" sz="1600" b="1" dirty="0" smtClean="0">
                <a:solidFill>
                  <a:srgbClr val="00A6A7"/>
                </a:solidFill>
              </a:rPr>
              <a:t>www.ifsttar.fr </a:t>
            </a:r>
          </a:p>
          <a:p>
            <a:pPr>
              <a:buNone/>
              <a:defRPr/>
            </a:pPr>
            <a:endParaRPr lang="fr-FR" sz="1600" dirty="0" smtClean="0">
              <a:solidFill>
                <a:srgbClr val="00A6A7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30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4</a:t>
            </a:fld>
            <a:endParaRPr lang="fr-FR"/>
          </a:p>
        </p:txBody>
      </p:sp>
      <p:grpSp>
        <p:nvGrpSpPr>
          <p:cNvPr id="14" name="Groupe 13"/>
          <p:cNvGrpSpPr/>
          <p:nvPr/>
        </p:nvGrpSpPr>
        <p:grpSpPr>
          <a:xfrm>
            <a:off x="5508104" y="3140968"/>
            <a:ext cx="3178302" cy="3510172"/>
            <a:chOff x="4651762" y="1484784"/>
            <a:chExt cx="3734466" cy="412441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51762" y="1484784"/>
              <a:ext cx="3734466" cy="4124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Groupe 12"/>
            <p:cNvGrpSpPr/>
            <p:nvPr/>
          </p:nvGrpSpPr>
          <p:grpSpPr>
            <a:xfrm>
              <a:off x="6005515" y="2178601"/>
              <a:ext cx="1698610" cy="1928393"/>
              <a:chOff x="6005515" y="2178601"/>
              <a:chExt cx="1698610" cy="19283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005515" y="2780928"/>
                <a:ext cx="360040" cy="144016"/>
              </a:xfrm>
              <a:prstGeom prst="rect">
                <a:avLst/>
              </a:prstGeom>
              <a:solidFill>
                <a:srgbClr val="EEEC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838594" y="3928031"/>
                <a:ext cx="576064" cy="72008"/>
              </a:xfrm>
              <a:prstGeom prst="rect">
                <a:avLst/>
              </a:prstGeom>
              <a:solidFill>
                <a:srgbClr val="EEEC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422055" y="2178601"/>
                <a:ext cx="720080" cy="87080"/>
              </a:xfrm>
              <a:prstGeom prst="rect">
                <a:avLst/>
              </a:prstGeom>
              <a:solidFill>
                <a:srgbClr val="EEEC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ZoneTexte 10"/>
              <p:cNvSpPr txBox="1"/>
              <p:nvPr/>
            </p:nvSpPr>
            <p:spPr>
              <a:xfrm>
                <a:off x="6871046" y="3863659"/>
                <a:ext cx="833079" cy="243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500" b="1" dirty="0" smtClean="0">
                    <a:latin typeface="Arial" pitchFamily="34" charset="0"/>
                    <a:cs typeface="Arial" pitchFamily="34" charset="0"/>
                  </a:rPr>
                  <a:t>LYON</a:t>
                </a:r>
                <a:endParaRPr lang="fr-FR" sz="5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" name="Forme libre 11"/>
              <p:cNvSpPr/>
              <p:nvPr/>
            </p:nvSpPr>
            <p:spPr>
              <a:xfrm>
                <a:off x="7154967" y="2181276"/>
                <a:ext cx="100167" cy="89647"/>
              </a:xfrm>
              <a:custGeom>
                <a:avLst/>
                <a:gdLst>
                  <a:gd name="connsiteX0" fmla="*/ 1379 w 100166"/>
                  <a:gd name="connsiteY0" fmla="*/ 6896 h 89647"/>
                  <a:gd name="connsiteX1" fmla="*/ 13792 w 100166"/>
                  <a:gd name="connsiteY1" fmla="*/ 2759 h 89647"/>
                  <a:gd name="connsiteX2" fmla="*/ 71718 w 100166"/>
                  <a:gd name="connsiteY2" fmla="*/ 11034 h 89647"/>
                  <a:gd name="connsiteX3" fmla="*/ 84130 w 100166"/>
                  <a:gd name="connsiteY3" fmla="*/ 19309 h 89647"/>
                  <a:gd name="connsiteX4" fmla="*/ 84130 w 100166"/>
                  <a:gd name="connsiteY4" fmla="*/ 68960 h 89647"/>
                  <a:gd name="connsiteX5" fmla="*/ 71718 w 100166"/>
                  <a:gd name="connsiteY5" fmla="*/ 73097 h 89647"/>
                  <a:gd name="connsiteX6" fmla="*/ 67580 w 100166"/>
                  <a:gd name="connsiteY6" fmla="*/ 85510 h 89647"/>
                  <a:gd name="connsiteX7" fmla="*/ 55168 w 100166"/>
                  <a:gd name="connsiteY7" fmla="*/ 89647 h 89647"/>
                  <a:gd name="connsiteX8" fmla="*/ 13792 w 100166"/>
                  <a:gd name="connsiteY8" fmla="*/ 85510 h 89647"/>
                  <a:gd name="connsiteX9" fmla="*/ 9654 w 100166"/>
                  <a:gd name="connsiteY9" fmla="*/ 60685 h 89647"/>
                  <a:gd name="connsiteX10" fmla="*/ 5517 w 100166"/>
                  <a:gd name="connsiteY10" fmla="*/ 44134 h 89647"/>
                  <a:gd name="connsiteX11" fmla="*/ 1379 w 100166"/>
                  <a:gd name="connsiteY11" fmla="*/ 6896 h 89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166" h="89647">
                    <a:moveTo>
                      <a:pt x="1379" y="6896"/>
                    </a:moveTo>
                    <a:cubicBezTo>
                      <a:pt x="2758" y="0"/>
                      <a:pt x="9431" y="2759"/>
                      <a:pt x="13792" y="2759"/>
                    </a:cubicBezTo>
                    <a:cubicBezTo>
                      <a:pt x="23311" y="2759"/>
                      <a:pt x="56402" y="3376"/>
                      <a:pt x="71718" y="11034"/>
                    </a:cubicBezTo>
                    <a:cubicBezTo>
                      <a:pt x="76166" y="13258"/>
                      <a:pt x="79993" y="16551"/>
                      <a:pt x="84130" y="19309"/>
                    </a:cubicBezTo>
                    <a:cubicBezTo>
                      <a:pt x="96847" y="38383"/>
                      <a:pt x="100166" y="36889"/>
                      <a:pt x="84130" y="68960"/>
                    </a:cubicBezTo>
                    <a:cubicBezTo>
                      <a:pt x="82180" y="72861"/>
                      <a:pt x="75855" y="71718"/>
                      <a:pt x="71718" y="73097"/>
                    </a:cubicBezTo>
                    <a:cubicBezTo>
                      <a:pt x="70339" y="77235"/>
                      <a:pt x="70664" y="82426"/>
                      <a:pt x="67580" y="85510"/>
                    </a:cubicBezTo>
                    <a:cubicBezTo>
                      <a:pt x="64496" y="88594"/>
                      <a:pt x="59529" y="89647"/>
                      <a:pt x="55168" y="89647"/>
                    </a:cubicBezTo>
                    <a:cubicBezTo>
                      <a:pt x="41307" y="89647"/>
                      <a:pt x="27584" y="86889"/>
                      <a:pt x="13792" y="85510"/>
                    </a:cubicBezTo>
                    <a:cubicBezTo>
                      <a:pt x="12413" y="77235"/>
                      <a:pt x="11299" y="68911"/>
                      <a:pt x="9654" y="60685"/>
                    </a:cubicBezTo>
                    <a:cubicBezTo>
                      <a:pt x="8539" y="55109"/>
                      <a:pt x="6032" y="49797"/>
                      <a:pt x="5517" y="44134"/>
                    </a:cubicBezTo>
                    <a:cubicBezTo>
                      <a:pt x="4643" y="34519"/>
                      <a:pt x="0" y="13792"/>
                      <a:pt x="1379" y="689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364333" y="1196752"/>
            <a:ext cx="5112567" cy="3888432"/>
          </a:xfrm>
          <a:solidFill>
            <a:srgbClr val="00CC99">
              <a:alpha val="9000"/>
            </a:srgbClr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1800" b="1" dirty="0" smtClean="0">
                <a:ea typeface="ヒラギノ角ゴ Pro W3" charset="-128"/>
              </a:rPr>
              <a:t>1260 agents </a:t>
            </a:r>
            <a:r>
              <a:rPr lang="fr-FR" sz="1800" b="1" dirty="0">
                <a:solidFill>
                  <a:schemeClr val="accent1"/>
                </a:solidFill>
                <a:ea typeface="ヒラギノ角ゴ Pro W3" charset="-128"/>
              </a:rPr>
              <a:t>(dont 380 doctorants)</a:t>
            </a:r>
          </a:p>
          <a:p>
            <a:pPr>
              <a:lnSpc>
                <a:spcPct val="150000"/>
              </a:lnSpc>
            </a:pPr>
            <a:r>
              <a:rPr lang="fr-FR" sz="1800" b="1" dirty="0" smtClean="0">
                <a:ea typeface="ヒラギノ角ゴ Pro W3" charset="-128"/>
              </a:rPr>
              <a:t>Budget de 103 M€</a:t>
            </a:r>
          </a:p>
          <a:p>
            <a:pPr>
              <a:lnSpc>
                <a:spcPct val="150000"/>
              </a:lnSpc>
            </a:pPr>
            <a:r>
              <a:rPr lang="fr-FR" sz="1800" b="1" dirty="0">
                <a:ea typeface="ヒラギノ角ゴ Pro W3" charset="-128"/>
              </a:rPr>
              <a:t>&gt; 370 publications internationales/an</a:t>
            </a:r>
          </a:p>
          <a:p>
            <a:pPr lvl="0">
              <a:lnSpc>
                <a:spcPct val="150000"/>
              </a:lnSpc>
            </a:pPr>
            <a:r>
              <a:rPr lang="fr-FR" sz="1800" b="1" dirty="0">
                <a:ea typeface="ヒラギノ角ゴ Pro W3" charset="-128"/>
              </a:rPr>
              <a:t>&gt; 80 thèses soutenues/an</a:t>
            </a:r>
          </a:p>
          <a:p>
            <a:pPr lvl="0">
              <a:lnSpc>
                <a:spcPct val="150000"/>
              </a:lnSpc>
            </a:pPr>
            <a:r>
              <a:rPr lang="fr-FR" sz="1800" b="1" dirty="0" smtClean="0">
                <a:ea typeface="ヒラギノ角ゴ Pro W3" charset="-128"/>
              </a:rPr>
              <a:t>80 </a:t>
            </a:r>
            <a:r>
              <a:rPr lang="fr-FR" sz="1800" b="1" dirty="0">
                <a:ea typeface="ヒラギノ角ゴ Pro W3" charset="-128"/>
              </a:rPr>
              <a:t>brevets</a:t>
            </a:r>
          </a:p>
          <a:p>
            <a:pPr>
              <a:lnSpc>
                <a:spcPct val="150000"/>
              </a:lnSpc>
            </a:pPr>
            <a:r>
              <a:rPr lang="fr-FR" sz="1800" b="1" dirty="0">
                <a:ea typeface="ヒラギノ角ゴ Pro W3" charset="-128"/>
              </a:rPr>
              <a:t>150 contrats de recherche </a:t>
            </a:r>
            <a:r>
              <a:rPr lang="fr-FR" sz="1800" b="1" dirty="0">
                <a:solidFill>
                  <a:schemeClr val="accent1"/>
                </a:solidFill>
                <a:ea typeface="ヒラギノ角ゴ Pro W3" charset="-128"/>
              </a:rPr>
              <a:t>(dont 50 projets européens)</a:t>
            </a:r>
          </a:p>
          <a:p>
            <a:pPr lvl="0">
              <a:lnSpc>
                <a:spcPct val="150000"/>
              </a:lnSpc>
            </a:pPr>
            <a:r>
              <a:rPr lang="fr-FR" sz="1800" b="1" dirty="0" smtClean="0">
                <a:ea typeface="ヒラギノ角ゴ Pro W3" charset="-128"/>
              </a:rPr>
              <a:t>110 </a:t>
            </a:r>
            <a:r>
              <a:rPr lang="fr-FR" sz="1800" b="1" dirty="0">
                <a:ea typeface="ヒラギノ角ゴ Pro W3" charset="-128"/>
              </a:rPr>
              <a:t>missions </a:t>
            </a:r>
            <a:r>
              <a:rPr lang="fr-FR" sz="1800" b="1" dirty="0" smtClean="0">
                <a:ea typeface="ヒラギノ角ゴ Pro W3" charset="-128"/>
              </a:rPr>
              <a:t>d’expertise</a:t>
            </a:r>
            <a:endParaRPr lang="fr-FR" sz="1800" b="1" dirty="0" smtClean="0"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563888" y="4896054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/>
              <a:t>Chiffres 2012</a:t>
            </a:r>
            <a:endParaRPr lang="fr-FR" sz="1050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836712"/>
            <a:ext cx="2338536" cy="2445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Grp="1"/>
          </p:cNvSpPr>
          <p:nvPr>
            <p:ph type="title"/>
          </p:nvPr>
        </p:nvSpPr>
        <p:spPr>
          <a:xfrm>
            <a:off x="456806" y="0"/>
            <a:ext cx="8229600" cy="692696"/>
          </a:xfrm>
        </p:spPr>
        <p:txBody>
          <a:bodyPr/>
          <a:lstStyle/>
          <a:p>
            <a:r>
              <a:rPr lang="fr-FR" sz="3200" b="1" dirty="0" smtClean="0">
                <a:latin typeface="Arial" pitchFamily="34" charset="0"/>
                <a:ea typeface="ヒラギノ角ゴ Pro W3" charset="-128"/>
              </a:rPr>
              <a:t>Chiffres clés</a:t>
            </a:r>
          </a:p>
        </p:txBody>
      </p:sp>
      <p:pic>
        <p:nvPicPr>
          <p:cNvPr id="17" name="Picture 5" descr="C:\Users\dupuy\AppData\Local\Microsoft\Windows\Temporary Internet Files\Content.IE5\94BLK91Q\MP900438585[1]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95536" y="5203170"/>
            <a:ext cx="1952584" cy="129614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 b="14622"/>
          <a:stretch>
            <a:fillRect/>
          </a:stretch>
        </p:blipFill>
        <p:spPr bwMode="auto">
          <a:xfrm>
            <a:off x="3238375" y="5189120"/>
            <a:ext cx="2268538" cy="137435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7079" y="0"/>
            <a:ext cx="8229600" cy="764704"/>
          </a:xfrm>
        </p:spPr>
        <p:txBody>
          <a:bodyPr/>
          <a:lstStyle/>
          <a:p>
            <a:r>
              <a:rPr lang="fr-FR" sz="3200" dirty="0" smtClean="0"/>
              <a:t>La stratégie scientifique 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3095" y="1951136"/>
            <a:ext cx="8172400" cy="2736304"/>
          </a:xfrm>
          <a:solidFill>
            <a:srgbClr val="FFC000">
              <a:alpha val="9000"/>
            </a:srgbClr>
          </a:solidFill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fr-FR" sz="2000" b="1" dirty="0" smtClean="0">
                <a:solidFill>
                  <a:schemeClr val="accent5"/>
                </a:solidFill>
              </a:rPr>
              <a:t>Inventer la mobilité durable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fr-FR" sz="2000" b="1" dirty="0" smtClean="0">
                <a:solidFill>
                  <a:schemeClr val="accent4"/>
                </a:solidFill>
              </a:rPr>
              <a:t>Adapter les infrastructures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fr-FR" sz="2000" b="1" dirty="0" smtClean="0">
                <a:solidFill>
                  <a:srgbClr val="00B050"/>
                </a:solidFill>
              </a:rPr>
              <a:t>Maîtriser les risques naturels et les impacts environnementaux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fr-FR" sz="2000" b="1" dirty="0" smtClean="0">
                <a:solidFill>
                  <a:schemeClr val="accent3"/>
                </a:solidFill>
              </a:rPr>
              <a:t>Penser et aménager les villes et les territoires</a:t>
            </a:r>
            <a:endParaRPr lang="fr-FR" sz="2000" b="1" dirty="0">
              <a:solidFill>
                <a:schemeClr val="accent3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39552" y="1484784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 chantiers stratégiques identifiés :</a:t>
            </a:r>
            <a:endParaRPr lang="fr-FR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2239169"/>
            <a:ext cx="1650184" cy="21602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ZoneTexte 6"/>
          <p:cNvSpPr txBox="1"/>
          <p:nvPr/>
        </p:nvSpPr>
        <p:spPr>
          <a:xfrm>
            <a:off x="395536" y="4941168"/>
            <a:ext cx="8424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Observer et expérimenter, analyser et modéliser</a:t>
            </a:r>
          </a:p>
          <a:p>
            <a:pPr algn="ctr"/>
            <a:r>
              <a:rPr lang="fr-FR" sz="24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pour comprendre et innover.</a:t>
            </a:r>
          </a:p>
          <a:p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68960"/>
            <a:ext cx="9143999" cy="2736304"/>
          </a:xfrm>
          <a:prstGeom prst="rect">
            <a:avLst/>
          </a:pr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76659" y="3772670"/>
            <a:ext cx="1516062" cy="183899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/>
            <a:r>
              <a:rPr lang="fr-FR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Matériaux </a:t>
            </a:r>
            <a:r>
              <a:rPr lang="fr-FR" dirty="0">
                <a:solidFill>
                  <a:schemeClr val="bg1"/>
                </a:solidFill>
                <a:latin typeface="Arial" charset="0"/>
                <a:cs typeface="Arial" charset="0"/>
              </a:rPr>
              <a:t>et </a:t>
            </a:r>
            <a:r>
              <a:rPr lang="fr-FR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Structures</a:t>
            </a:r>
            <a:endParaRPr lang="fr-FR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/>
            <a:endParaRPr lang="fr-FR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/>
            <a:endParaRPr lang="fr-FR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/>
            <a:r>
              <a:rPr lang="fr-FR" sz="1600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230 agents</a:t>
            </a:r>
            <a:endParaRPr lang="fr-FR" sz="1600" i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8621" y="3799656"/>
            <a:ext cx="1728788" cy="1812003"/>
          </a:xfrm>
          <a:prstGeom prst="rect">
            <a:avLst/>
          </a:prstGeom>
          <a:solidFill>
            <a:srgbClr val="43762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/>
            <a:r>
              <a:rPr lang="fr-FR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Géotechnique </a:t>
            </a:r>
            <a:r>
              <a:rPr lang="fr-FR" b="1" dirty="0">
                <a:solidFill>
                  <a:schemeClr val="bg1"/>
                </a:solidFill>
                <a:latin typeface="Arial" charset="0"/>
                <a:cs typeface="Arial" charset="0"/>
              </a:rPr>
              <a:t>Géosciences Risques </a:t>
            </a:r>
            <a:r>
              <a:rPr lang="fr-FR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naturels</a:t>
            </a:r>
          </a:p>
          <a:p>
            <a:pPr algn="ctr"/>
            <a:endParaRPr lang="fr-FR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/>
            <a:r>
              <a:rPr lang="fr-FR" sz="1600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120 agents</a:t>
            </a:r>
            <a:endParaRPr lang="fr-FR" sz="1600" i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/>
            <a:endParaRPr lang="fr-FR" sz="1600" i="1" dirty="0">
              <a:solidFill>
                <a:srgbClr val="C6D9F1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51721" y="3799656"/>
            <a:ext cx="1584325" cy="1812003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Composants</a:t>
            </a:r>
            <a:r>
              <a:rPr lang="fr-F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et </a:t>
            </a:r>
            <a:r>
              <a:rPr lang="fr-F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Systèmes</a:t>
            </a:r>
            <a:endParaRPr lang="fr-FR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280 agents</a:t>
            </a:r>
            <a:endParaRPr lang="fr-FR" sz="16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91621" y="3799656"/>
            <a:ext cx="1457325" cy="181200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/>
            <a:endParaRPr lang="fr-FR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/>
            <a:r>
              <a:rPr lang="fr-FR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Transport</a:t>
            </a:r>
            <a:r>
              <a:rPr lang="fr-FR" b="1" dirty="0">
                <a:solidFill>
                  <a:schemeClr val="bg1"/>
                </a:solidFill>
                <a:latin typeface="Arial" charset="0"/>
                <a:cs typeface="Arial" charset="0"/>
              </a:rPr>
              <a:t>, Santé, Sécurité</a:t>
            </a:r>
          </a:p>
          <a:p>
            <a:pPr algn="ctr"/>
            <a:endParaRPr lang="fr-FR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/>
            <a:r>
              <a:rPr lang="fr-FR" sz="1600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150 agents</a:t>
            </a:r>
            <a:endParaRPr lang="fr-FR" sz="1600" i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/>
            <a:endParaRPr lang="fr-FR" sz="1600" i="1" dirty="0">
              <a:solidFill>
                <a:srgbClr val="C6D9F1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64834" y="3799656"/>
            <a:ext cx="1871662" cy="1812003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FR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/>
            <a:r>
              <a:rPr lang="fr-FR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Aménagement</a:t>
            </a:r>
            <a:r>
              <a:rPr lang="fr-FR" b="1" dirty="0">
                <a:solidFill>
                  <a:schemeClr val="bg1"/>
                </a:solidFill>
                <a:latin typeface="Arial" charset="0"/>
                <a:cs typeface="Arial" charset="0"/>
              </a:rPr>
              <a:t>, Mobilité </a:t>
            </a:r>
            <a:r>
              <a:rPr lang="fr-FR" dirty="0">
                <a:solidFill>
                  <a:schemeClr val="bg1"/>
                </a:solidFill>
                <a:latin typeface="Arial" charset="0"/>
                <a:cs typeface="Arial" charset="0"/>
              </a:rPr>
              <a:t>&amp; </a:t>
            </a:r>
            <a:r>
              <a:rPr lang="fr-FR" b="1" dirty="0">
                <a:solidFill>
                  <a:schemeClr val="bg1"/>
                </a:solidFill>
                <a:latin typeface="Arial" charset="0"/>
                <a:cs typeface="Arial" charset="0"/>
              </a:rPr>
              <a:t>Environnement</a:t>
            </a:r>
          </a:p>
          <a:p>
            <a:pPr algn="ctr"/>
            <a:endParaRPr lang="fr-FR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/>
            <a:r>
              <a:rPr lang="fr-FR" sz="1600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160 agents</a:t>
            </a:r>
            <a:endParaRPr lang="fr-FR" sz="1600" i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323528" y="5877272"/>
            <a:ext cx="8424937" cy="4016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Un département = </a:t>
            </a:r>
            <a:r>
              <a:rPr lang="fr-FR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des </a:t>
            </a:r>
            <a:r>
              <a:rPr lang="fr-FR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Laboratoires</a:t>
            </a:r>
            <a:r>
              <a:rPr lang="fr-FR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+ des </a:t>
            </a:r>
            <a:r>
              <a:rPr lang="fr-FR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Unités Mixtes de Recherche </a:t>
            </a:r>
            <a:r>
              <a:rPr lang="fr-FR" sz="14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(UMR/SCR) </a:t>
            </a:r>
          </a:p>
        </p:txBody>
      </p:sp>
      <p:sp>
        <p:nvSpPr>
          <p:cNvPr id="6" name="Flèche gauche 5"/>
          <p:cNvSpPr/>
          <p:nvPr/>
        </p:nvSpPr>
        <p:spPr>
          <a:xfrm>
            <a:off x="5940152" y="1052736"/>
            <a:ext cx="2664296" cy="700719"/>
          </a:xfrm>
          <a:prstGeom prst="lef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/>
                </a:solidFill>
              </a:rPr>
              <a:t>Conseil scientifique</a:t>
            </a:r>
          </a:p>
        </p:txBody>
      </p:sp>
      <p:sp>
        <p:nvSpPr>
          <p:cNvPr id="7" name="Flèche droite 6"/>
          <p:cNvSpPr/>
          <p:nvPr/>
        </p:nvSpPr>
        <p:spPr>
          <a:xfrm>
            <a:off x="251520" y="1052736"/>
            <a:ext cx="2664296" cy="700719"/>
          </a:xfrm>
          <a:prstGeom prst="right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bg1"/>
                </a:solidFill>
              </a:rPr>
              <a:t>Conseil d’administration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251520" y="1988840"/>
            <a:ext cx="1872208" cy="83185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</a:rPr>
              <a:t>Direction </a:t>
            </a:r>
            <a:r>
              <a:rPr lang="fr-FR" b="1" dirty="0" smtClean="0">
                <a:solidFill>
                  <a:schemeClr val="bg1"/>
                </a:solidFill>
              </a:rPr>
              <a:t>Scientifique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2267744" y="1988840"/>
            <a:ext cx="2088232" cy="83185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</a:rPr>
              <a:t>Direction Partenariats et Moyens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4788024" y="1988840"/>
            <a:ext cx="1944216" cy="83185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</a:rPr>
              <a:t>Direction Affaires Européennes et Internationales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6948264" y="1994098"/>
            <a:ext cx="1592658" cy="83185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</a:rPr>
              <a:t>Secrétariat </a:t>
            </a:r>
            <a:r>
              <a:rPr lang="fr-FR" b="1" dirty="0" smtClean="0">
                <a:solidFill>
                  <a:schemeClr val="bg1"/>
                </a:solidFill>
              </a:rPr>
              <a:t>Général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4195" y="1052736"/>
            <a:ext cx="2447925" cy="581906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cap="all" dirty="0">
                <a:solidFill>
                  <a:schemeClr val="bg1"/>
                </a:solidFill>
              </a:rPr>
              <a:t>Direction générale</a:t>
            </a:r>
          </a:p>
        </p:txBody>
      </p:sp>
      <p:sp>
        <p:nvSpPr>
          <p:cNvPr id="3" name="Ellipse 2"/>
          <p:cNvSpPr/>
          <p:nvPr/>
        </p:nvSpPr>
        <p:spPr>
          <a:xfrm>
            <a:off x="605039" y="3573016"/>
            <a:ext cx="1087636" cy="36016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b="1" dirty="0"/>
              <a:t>MAST</a:t>
            </a:r>
            <a:endParaRPr lang="fr-FR" sz="1100" b="1" dirty="0"/>
          </a:p>
        </p:txBody>
      </p:sp>
      <p:sp>
        <p:nvSpPr>
          <p:cNvPr id="21" name="Ellipse 20"/>
          <p:cNvSpPr/>
          <p:nvPr/>
        </p:nvSpPr>
        <p:spPr>
          <a:xfrm>
            <a:off x="2562035" y="3573016"/>
            <a:ext cx="1089616" cy="360164"/>
          </a:xfrm>
          <a:prstGeom prst="ellipse">
            <a:avLst/>
          </a:prstGeom>
          <a:solidFill>
            <a:srgbClr val="43762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b="1" dirty="0"/>
              <a:t>GERS</a:t>
            </a:r>
            <a:endParaRPr lang="fr-FR" sz="1100" b="1" dirty="0"/>
          </a:p>
        </p:txBody>
      </p:sp>
      <p:sp>
        <p:nvSpPr>
          <p:cNvPr id="22" name="Ellipse 21"/>
          <p:cNvSpPr/>
          <p:nvPr/>
        </p:nvSpPr>
        <p:spPr>
          <a:xfrm>
            <a:off x="4354714" y="3573016"/>
            <a:ext cx="1087636" cy="360164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b="1" dirty="0"/>
              <a:t>COSYS</a:t>
            </a:r>
            <a:endParaRPr lang="fr-FR" sz="1100" b="1" dirty="0"/>
          </a:p>
        </p:txBody>
      </p:sp>
      <p:sp>
        <p:nvSpPr>
          <p:cNvPr id="23" name="Ellipse 22"/>
          <p:cNvSpPr/>
          <p:nvPr/>
        </p:nvSpPr>
        <p:spPr>
          <a:xfrm>
            <a:off x="5961264" y="3573016"/>
            <a:ext cx="1087636" cy="36016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b="1" dirty="0"/>
              <a:t>TS2</a:t>
            </a:r>
            <a:endParaRPr lang="fr-FR" sz="1100" b="1" dirty="0"/>
          </a:p>
        </p:txBody>
      </p:sp>
      <p:sp>
        <p:nvSpPr>
          <p:cNvPr id="24" name="Ellipse 23"/>
          <p:cNvSpPr/>
          <p:nvPr/>
        </p:nvSpPr>
        <p:spPr>
          <a:xfrm>
            <a:off x="7909127" y="3573016"/>
            <a:ext cx="1087635" cy="36016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b="1" dirty="0"/>
              <a:t>AME</a:t>
            </a:r>
            <a:endParaRPr lang="fr-FR" sz="1100" b="1" dirty="0"/>
          </a:p>
        </p:txBody>
      </p:sp>
      <p:sp>
        <p:nvSpPr>
          <p:cNvPr id="25" name="Titre 24"/>
          <p:cNvSpPr>
            <a:spLocks noGrp="1"/>
          </p:cNvSpPr>
          <p:nvPr>
            <p:ph type="title"/>
          </p:nvPr>
        </p:nvSpPr>
        <p:spPr>
          <a:xfrm>
            <a:off x="463596" y="0"/>
            <a:ext cx="8229600" cy="620688"/>
          </a:xfrm>
        </p:spPr>
        <p:txBody>
          <a:bodyPr/>
          <a:lstStyle/>
          <a:p>
            <a:r>
              <a:rPr lang="fr-FR" sz="3200" dirty="0" smtClean="0"/>
              <a:t>Organisation</a:t>
            </a:r>
            <a:endParaRPr lang="fr-FR" dirty="0"/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1" y="3068960"/>
            <a:ext cx="9144000" cy="432048"/>
          </a:xfrm>
          <a:prstGeom prst="rect">
            <a:avLst/>
          </a:prstGeom>
          <a:gradFill>
            <a:gsLst>
              <a:gs pos="15000">
                <a:schemeClr val="accent1">
                  <a:shade val="51000"/>
                  <a:satMod val="130000"/>
                </a:schemeClr>
              </a:gs>
              <a:gs pos="68000">
                <a:schemeClr val="accent1">
                  <a:shade val="93000"/>
                  <a:satMod val="130000"/>
                </a:schemeClr>
              </a:gs>
              <a:gs pos="93000">
                <a:schemeClr val="accent1">
                  <a:shade val="94000"/>
                  <a:satMod val="135000"/>
                </a:schemeClr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Cinq départements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34118" y="1640801"/>
            <a:ext cx="2520280" cy="93610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467544" y="-25499"/>
            <a:ext cx="8229600" cy="502171"/>
          </a:xfrm>
        </p:spPr>
        <p:txBody>
          <a:bodyPr/>
          <a:lstStyle/>
          <a:p>
            <a:r>
              <a:rPr lang="fr-FR" sz="3200" dirty="0" smtClean="0">
                <a:latin typeface="Arial" charset="0"/>
                <a:ea typeface="ヒラギノ角ゴ Pro W3"/>
                <a:cs typeface="ヒラギノ角ゴ Pro W3"/>
              </a:rPr>
              <a:t>Les contrats</a:t>
            </a:r>
            <a:endParaRPr lang="fr-FR" sz="3200" dirty="0"/>
          </a:p>
        </p:txBody>
      </p:sp>
      <p:sp>
        <p:nvSpPr>
          <p:cNvPr id="4" name="ZoneTexte 1"/>
          <p:cNvSpPr txBox="1">
            <a:spLocks noChangeArrowheads="1"/>
          </p:cNvSpPr>
          <p:nvPr/>
        </p:nvSpPr>
        <p:spPr bwMode="auto">
          <a:xfrm>
            <a:off x="251520" y="1367438"/>
            <a:ext cx="5256584" cy="409342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Les </a:t>
            </a:r>
            <a:r>
              <a:rPr lang="fr-FR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contrats/conventions </a:t>
            </a:r>
            <a:r>
              <a:rPr lang="fr-FR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cadre :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1600" dirty="0">
                <a:latin typeface="Arial" pitchFamily="34" charset="0"/>
                <a:cs typeface="Arial" pitchFamily="34" charset="0"/>
              </a:rPr>
              <a:t>Cadre juridico-administratif + animation d’une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coopération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Les contrats de recherche directs 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1600" dirty="0">
                <a:latin typeface="Arial" pitchFamily="34" charset="0"/>
                <a:cs typeface="Arial" pitchFamily="34" charset="0"/>
              </a:rPr>
              <a:t>Les contrats d’accompagnement de </a:t>
            </a:r>
            <a:r>
              <a:rPr lang="fr-FR" sz="1600" dirty="0" err="1">
                <a:latin typeface="Arial" pitchFamily="34" charset="0"/>
                <a:cs typeface="Arial" pitchFamily="34" charset="0"/>
              </a:rPr>
              <a:t>Cifre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1600" dirty="0">
                <a:latin typeface="Arial" pitchFamily="34" charset="0"/>
                <a:cs typeface="Arial" pitchFamily="34" charset="0"/>
              </a:rPr>
              <a:t>Les contrats et conventions de recherche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1600" dirty="0">
                <a:latin typeface="Arial" pitchFamily="34" charset="0"/>
                <a:cs typeface="Arial" pitchFamily="34" charset="0"/>
              </a:rPr>
              <a:t>Les projets en </a:t>
            </a:r>
            <a:r>
              <a:rPr lang="fr-FR" sz="1600" dirty="0" err="1">
                <a:latin typeface="Arial" pitchFamily="34" charset="0"/>
                <a:cs typeface="Arial" pitchFamily="34" charset="0"/>
              </a:rPr>
              <a:t>co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-développement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1600" dirty="0">
                <a:latin typeface="Arial" pitchFamily="34" charset="0"/>
                <a:cs typeface="Arial" pitchFamily="34" charset="0"/>
              </a:rPr>
              <a:t>Les chaires industrielles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Les contrats de prestation 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1600" dirty="0">
                <a:latin typeface="Arial" pitchFamily="34" charset="0"/>
                <a:cs typeface="Arial" pitchFamily="34" charset="0"/>
              </a:rPr>
              <a:t>Les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expertises et l’assistance technique</a:t>
            </a:r>
            <a:endParaRPr lang="fr-FR" sz="1600" dirty="0"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1600" dirty="0">
                <a:latin typeface="Arial" pitchFamily="34" charset="0"/>
                <a:cs typeface="Arial" pitchFamily="34" charset="0"/>
              </a:rPr>
              <a:t>Les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essais / calculs</a:t>
            </a:r>
            <a:endParaRPr lang="fr-FR" sz="1600" dirty="0"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1600" dirty="0">
                <a:latin typeface="Arial" pitchFamily="34" charset="0"/>
                <a:cs typeface="Arial" pitchFamily="34" charset="0"/>
              </a:rPr>
              <a:t>Les certifications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1600" dirty="0">
                <a:latin typeface="Arial" pitchFamily="34" charset="0"/>
                <a:cs typeface="Arial" pitchFamily="34" charset="0"/>
              </a:rPr>
              <a:t>La </a:t>
            </a:r>
            <a:r>
              <a:rPr lang="fr-FR" sz="1600" dirty="0" smtClean="0">
                <a:latin typeface="Arial" pitchFamily="34" charset="0"/>
                <a:cs typeface="Arial" pitchFamily="34" charset="0"/>
              </a:rPr>
              <a:t>formation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148064" y="2636912"/>
            <a:ext cx="378092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Autres formes : </a:t>
            </a:r>
          </a:p>
          <a:p>
            <a:pPr marL="285750" indent="-285750">
              <a:defRPr/>
            </a:pPr>
            <a:r>
              <a:rPr lang="fr-FR" sz="1600" dirty="0" smtClean="0">
                <a:latin typeface="Arial" pitchFamily="34" charset="0"/>
                <a:cs typeface="Arial" pitchFamily="34" charset="0"/>
              </a:rPr>
              <a:t>Contrats 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subventionné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fr-FR" sz="1600" dirty="0" smtClean="0">
                <a:latin typeface="Arial" pitchFamily="34" charset="0"/>
                <a:ea typeface="ヒラギノ角ゴ Pro W3" charset="-128"/>
                <a:cs typeface="Arial" pitchFamily="34" charset="0"/>
              </a:rPr>
              <a:t>Les fondations (mécénat)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fr-FR" sz="1600" dirty="0" smtClean="0">
                <a:latin typeface="Arial" pitchFamily="34" charset="0"/>
                <a:ea typeface="ヒラギノ角ゴ Pro W3" charset="-128"/>
                <a:cs typeface="Arial" pitchFamily="34" charset="0"/>
              </a:rPr>
              <a:t>La valorisation des brevets et les contrats de licences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fr-FR" sz="1600" dirty="0" smtClean="0">
                <a:latin typeface="Arial" pitchFamily="34" charset="0"/>
                <a:ea typeface="ヒラギノ角ゴ Pro W3" charset="-128"/>
                <a:cs typeface="Arial" pitchFamily="34" charset="0"/>
              </a:rPr>
              <a:t>L’accompagnement de start-up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fr-FR" sz="1600" dirty="0" smtClean="0">
                <a:latin typeface="Arial" pitchFamily="34" charset="0"/>
                <a:ea typeface="ヒラギノ角ゴ Pro W3" charset="-128"/>
                <a:cs typeface="Arial" pitchFamily="34" charset="0"/>
              </a:rPr>
              <a:t>Des mobilités individuelles (échanges)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fr-FR" sz="1600" dirty="0" smtClean="0">
                <a:latin typeface="Arial" pitchFamily="34" charset="0"/>
                <a:ea typeface="ヒラギノ角ゴ Pro W3" charset="-128"/>
                <a:cs typeface="Arial" pitchFamily="34" charset="0"/>
              </a:rPr>
              <a:t>Les structures communes de recherche (SCR)</a:t>
            </a:r>
          </a:p>
          <a:p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2050" name="Picture 2" descr="http://upload.wikimedia.org/wikipedia/commons/thumb/c/c3/Flag_of_France.svg/225px-Flag_of_France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270" y="1772816"/>
            <a:ext cx="972108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omnt.fr/uploads/illustrations/Drapeau_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61" y="1772816"/>
            <a:ext cx="97378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fr.questmachine.org/encyclopedie/illustrations/illustrations_articles/cdd-13138447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100" y="4797152"/>
            <a:ext cx="1940087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re 48"/>
          <p:cNvSpPr>
            <a:spLocks noGrp="1"/>
          </p:cNvSpPr>
          <p:nvPr>
            <p:ph type="title"/>
          </p:nvPr>
        </p:nvSpPr>
        <p:spPr>
          <a:xfrm>
            <a:off x="457200" y="-26640"/>
            <a:ext cx="8229600" cy="647328"/>
          </a:xfrm>
        </p:spPr>
        <p:txBody>
          <a:bodyPr/>
          <a:lstStyle/>
          <a:p>
            <a:r>
              <a:rPr lang="fr-FR" sz="3200" dirty="0" smtClean="0">
                <a:solidFill>
                  <a:srgbClr val="7030A0"/>
                </a:solidFill>
              </a:rPr>
              <a:t>Matériaux et Structures</a:t>
            </a:r>
            <a:endParaRPr lang="fr-FR" sz="3200" dirty="0">
              <a:solidFill>
                <a:srgbClr val="7030A0"/>
              </a:solidFill>
            </a:endParaRPr>
          </a:p>
        </p:txBody>
      </p:sp>
      <p:sp>
        <p:nvSpPr>
          <p:cNvPr id="30" name="Parenthèse ouvrante 29"/>
          <p:cNvSpPr/>
          <p:nvPr/>
        </p:nvSpPr>
        <p:spPr>
          <a:xfrm>
            <a:off x="3275856" y="1657485"/>
            <a:ext cx="432048" cy="1960478"/>
          </a:xfrm>
          <a:prstGeom prst="leftBracket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 bwMode="auto">
          <a:xfrm>
            <a:off x="3347864" y="1081421"/>
            <a:ext cx="1989138" cy="85566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Préservation du patrimoine </a:t>
            </a:r>
            <a:r>
              <a:rPr lang="fr-F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d’infrastructure</a:t>
            </a:r>
            <a:endParaRPr lang="fr-FR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793" name="ZoneTexte 6"/>
          <p:cNvSpPr txBox="1">
            <a:spLocks noChangeArrowheads="1"/>
          </p:cNvSpPr>
          <p:nvPr/>
        </p:nvSpPr>
        <p:spPr bwMode="auto">
          <a:xfrm>
            <a:off x="3275856" y="2017525"/>
            <a:ext cx="2376487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Développement de méthodes </a:t>
            </a: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d’analyse et matériels de diagnostic</a:t>
            </a:r>
            <a:endParaRPr lang="fr-FR" sz="1400" dirty="0">
              <a:latin typeface="Arial" charset="0"/>
              <a:ea typeface="ヒラギノ角ゴ Pro W3"/>
              <a:cs typeface="ヒラギノ角ゴ Pro W3"/>
            </a:endParaRPr>
          </a:p>
          <a:p>
            <a:pPr marL="285750" indent="-285750">
              <a:buFont typeface="Arial" charset="0"/>
              <a:buChar char="•"/>
            </a:pP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Auscultation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Lois d’évolution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Méthodes de dimensionnement</a:t>
            </a:r>
          </a:p>
        </p:txBody>
      </p:sp>
      <p:grpSp>
        <p:nvGrpSpPr>
          <p:cNvPr id="48" name="Groupe 47"/>
          <p:cNvGrpSpPr/>
          <p:nvPr/>
        </p:nvGrpSpPr>
        <p:grpSpPr>
          <a:xfrm>
            <a:off x="5976664" y="1065930"/>
            <a:ext cx="3059832" cy="2823803"/>
            <a:chOff x="6084168" y="1277938"/>
            <a:chExt cx="3059832" cy="2823803"/>
          </a:xfrm>
        </p:grpSpPr>
        <p:sp>
          <p:nvSpPr>
            <p:cNvPr id="33" name="Parenthèse ouvrante 32"/>
            <p:cNvSpPr/>
            <p:nvPr/>
          </p:nvSpPr>
          <p:spPr>
            <a:xfrm>
              <a:off x="6084168" y="1916832"/>
              <a:ext cx="432048" cy="2160240"/>
            </a:xfrm>
            <a:prstGeom prst="leftBracket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154738" y="1277938"/>
              <a:ext cx="2377702" cy="936625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L'innovation dans les matériaux et les ouvrages</a:t>
              </a:r>
            </a:p>
          </p:txBody>
        </p:sp>
        <p:sp>
          <p:nvSpPr>
            <p:cNvPr id="32790" name="ZoneTexte 6"/>
            <p:cNvSpPr txBox="1">
              <a:spLocks noChangeArrowheads="1"/>
            </p:cNvSpPr>
            <p:nvPr/>
          </p:nvSpPr>
          <p:spPr bwMode="auto">
            <a:xfrm>
              <a:off x="6084168" y="2285859"/>
              <a:ext cx="3059832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fr-FR" sz="1400" dirty="0">
                  <a:latin typeface="Arial" charset="0"/>
                  <a:ea typeface="ヒラギノ角ゴ Pro W3"/>
                  <a:cs typeface="ヒラギノ角ゴ Pro W3"/>
                </a:rPr>
                <a:t>Bétons environnementaux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fr-FR" sz="1400" dirty="0">
                  <a:latin typeface="Arial" charset="0"/>
                  <a:ea typeface="ヒラギノ角ゴ Pro W3"/>
                  <a:cs typeface="ヒラギノ角ゴ Pro W3"/>
                </a:rPr>
                <a:t>Matériaux à très hautes performances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fr-FR" sz="1400" dirty="0">
                  <a:latin typeface="Arial" charset="0"/>
                  <a:ea typeface="ヒラギノ角ゴ Pro W3"/>
                  <a:cs typeface="ヒラギノ角ゴ Pro W3"/>
                </a:rPr>
                <a:t>Nouveaux liants organiques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fr-FR" sz="1400" dirty="0">
                  <a:latin typeface="Arial" charset="0"/>
                  <a:ea typeface="ヒラギノ角ゴ Pro W3"/>
                  <a:cs typeface="ヒラギノ角ゴ Pro W3"/>
                </a:rPr>
                <a:t>Structures et procédés innovants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fr-FR" sz="1400" dirty="0">
                  <a:latin typeface="Arial" charset="0"/>
                  <a:ea typeface="ヒラギノ角ゴ Pro W3"/>
                  <a:cs typeface="ヒラギノ角ゴ Pro W3"/>
                </a:rPr>
                <a:t>Matériaux bitumineux à impact environnemental réduit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fr-FR" sz="1400" dirty="0">
                  <a:latin typeface="Arial" charset="0"/>
                  <a:ea typeface="ヒラギノ角ゴ Pro W3"/>
                  <a:cs typeface="ヒラギノ角ゴ Pro W3"/>
                </a:rPr>
                <a:t>Matériaux </a:t>
              </a:r>
              <a:r>
                <a:rPr lang="fr-FR" sz="1400" dirty="0" smtClean="0">
                  <a:latin typeface="Arial" charset="0"/>
                  <a:ea typeface="ヒラギノ角ゴ Pro W3"/>
                  <a:cs typeface="ヒラギノ角ゴ Pro W3"/>
                </a:rPr>
                <a:t>« </a:t>
              </a:r>
              <a:r>
                <a:rPr lang="fr-FR" sz="1400" dirty="0" err="1" smtClean="0">
                  <a:latin typeface="Arial" charset="0"/>
                  <a:ea typeface="ヒラギノ角ゴ Pro W3"/>
                  <a:cs typeface="ヒラギノ角ゴ Pro W3"/>
                </a:rPr>
                <a:t>biosourcés</a:t>
              </a:r>
              <a:r>
                <a:rPr lang="fr-FR" sz="1400" dirty="0" smtClean="0">
                  <a:latin typeface="Arial" charset="0"/>
                  <a:ea typeface="ヒラギノ角ゴ Pro W3"/>
                  <a:cs typeface="ヒラギノ角ゴ Pro W3"/>
                </a:rPr>
                <a:t> »</a:t>
              </a:r>
              <a:endParaRPr lang="fr-FR" sz="1400" dirty="0">
                <a:latin typeface="Arial" charset="0"/>
                <a:ea typeface="ヒラギノ角ゴ Pro W3"/>
                <a:cs typeface="ヒラギノ角ゴ Pro W3"/>
              </a:endParaRPr>
            </a:p>
          </p:txBody>
        </p:sp>
      </p:grpSp>
      <p:sp>
        <p:nvSpPr>
          <p:cNvPr id="32787" name="ZoneTexte 6"/>
          <p:cNvSpPr txBox="1">
            <a:spLocks noChangeArrowheads="1"/>
          </p:cNvSpPr>
          <p:nvPr/>
        </p:nvSpPr>
        <p:spPr bwMode="auto">
          <a:xfrm>
            <a:off x="3203848" y="4780309"/>
            <a:ext cx="2592288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Impacts des risques </a:t>
            </a: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naturels 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Impacts du changement climatique 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Aléas, vulnérabilité, </a:t>
            </a: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conséquences… </a:t>
            </a: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mitigation</a:t>
            </a:r>
          </a:p>
        </p:txBody>
      </p:sp>
      <p:sp>
        <p:nvSpPr>
          <p:cNvPr id="38" name="Parenthèse ouvrante 37"/>
          <p:cNvSpPr/>
          <p:nvPr/>
        </p:nvSpPr>
        <p:spPr>
          <a:xfrm>
            <a:off x="3203848" y="4276252"/>
            <a:ext cx="432048" cy="2104495"/>
          </a:xfrm>
          <a:prstGeom prst="leftBracket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 bwMode="auto">
          <a:xfrm>
            <a:off x="3287737" y="3916982"/>
            <a:ext cx="1989138" cy="79216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Prévention </a:t>
            </a:r>
            <a:r>
              <a:rPr lang="fr-F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 </a:t>
            </a:r>
            <a:r>
              <a:rPr lang="fr-F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Risques</a:t>
            </a:r>
            <a:endParaRPr lang="fr-FR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Parenthèse ouvrante 38"/>
          <p:cNvSpPr/>
          <p:nvPr/>
        </p:nvSpPr>
        <p:spPr>
          <a:xfrm>
            <a:off x="6156176" y="4553158"/>
            <a:ext cx="432048" cy="1601599"/>
          </a:xfrm>
          <a:prstGeom prst="leftBracket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784" name="ZoneTexte 6"/>
          <p:cNvSpPr txBox="1">
            <a:spLocks noChangeArrowheads="1"/>
          </p:cNvSpPr>
          <p:nvPr/>
        </p:nvSpPr>
        <p:spPr bwMode="auto">
          <a:xfrm>
            <a:off x="6156176" y="4985207"/>
            <a:ext cx="251966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Connaissance et traitement des structures en fin de vie</a:t>
            </a:r>
            <a:endParaRPr lang="fr-FR" sz="1400" dirty="0">
              <a:latin typeface="Arial" charset="0"/>
              <a:ea typeface="ヒラギノ角ゴ Pro W3"/>
              <a:cs typeface="ヒラギノ角ゴ Pro W3"/>
            </a:endParaRPr>
          </a:p>
          <a:p>
            <a:pPr marL="285750" indent="-285750">
              <a:buFont typeface="Arial" charset="0"/>
              <a:buChar char="•"/>
            </a:pP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Recyclage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Traitement des déchets</a:t>
            </a:r>
          </a:p>
        </p:txBody>
      </p:sp>
      <p:sp>
        <p:nvSpPr>
          <p:cNvPr id="35" name="Rectangle 34"/>
          <p:cNvSpPr/>
          <p:nvPr/>
        </p:nvSpPr>
        <p:spPr bwMode="auto">
          <a:xfrm>
            <a:off x="6228804" y="4177765"/>
            <a:ext cx="1989138" cy="79216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Préservation des Ressources</a:t>
            </a:r>
          </a:p>
        </p:txBody>
      </p:sp>
      <p:grpSp>
        <p:nvGrpSpPr>
          <p:cNvPr id="42" name="Groupe 41"/>
          <p:cNvGrpSpPr/>
          <p:nvPr/>
        </p:nvGrpSpPr>
        <p:grpSpPr>
          <a:xfrm>
            <a:off x="379412" y="4249773"/>
            <a:ext cx="2464396" cy="1440160"/>
            <a:chOff x="6300192" y="4581128"/>
            <a:chExt cx="2464396" cy="1440160"/>
          </a:xfrm>
        </p:grpSpPr>
        <p:sp>
          <p:nvSpPr>
            <p:cNvPr id="40" name="Parenthèse ouvrante 39"/>
            <p:cNvSpPr/>
            <p:nvPr/>
          </p:nvSpPr>
          <p:spPr>
            <a:xfrm>
              <a:off x="6300192" y="5013176"/>
              <a:ext cx="432048" cy="1008112"/>
            </a:xfrm>
            <a:prstGeom prst="leftBracket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6388100" y="4581128"/>
              <a:ext cx="2072332" cy="7921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fr-FR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Analyse </a:t>
              </a:r>
              <a:r>
                <a:rPr lang="fr-FR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du</a:t>
              </a:r>
            </a:p>
            <a:p>
              <a:pPr>
                <a:defRPr/>
              </a:pPr>
              <a:r>
                <a:rPr lang="fr-FR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Cycle </a:t>
              </a:r>
              <a:r>
                <a:rPr lang="fr-FR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de Vie</a:t>
              </a:r>
            </a:p>
          </p:txBody>
        </p:sp>
        <p:sp>
          <p:nvSpPr>
            <p:cNvPr id="32778" name="ZoneTexte 6"/>
            <p:cNvSpPr txBox="1">
              <a:spLocks noChangeArrowheads="1"/>
            </p:cNvSpPr>
            <p:nvPr/>
          </p:nvSpPr>
          <p:spPr bwMode="auto">
            <a:xfrm>
              <a:off x="6388100" y="5425479"/>
              <a:ext cx="2376488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fr-FR" sz="1400" dirty="0">
                  <a:latin typeface="Arial" charset="0"/>
                  <a:ea typeface="ヒラギノ角ゴ Pro W3"/>
                  <a:cs typeface="ヒラギノ角ゴ Pro W3"/>
                </a:rPr>
                <a:t>Eco-conception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fr-FR" sz="1400" dirty="0">
                  <a:latin typeface="Arial" charset="0"/>
                  <a:ea typeface="ヒラギノ角ゴ Pro W3"/>
                  <a:cs typeface="ヒラギノ角ゴ Pro W3"/>
                </a:rPr>
                <a:t>Eco-gestion</a:t>
              </a:r>
            </a:p>
          </p:txBody>
        </p:sp>
      </p:grpSp>
      <p:sp>
        <p:nvSpPr>
          <p:cNvPr id="32781" name="ZoneTexte 6"/>
          <p:cNvSpPr txBox="1">
            <a:spLocks noChangeArrowheads="1"/>
          </p:cNvSpPr>
          <p:nvPr/>
        </p:nvSpPr>
        <p:spPr bwMode="auto">
          <a:xfrm>
            <a:off x="323999" y="1929954"/>
            <a:ext cx="2807841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Pathologie, diagnostic 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Entretien, maintenance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Évaluation des performances mécaniques et environnementales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Réparation et renforcement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Optimisation de la gestion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Approche </a:t>
            </a: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« </a:t>
            </a:r>
            <a:r>
              <a:rPr lang="fr-FR" sz="1400" dirty="0" err="1" smtClean="0">
                <a:latin typeface="Arial" charset="0"/>
                <a:ea typeface="ヒラギノ角ゴ Pro W3"/>
                <a:cs typeface="ヒラギノ角ゴ Pro W3"/>
              </a:rPr>
              <a:t>performancielle</a:t>
            </a:r>
            <a:r>
              <a:rPr lang="fr-FR" sz="1400" dirty="0" smtClean="0">
                <a:latin typeface="Arial" charset="0"/>
                <a:ea typeface="ヒラギノ角ゴ Pro W3"/>
                <a:cs typeface="ヒラギノ角ゴ Pro W3"/>
              </a:rPr>
              <a:t> » </a:t>
            </a:r>
            <a:r>
              <a:rPr lang="fr-FR" sz="1400" dirty="0">
                <a:latin typeface="Arial" charset="0"/>
                <a:ea typeface="ヒラギノ角ゴ Pro W3"/>
                <a:cs typeface="ヒラギノ角ゴ Pro W3"/>
              </a:rPr>
              <a:t>de la durabilité</a:t>
            </a:r>
          </a:p>
        </p:txBody>
      </p:sp>
      <p:sp>
        <p:nvSpPr>
          <p:cNvPr id="28" name="Parenthèse ouvrante 27"/>
          <p:cNvSpPr/>
          <p:nvPr/>
        </p:nvSpPr>
        <p:spPr>
          <a:xfrm>
            <a:off x="323528" y="1497906"/>
            <a:ext cx="432048" cy="2448272"/>
          </a:xfrm>
          <a:prstGeom prst="leftBracket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 bwMode="auto">
          <a:xfrm>
            <a:off x="395536" y="1052736"/>
            <a:ext cx="1989138" cy="79216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Gestion durable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 </a:t>
            </a:r>
            <a:r>
              <a:rPr lang="fr-F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génie civil</a:t>
            </a:r>
            <a:endParaRPr lang="fr-FR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Espace réservé du numéro de diapositive 49"/>
          <p:cNvSpPr>
            <a:spLocks noGrp="1"/>
          </p:cNvSpPr>
          <p:nvPr>
            <p:ph type="sldNum" sz="quarter" idx="12"/>
          </p:nvPr>
        </p:nvSpPr>
        <p:spPr>
          <a:xfrm>
            <a:off x="8172400" y="6024995"/>
            <a:ext cx="442392" cy="365125"/>
          </a:xfrm>
        </p:spPr>
        <p:txBody>
          <a:bodyPr/>
          <a:lstStyle/>
          <a:p>
            <a:fld id="{FEDAF4A0-3EA4-4347-BC60-8C1EC8A14E6B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/>
          <p:cNvSpPr>
            <a:spLocks noGrp="1"/>
          </p:cNvSpPr>
          <p:nvPr>
            <p:ph type="title"/>
          </p:nvPr>
        </p:nvSpPr>
        <p:spPr>
          <a:xfrm>
            <a:off x="2599209" y="0"/>
            <a:ext cx="6563072" cy="1143000"/>
          </a:xfrm>
        </p:spPr>
        <p:txBody>
          <a:bodyPr/>
          <a:lstStyle/>
          <a:p>
            <a:pPr eaLnBrk="0" hangingPunct="0"/>
            <a:r>
              <a:rPr lang="fr-FR" sz="3200" dirty="0" smtClean="0">
                <a:solidFill>
                  <a:srgbClr val="7030A0"/>
                </a:solidFill>
                <a:latin typeface="Arial" charset="0"/>
                <a:ea typeface="ヒラギノ角ゴ Pro W3"/>
                <a:cs typeface="ヒラギノ角ゴ Pro W3"/>
              </a:rPr>
              <a:t>Matériaux et structures</a:t>
            </a:r>
            <a:br>
              <a:rPr lang="fr-FR" sz="3200" dirty="0" smtClean="0">
                <a:solidFill>
                  <a:srgbClr val="7030A0"/>
                </a:solidFill>
                <a:latin typeface="Arial" charset="0"/>
                <a:ea typeface="ヒラギノ角ゴ Pro W3"/>
                <a:cs typeface="ヒラギノ角ゴ Pro W3"/>
              </a:rPr>
            </a:br>
            <a:r>
              <a:rPr lang="fr-FR" sz="3200" dirty="0" smtClean="0">
                <a:solidFill>
                  <a:srgbClr val="7030A0"/>
                </a:solidFill>
                <a:latin typeface="Arial" charset="0"/>
                <a:ea typeface="ヒラギノ角ゴ Pro W3"/>
                <a:cs typeface="ヒラギノ角ゴ Pro W3"/>
              </a:rPr>
              <a:t>grands équipements</a:t>
            </a:r>
            <a:endParaRPr lang="fr-FR" sz="3200" dirty="0">
              <a:solidFill>
                <a:srgbClr val="7030A0"/>
              </a:solidFill>
            </a:endParaRPr>
          </a:p>
        </p:txBody>
      </p:sp>
      <p:sp>
        <p:nvSpPr>
          <p:cNvPr id="33798" name="Rectangle 3"/>
          <p:cNvSpPr>
            <a:spLocks noChangeArrowheads="1"/>
          </p:cNvSpPr>
          <p:nvPr/>
        </p:nvSpPr>
        <p:spPr bwMode="auto">
          <a:xfrm>
            <a:off x="2638425" y="3046413"/>
            <a:ext cx="154146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dirty="0">
                <a:latin typeface="Arial" charset="0"/>
              </a:rPr>
              <a:t>Manège de fatigue des chaussées</a:t>
            </a:r>
          </a:p>
        </p:txBody>
      </p:sp>
      <p:sp>
        <p:nvSpPr>
          <p:cNvPr id="33799" name="Rectangle 10"/>
          <p:cNvSpPr>
            <a:spLocks noChangeArrowheads="1"/>
          </p:cNvSpPr>
          <p:nvPr/>
        </p:nvSpPr>
        <p:spPr bwMode="auto">
          <a:xfrm>
            <a:off x="6078538" y="6001469"/>
            <a:ext cx="20939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dirty="0">
                <a:latin typeface="Arial" charset="0"/>
              </a:rPr>
              <a:t>Plateforme d’essais des structures de génie civil </a:t>
            </a:r>
          </a:p>
        </p:txBody>
      </p:sp>
      <p:sp>
        <p:nvSpPr>
          <p:cNvPr id="33800" name="Rectangle 15"/>
          <p:cNvSpPr>
            <a:spLocks noChangeArrowheads="1"/>
          </p:cNvSpPr>
          <p:nvPr/>
        </p:nvSpPr>
        <p:spPr bwMode="auto">
          <a:xfrm>
            <a:off x="323528" y="5733256"/>
            <a:ext cx="26971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dirty="0">
                <a:latin typeface="Arial" charset="0"/>
              </a:rPr>
              <a:t>Station d’étude du malaxage</a:t>
            </a:r>
          </a:p>
        </p:txBody>
      </p:sp>
      <p:sp>
        <p:nvSpPr>
          <p:cNvPr id="33801" name="ZoneTexte 7"/>
          <p:cNvSpPr txBox="1">
            <a:spLocks noChangeArrowheads="1"/>
          </p:cNvSpPr>
          <p:nvPr/>
        </p:nvSpPr>
        <p:spPr bwMode="auto">
          <a:xfrm>
            <a:off x="3347864" y="3862789"/>
            <a:ext cx="2376264" cy="6463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  <a:latin typeface="Arial" charset="0"/>
                <a:ea typeface="ヒラギノ角ゴ Pro W3"/>
                <a:cs typeface="ヒラギノ角ゴ Pro W3"/>
              </a:rPr>
              <a:t>Marne la Vallée</a:t>
            </a:r>
          </a:p>
          <a:p>
            <a:pPr algn="ctr"/>
            <a:r>
              <a:rPr lang="fr-FR" b="1" dirty="0">
                <a:solidFill>
                  <a:srgbClr val="7030A0"/>
                </a:solidFill>
                <a:latin typeface="Arial" charset="0"/>
                <a:ea typeface="ヒラギノ角ゴ Pro W3"/>
                <a:cs typeface="ヒラギノ角ゴ Pro W3"/>
              </a:rPr>
              <a:t>Nantes</a:t>
            </a:r>
          </a:p>
        </p:txBody>
      </p:sp>
      <p:sp>
        <p:nvSpPr>
          <p:cNvPr id="33802" name="Rectangle 15"/>
          <p:cNvSpPr>
            <a:spLocks noChangeArrowheads="1"/>
          </p:cNvSpPr>
          <p:nvPr/>
        </p:nvSpPr>
        <p:spPr bwMode="auto">
          <a:xfrm>
            <a:off x="6156325" y="2978968"/>
            <a:ext cx="2768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dirty="0">
                <a:latin typeface="Arial" charset="0"/>
              </a:rPr>
              <a:t>Laboratoires d’essais des matériaux : IRM, presses, MEB, </a:t>
            </a:r>
            <a:r>
              <a:rPr lang="fr-FR" sz="1400" dirty="0" err="1">
                <a:latin typeface="Arial" charset="0"/>
              </a:rPr>
              <a:t>gammadensimètres</a:t>
            </a:r>
            <a:r>
              <a:rPr lang="fr-FR" sz="1400" dirty="0">
                <a:latin typeface="Arial" charset="0"/>
              </a:rPr>
              <a:t>, machines de fatigue, </a:t>
            </a:r>
            <a:r>
              <a:rPr lang="fr-FR" sz="1400" dirty="0" err="1">
                <a:latin typeface="Arial" charset="0"/>
              </a:rPr>
              <a:t>microtomographie</a:t>
            </a:r>
            <a:endParaRPr lang="fr-FR" sz="1400" dirty="0">
              <a:latin typeface="Arial" charset="0"/>
            </a:endParaRPr>
          </a:p>
        </p:txBody>
      </p:sp>
      <p:pic>
        <p:nvPicPr>
          <p:cNvPr id="33803" name="Image 19" descr="MBoulet2IFSTTAR LIRGEC JUIN 2012_Page_25.jpg"/>
          <p:cNvPicPr>
            <a:picLocks noChangeAspect="1"/>
          </p:cNvPicPr>
          <p:nvPr/>
        </p:nvPicPr>
        <p:blipFill>
          <a:blip r:embed="rId2" cstate="print"/>
          <a:srcRect l="8368" t="19321" r="10838" b="10985"/>
          <a:stretch>
            <a:fillRect/>
          </a:stretch>
        </p:blipFill>
        <p:spPr bwMode="auto">
          <a:xfrm>
            <a:off x="323528" y="4005064"/>
            <a:ext cx="2736850" cy="166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4" name="Rectangle 15"/>
          <p:cNvSpPr>
            <a:spLocks noChangeArrowheads="1"/>
          </p:cNvSpPr>
          <p:nvPr/>
        </p:nvSpPr>
        <p:spPr bwMode="auto">
          <a:xfrm>
            <a:off x="179388" y="3481388"/>
            <a:ext cx="26971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dirty="0">
                <a:latin typeface="Arial" charset="0"/>
              </a:rPr>
              <a:t>Banc de fatigue des câbles</a:t>
            </a:r>
          </a:p>
        </p:txBody>
      </p:sp>
      <p:pic>
        <p:nvPicPr>
          <p:cNvPr id="33805" name="Image 21" descr="MBoulet2IFSTTAR LIRGEC JUIN 2012_Page_2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84175"/>
            <a:ext cx="187007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6" name="Picture 20" descr="lcpc"/>
          <p:cNvPicPr>
            <a:picLocks noChangeAspect="1" noChangeArrowheads="1"/>
          </p:cNvPicPr>
          <p:nvPr/>
        </p:nvPicPr>
        <p:blipFill>
          <a:blip r:embed="rId4" cstate="print"/>
          <a:srcRect t="5841" b="29903"/>
          <a:stretch>
            <a:fillRect/>
          </a:stretch>
        </p:blipFill>
        <p:spPr bwMode="auto">
          <a:xfrm>
            <a:off x="2699792" y="1340768"/>
            <a:ext cx="271561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7" name="Picture 5" descr="vueGéné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5940152" y="1340768"/>
            <a:ext cx="10922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8" name="Image 4" descr="9-IRM 005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1556792"/>
            <a:ext cx="1546225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9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38538" y="4565650"/>
            <a:ext cx="211137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10" name="Rectangle 10"/>
          <p:cNvSpPr>
            <a:spLocks noChangeArrowheads="1"/>
          </p:cNvSpPr>
          <p:nvPr/>
        </p:nvSpPr>
        <p:spPr bwMode="auto">
          <a:xfrm>
            <a:off x="3408363" y="6051550"/>
            <a:ext cx="2374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dirty="0">
                <a:latin typeface="Arial" charset="0"/>
              </a:rPr>
              <a:t>Équipements mobiles pour mesures in situ</a:t>
            </a:r>
          </a:p>
        </p:txBody>
      </p:sp>
      <p:pic>
        <p:nvPicPr>
          <p:cNvPr id="33811" name="Picture 22" descr="C:\Users\dupuy\AppData\Local\Microsoft\Windows\Temporary Internet Files\Content.Outlook\N48RCV7O\DSC04574 (2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35425" y="2811463"/>
            <a:ext cx="1614488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2" name="Picture 22" descr="C:\Users\dupuy\AppData\Local\Microsoft\Windows\Temporary Internet Files\Content.Outlook\N0BNGY9D\DSC_001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4588" y="4137744"/>
            <a:ext cx="2700337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AF4A0-3EA4-4347-BC60-8C1EC8A14E6B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3107</TotalTime>
  <Words>2028</Words>
  <Application>Microsoft Office PowerPoint</Application>
  <PresentationFormat>Affichage à l'écran (4:3)</PresentationFormat>
  <Paragraphs>523</Paragraphs>
  <Slides>30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Thème Office</vt:lpstr>
      <vt:lpstr>Institut français des sciences et technologies des transports, de l’aménagement et des réseaux</vt:lpstr>
      <vt:lpstr>Les missions de l’Ifsttar</vt:lpstr>
      <vt:lpstr>Les grands domaines d’intervention</vt:lpstr>
      <vt:lpstr>Chiffres clés</vt:lpstr>
      <vt:lpstr>La stratégie scientifique </vt:lpstr>
      <vt:lpstr>Organisation</vt:lpstr>
      <vt:lpstr>Les contrats</vt:lpstr>
      <vt:lpstr>Matériaux et Structures</vt:lpstr>
      <vt:lpstr>Matériaux et structures grands équipements</vt:lpstr>
      <vt:lpstr>Géotechnique, Géosciences &amp; Risques naturels</vt:lpstr>
      <vt:lpstr>Géotechnique,  Géosciences &amp;  Risques naturels : grands équipements </vt:lpstr>
      <vt:lpstr>Composants et Systèmes</vt:lpstr>
      <vt:lpstr>Composants et Systèmes grands équipements </vt:lpstr>
      <vt:lpstr>Transports, Santé et Sécurité </vt:lpstr>
      <vt:lpstr>Transports, Santé, Sécurité grands équipements </vt:lpstr>
      <vt:lpstr>Aménagement, Mobilité  &amp; Environnement</vt:lpstr>
      <vt:lpstr>Aménagement, Mobilité  &amp; Environnement : grands équipements</vt:lpstr>
      <vt:lpstr>Exemple de collaboration transversale le transport guidé</vt:lpstr>
      <vt:lpstr>Présentation PowerPoint</vt:lpstr>
      <vt:lpstr>Présentation PowerPoint</vt:lpstr>
      <vt:lpstr>Exemple de grand projet : Sense-City</vt:lpstr>
      <vt:lpstr>Présentation PowerPoint</vt:lpstr>
      <vt:lpstr>Informations complémentaires</vt:lpstr>
      <vt:lpstr>L’influence de l’Ifsttar en Europe</vt:lpstr>
      <vt:lpstr>Une présence permanente dans le monde</vt:lpstr>
      <vt:lpstr>IFSTTAR et la Chine</vt:lpstr>
      <vt:lpstr>Filiales ou participations</vt:lpstr>
      <vt:lpstr>Les liens de l’Ifsttar avec le monde académique</vt:lpstr>
      <vt:lpstr> Les liens de l’Ifsttar avec les pôles de compétitivité </vt:lpstr>
      <vt:lpstr>Merci de votre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gantier</dc:creator>
  <cp:lastModifiedBy>JULLIEN Agnes</cp:lastModifiedBy>
  <cp:revision>241</cp:revision>
  <dcterms:created xsi:type="dcterms:W3CDTF">2012-09-10T08:46:14Z</dcterms:created>
  <dcterms:modified xsi:type="dcterms:W3CDTF">2015-11-27T07:39:46Z</dcterms:modified>
</cp:coreProperties>
</file>