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64" r:id="rId3"/>
    <p:sldMasterId id="2147483674" r:id="rId4"/>
  </p:sldMasterIdLst>
  <p:notesMasterIdLst>
    <p:notesMasterId r:id="rId21"/>
  </p:notesMasterIdLst>
  <p:handoutMasterIdLst>
    <p:handoutMasterId r:id="rId22"/>
  </p:handoutMasterIdLst>
  <p:sldIdLst>
    <p:sldId id="410" r:id="rId5"/>
    <p:sldId id="417" r:id="rId6"/>
    <p:sldId id="435" r:id="rId7"/>
    <p:sldId id="438" r:id="rId8"/>
    <p:sldId id="436" r:id="rId9"/>
    <p:sldId id="432" r:id="rId10"/>
    <p:sldId id="418" r:id="rId11"/>
    <p:sldId id="422" r:id="rId12"/>
    <p:sldId id="433" r:id="rId13"/>
    <p:sldId id="421" r:id="rId14"/>
    <p:sldId id="420" r:id="rId15"/>
    <p:sldId id="396" r:id="rId16"/>
    <p:sldId id="429" r:id="rId17"/>
    <p:sldId id="430" r:id="rId18"/>
    <p:sldId id="437" r:id="rId19"/>
    <p:sldId id="423" r:id="rId20"/>
  </p:sldIdLst>
  <p:sldSz cx="9144000" cy="6858000" type="screen4x3"/>
  <p:notesSz cx="6858000" cy="9144000"/>
  <p:defaultTextStyle>
    <a:defPPr>
      <a:defRPr lang="fr-FR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339966"/>
    <a:srgbClr val="1F497D"/>
    <a:srgbClr val="FF505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4014" autoAdjust="0"/>
  </p:normalViewPr>
  <p:slideViewPr>
    <p:cSldViewPr>
      <p:cViewPr>
        <p:scale>
          <a:sx n="75" d="100"/>
          <a:sy n="75" d="100"/>
        </p:scale>
        <p:origin x="183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92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27D30-B2A7-474C-BB72-F067993F6B44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8AF55-21A2-41E4-85B4-E68F1A5A0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14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85809-48BF-4413-BD62-72E396263EAA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11DE-2B2D-41C1-94E1-9F32C5914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82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11DE-2B2D-41C1-94E1-9F32C591401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18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3" y="2130426"/>
            <a:ext cx="7772400" cy="1470026"/>
          </a:xfrm>
        </p:spPr>
        <p:txBody>
          <a:bodyPr/>
          <a:lstStyle>
            <a:lvl1pPr>
              <a:defRPr>
                <a:solidFill>
                  <a:srgbClr val="7E00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3886204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rgbClr val="7E004B"/>
                </a:solidFill>
              </a:defRPr>
            </a:lvl1pPr>
            <a:lvl2pPr marL="4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96DE9C1-C2BD-4AC4-B42F-EDA1F8A8D85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438A53E-C4B0-4EFD-A68E-9F24603387E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296" y="692696"/>
            <a:ext cx="886471" cy="5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1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B5A-DB12-422D-A0DC-C06DF4733E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DCD-F3AC-4CC3-AA89-09ABFF6674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5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B5A-DB12-422D-A0DC-C06DF4733E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DCD-F3AC-4CC3-AA89-09ABFF6674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0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4968552"/>
          </a:xfrm>
          <a:noFill/>
        </p:spPr>
        <p:txBody>
          <a:bodyPr lIns="1440000" rIns="720000" bIns="360000" anchor="b" anchorCtr="0"/>
          <a:lstStyle>
            <a:lvl1pPr algn="r">
              <a:defRPr>
                <a:solidFill>
                  <a:srgbClr val="365F9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09320"/>
            <a:ext cx="298782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32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3" y="2130426"/>
            <a:ext cx="7772400" cy="1470026"/>
          </a:xfrm>
        </p:spPr>
        <p:txBody>
          <a:bodyPr/>
          <a:lstStyle>
            <a:lvl1pPr>
              <a:defRPr>
                <a:solidFill>
                  <a:srgbClr val="7E00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3886204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rgbClr val="7E004B"/>
                </a:solidFill>
              </a:defRPr>
            </a:lvl1pPr>
            <a:lvl2pPr marL="4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96DE9C1-C2BD-4AC4-B42F-EDA1F8A8D85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438A53E-C4B0-4EFD-A68E-9F24603387E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3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96DE9C1-C2BD-4AC4-B42F-EDA1F8A8D85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438A53E-C4B0-4EFD-A68E-9F24603387E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3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96DE9C1-C2BD-4AC4-B42F-EDA1F8A8D85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438A53E-C4B0-4EFD-A68E-9F24603387E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1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96DE9C1-C2BD-4AC4-B42F-EDA1F8A8D85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438A53E-C4B0-4EFD-A68E-9F24603387E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6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391481"/>
            <a:ext cx="9144001" cy="782961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96DE9C1-C2BD-4AC4-B42F-EDA1F8A8D85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438A53E-C4B0-4EFD-A68E-9F24603387E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296" y="692696"/>
            <a:ext cx="886471" cy="5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96DE9C1-C2BD-4AC4-B42F-EDA1F8A8D85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438A53E-C4B0-4EFD-A68E-9F24603387E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296" y="692696"/>
            <a:ext cx="886471" cy="5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7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96DE9C1-C2BD-4AC4-B42F-EDA1F8A8D85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438A53E-C4B0-4EFD-A68E-9F24603387E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296" y="692696"/>
            <a:ext cx="886471" cy="5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1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3" y="2130426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E00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3886204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rgbClr val="7E004B"/>
                </a:solidFill>
              </a:defRPr>
            </a:lvl1pPr>
            <a:lvl2pPr marL="4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E9C1-C2BD-4AC4-B42F-EDA1F8A8D85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53E-C4B0-4EFD-A68E-9F24603387E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1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1" cy="782961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E9C1-C2BD-4AC4-B42F-EDA1F8A8D85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53E-C4B0-4EFD-A68E-9F24603387E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3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E9C1-C2BD-4AC4-B42F-EDA1F8A8D85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A53E-C4B0-4EFD-A68E-9F24603387E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3" y="2130426"/>
            <a:ext cx="7772400" cy="147002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3886204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B5A-DB12-422D-A0DC-C06DF4733E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DCD-F3AC-4CC3-AA89-09ABFF6674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8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B5A-DB12-422D-A0DC-C06DF4733E1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9DCD-F3AC-4CC3-AA89-09ABFF6674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7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w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68761"/>
            <a:ext cx="9180512" cy="48574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1" y="1412777"/>
            <a:ext cx="8435280" cy="4713390"/>
          </a:xfrm>
          <a:prstGeom prst="rect">
            <a:avLst/>
          </a:prstGeom>
        </p:spPr>
        <p:txBody>
          <a:bodyPr vert="horz" lIns="91416" tIns="45709" rIns="91416" bIns="45709" rtlCol="0">
            <a:normAutofit/>
          </a:bodyPr>
          <a:lstStyle/>
          <a:p>
            <a:pPr lvl="0"/>
            <a:r>
              <a:rPr lang="fr-FR" dirty="0" smtClean="0"/>
              <a:t> 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2535" y="413791"/>
            <a:ext cx="9144001" cy="782961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60" y="0"/>
            <a:ext cx="1622658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5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</p:sldLayoutIdLst>
  <p:timing>
    <p:tnLst>
      <p:par>
        <p:cTn id="1" dur="indefinite" restart="never" nodeType="tmRoot"/>
      </p:par>
    </p:tnLst>
  </p:timing>
  <p:txStyles>
    <p:titleStyle>
      <a:lvl1pPr marL="84138" indent="0" algn="l" defTabSz="914155" rtl="0" eaLnBrk="1" latinLnBrk="0" hangingPunct="1">
        <a:spcBef>
          <a:spcPct val="0"/>
        </a:spcBef>
        <a:buNone/>
        <a:defRPr sz="4000" b="1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08" indent="-342808" algn="l" defTabSz="914155" rtl="0" eaLnBrk="1" latinLnBrk="0" hangingPunct="1">
        <a:spcBef>
          <a:spcPts val="2400"/>
        </a:spcBef>
        <a:buClr>
          <a:schemeClr val="bg1"/>
        </a:buClr>
        <a:buFont typeface="Wingdings 2" panose="05020102010507070707" pitchFamily="18" charset="2"/>
        <a:buChar char="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895350" indent="-438150" algn="l" defTabSz="914155" rtl="0" eaLnBrk="1" latinLnBrk="0" hangingPunct="1">
        <a:spcBef>
          <a:spcPts val="1200"/>
        </a:spcBef>
        <a:buClr>
          <a:schemeClr val="tx2">
            <a:lumMod val="75000"/>
          </a:schemeClr>
        </a:buClr>
        <a:buFont typeface="Wingdings 2" panose="05020102010507070707" pitchFamily="18" charset="2"/>
        <a:buChar char=""/>
        <a:defRPr sz="27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2691" indent="-228539" algn="l" defTabSz="914155" rtl="0" eaLnBrk="1" latinLnBrk="0" hangingPunct="1">
        <a:spcBef>
          <a:spcPct val="20000"/>
        </a:spcBef>
        <a:buClr>
          <a:srgbClr val="339966"/>
        </a:buClr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599769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6846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3922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99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4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50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5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8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6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3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1" y="1628799"/>
            <a:ext cx="8435280" cy="4497367"/>
          </a:xfrm>
          <a:prstGeom prst="rect">
            <a:avLst/>
          </a:prstGeom>
        </p:spPr>
        <p:txBody>
          <a:bodyPr vert="horz" lIns="91416" tIns="45709" rIns="91416" bIns="45709" rtlCol="0">
            <a:normAutofit/>
          </a:bodyPr>
          <a:lstStyle/>
          <a:p>
            <a:pPr lvl="0"/>
            <a:r>
              <a:rPr lang="fr-FR" dirty="0" smtClean="0"/>
              <a:t> 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DE9C1-C2BD-4AC4-B42F-EDA1F8A8D851}" type="datetimeFigureOut">
              <a:rPr lang="fr-FR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26/11/2015</a:t>
            </a:fld>
            <a:endParaRPr lang="fr-FR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38A53E-C4B0-4EFD-A68E-9F24603387E7}" type="slidenum">
              <a:rPr lang="fr-FR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 rot="303104">
            <a:off x="-1060645" y="-764472"/>
            <a:ext cx="1597025" cy="78841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76" y="68472"/>
            <a:ext cx="2397825" cy="102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txStyles>
    <p:titleStyle>
      <a:lvl1pPr marL="84138" indent="0" algn="l" defTabSz="914155" rtl="0" eaLnBrk="1" latinLnBrk="0" hangingPunct="1">
        <a:spcBef>
          <a:spcPct val="0"/>
        </a:spcBef>
        <a:buNone/>
        <a:defRPr sz="4400" b="1" kern="1200">
          <a:solidFill>
            <a:srgbClr val="339966"/>
          </a:solidFill>
          <a:latin typeface="+mj-lt"/>
          <a:ea typeface="+mj-ea"/>
          <a:cs typeface="+mj-cs"/>
        </a:defRPr>
      </a:lvl1pPr>
    </p:titleStyle>
    <p:bodyStyle>
      <a:lvl1pPr marL="342808" indent="-342808" algn="l" defTabSz="914155" rtl="0" eaLnBrk="1" latinLnBrk="0" hangingPunct="1">
        <a:spcBef>
          <a:spcPts val="2400"/>
        </a:spcBef>
        <a:buClr>
          <a:schemeClr val="bg1"/>
        </a:buClr>
        <a:buFont typeface="Wingdings 2" panose="05020102010507070707" pitchFamily="18" charset="2"/>
        <a:buChar char=""/>
        <a:defRPr sz="2800" b="1" kern="1200">
          <a:solidFill>
            <a:srgbClr val="339966"/>
          </a:solidFill>
          <a:latin typeface="+mn-lt"/>
          <a:ea typeface="+mn-ea"/>
          <a:cs typeface="+mn-cs"/>
        </a:defRPr>
      </a:lvl1pPr>
      <a:lvl2pPr marL="895350" indent="-438150" algn="l" defTabSz="914155" rtl="0" eaLnBrk="1" latinLnBrk="0" hangingPunct="1">
        <a:spcBef>
          <a:spcPts val="1200"/>
        </a:spcBef>
        <a:buClr>
          <a:schemeClr val="tx2">
            <a:lumMod val="75000"/>
          </a:schemeClr>
        </a:buClr>
        <a:buFont typeface="Wingdings 2" panose="05020102010507070707" pitchFamily="18" charset="2"/>
        <a:buChar char=""/>
        <a:defRPr sz="2700" b="1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2691" indent="-228539" algn="l" defTabSz="914155" rtl="0" eaLnBrk="1" latinLnBrk="0" hangingPunct="1">
        <a:spcBef>
          <a:spcPct val="20000"/>
        </a:spcBef>
        <a:buClr>
          <a:srgbClr val="339966"/>
        </a:buClr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599769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6846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3922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99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4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50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5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8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6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3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1" y="274642"/>
            <a:ext cx="8229600" cy="1143001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16" tIns="45709" rIns="91416" bIns="4570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D53DB5A-DB12-422D-A0DC-C06DF4733E13}" type="datetimeFigureOut">
              <a:rPr lang="fr-FR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26/11/2015</a:t>
            </a:fld>
            <a:endParaRPr lang="fr-FR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47D9DCD-F3AC-4CC3-AA89-09ABFF6674D9}" type="slidenum">
              <a:rPr lang="fr-FR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5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9" r:id="rId5"/>
  </p:sldLayoutIdLst>
  <p:timing>
    <p:tnLst>
      <p:par>
        <p:cTn id="1" dur="indefinite" restart="never" nodeType="tmRoot"/>
      </p:par>
    </p:tnLst>
  </p:timing>
  <p:txStyles>
    <p:titleStyle>
      <a:lvl1pPr algn="ctr" defTabSz="9141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8" indent="-342808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50" indent="-285672" algn="l" defTabSz="914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1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9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46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2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99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4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50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5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8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6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3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700809"/>
            <a:ext cx="9180512" cy="41044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1" y="1844823"/>
            <a:ext cx="8435280" cy="3744417"/>
          </a:xfrm>
          <a:prstGeom prst="rect">
            <a:avLst/>
          </a:prstGeom>
        </p:spPr>
        <p:txBody>
          <a:bodyPr vert="horz" lIns="91416" tIns="45709" rIns="91416" bIns="45709" rtlCol="0">
            <a:normAutofit/>
          </a:bodyPr>
          <a:lstStyle/>
          <a:p>
            <a:pPr lvl="0"/>
            <a:r>
              <a:rPr lang="fr-FR" dirty="0" smtClean="0"/>
              <a:t> 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1" cy="782961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75" y="72222"/>
            <a:ext cx="2310051" cy="9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9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iming>
    <p:tnLst>
      <p:par>
        <p:cTn id="1" dur="indefinite" restart="never" nodeType="tmRoot"/>
      </p:par>
    </p:tnLst>
  </p:timing>
  <p:txStyles>
    <p:titleStyle>
      <a:lvl1pPr marL="84138" indent="0" algn="l" defTabSz="914155" rtl="0" eaLnBrk="1" latinLnBrk="0" hangingPunct="1">
        <a:spcBef>
          <a:spcPct val="0"/>
        </a:spcBef>
        <a:buNone/>
        <a:defRPr sz="4400" b="1" kern="1200">
          <a:solidFill>
            <a:srgbClr val="339966"/>
          </a:solidFill>
          <a:latin typeface="+mj-lt"/>
          <a:ea typeface="+mj-ea"/>
          <a:cs typeface="+mj-cs"/>
        </a:defRPr>
      </a:lvl1pPr>
    </p:titleStyle>
    <p:bodyStyle>
      <a:lvl1pPr marL="342808" indent="-342808" algn="l" defTabSz="914155" rtl="0" eaLnBrk="1" latinLnBrk="0" hangingPunct="1">
        <a:spcBef>
          <a:spcPts val="2400"/>
        </a:spcBef>
        <a:buClr>
          <a:schemeClr val="bg1"/>
        </a:buClr>
        <a:buFont typeface="Wingdings 2" panose="05020102010507070707" pitchFamily="18" charset="2"/>
        <a:buChar char="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895350" indent="-438150" algn="l" defTabSz="914155" rtl="0" eaLnBrk="1" latinLnBrk="0" hangingPunct="1">
        <a:spcBef>
          <a:spcPts val="1200"/>
        </a:spcBef>
        <a:buClr>
          <a:schemeClr val="tx2">
            <a:lumMod val="75000"/>
          </a:schemeClr>
        </a:buClr>
        <a:buFont typeface="Wingdings 2" panose="05020102010507070707" pitchFamily="18" charset="2"/>
        <a:buChar char=""/>
        <a:defRPr sz="27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2691" indent="-228539" algn="l" defTabSz="914155" rtl="0" eaLnBrk="1" latinLnBrk="0" hangingPunct="1">
        <a:spcBef>
          <a:spcPct val="20000"/>
        </a:spcBef>
        <a:buClr>
          <a:srgbClr val="339966"/>
        </a:buClr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599769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6846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3922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99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4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50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5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8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6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3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sforclimate.org/steps-forward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9713" y="-75651"/>
            <a:ext cx="932452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733256"/>
            <a:ext cx="5739541" cy="877044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2627784" y="2996952"/>
            <a:ext cx="3792450" cy="2592288"/>
            <a:chOff x="288925" y="304800"/>
            <a:chExt cx="8483600" cy="6056313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63" t="14088" r="5737" b="58730"/>
            <a:stretch>
              <a:fillRect/>
            </a:stretch>
          </p:blipFill>
          <p:spPr bwMode="auto">
            <a:xfrm>
              <a:off x="3408363" y="306388"/>
              <a:ext cx="2459037" cy="1693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4" t="46577" r="76884" b="6001"/>
            <a:stretch>
              <a:fillRect/>
            </a:stretch>
          </p:blipFill>
          <p:spPr bwMode="auto">
            <a:xfrm>
              <a:off x="1677988" y="306388"/>
              <a:ext cx="1730375" cy="317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1" t="10577" r="11761" b="13097"/>
            <a:stretch>
              <a:fillRect/>
            </a:stretch>
          </p:blipFill>
          <p:spPr bwMode="auto">
            <a:xfrm>
              <a:off x="5867400" y="304800"/>
              <a:ext cx="2905125" cy="166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03" t="7826" r="34000" b="21278"/>
            <a:stretch>
              <a:fillRect/>
            </a:stretch>
          </p:blipFill>
          <p:spPr bwMode="auto">
            <a:xfrm>
              <a:off x="6588125" y="1854200"/>
              <a:ext cx="2184400" cy="2516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49" t="34502" r="70930" b="42767"/>
            <a:stretch>
              <a:fillRect/>
            </a:stretch>
          </p:blipFill>
          <p:spPr bwMode="auto">
            <a:xfrm>
              <a:off x="298450" y="306388"/>
              <a:ext cx="1385888" cy="1106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23" t="49045" r="2295" b="32628"/>
            <a:stretch>
              <a:fillRect/>
            </a:stretch>
          </p:blipFill>
          <p:spPr bwMode="auto">
            <a:xfrm>
              <a:off x="4117975" y="1944688"/>
              <a:ext cx="2470150" cy="151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99" t="69048" r="2301" b="9209"/>
            <a:stretch>
              <a:fillRect/>
            </a:stretch>
          </p:blipFill>
          <p:spPr bwMode="auto">
            <a:xfrm>
              <a:off x="4173538" y="3344863"/>
              <a:ext cx="2644775" cy="1947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47" t="10625" r="1778" b="72261"/>
            <a:stretch>
              <a:fillRect/>
            </a:stretch>
          </p:blipFill>
          <p:spPr bwMode="auto">
            <a:xfrm>
              <a:off x="6818313" y="4314825"/>
              <a:ext cx="1954212" cy="110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3" t="41866" r="68988" b="50577"/>
            <a:stretch>
              <a:fillRect/>
            </a:stretch>
          </p:blipFill>
          <p:spPr bwMode="auto">
            <a:xfrm>
              <a:off x="5622925" y="4597400"/>
              <a:ext cx="1519238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7" t="45433" r="59024" b="20529"/>
            <a:stretch>
              <a:fillRect/>
            </a:stretch>
          </p:blipFill>
          <p:spPr bwMode="auto">
            <a:xfrm>
              <a:off x="2601913" y="1976438"/>
              <a:ext cx="1587500" cy="2519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9" t="43651" r="57387" b="27214"/>
            <a:stretch>
              <a:fillRect/>
            </a:stretch>
          </p:blipFill>
          <p:spPr bwMode="auto">
            <a:xfrm>
              <a:off x="298450" y="1411288"/>
              <a:ext cx="1385888" cy="2338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6" t="45258" r="38423" b="36275"/>
            <a:stretch>
              <a:fillRect/>
            </a:stretch>
          </p:blipFill>
          <p:spPr bwMode="auto">
            <a:xfrm>
              <a:off x="288925" y="4684713"/>
              <a:ext cx="2209800" cy="167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40" t="54395" r="45943" b="18336"/>
            <a:stretch>
              <a:fillRect/>
            </a:stretch>
          </p:blipFill>
          <p:spPr bwMode="auto">
            <a:xfrm>
              <a:off x="1176338" y="4495800"/>
              <a:ext cx="3013075" cy="186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2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2" t="34471" r="36969" b="15315"/>
            <a:stretch>
              <a:fillRect/>
            </a:stretch>
          </p:blipFill>
          <p:spPr bwMode="auto">
            <a:xfrm>
              <a:off x="1476375" y="3376613"/>
              <a:ext cx="2027238" cy="1249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7" t="33318" r="61246" b="30313"/>
            <a:stretch>
              <a:fillRect/>
            </a:stretch>
          </p:blipFill>
          <p:spPr bwMode="auto">
            <a:xfrm>
              <a:off x="4105275" y="4822825"/>
              <a:ext cx="1620838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34" t="40079" r="35944" b="43068"/>
            <a:stretch>
              <a:fillRect/>
            </a:stretch>
          </p:blipFill>
          <p:spPr bwMode="auto">
            <a:xfrm>
              <a:off x="5726113" y="5422900"/>
              <a:ext cx="3046412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44" t="39999" r="48415" b="19316"/>
            <a:stretch>
              <a:fillRect/>
            </a:stretch>
          </p:blipFill>
          <p:spPr bwMode="auto">
            <a:xfrm>
              <a:off x="288925" y="3697288"/>
              <a:ext cx="1198563" cy="1081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2" t="36780" r="38647" b="29642"/>
            <a:stretch>
              <a:fillRect/>
            </a:stretch>
          </p:blipFill>
          <p:spPr bwMode="auto">
            <a:xfrm>
              <a:off x="1081088" y="5589588"/>
              <a:ext cx="1804987" cy="77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Titre 1"/>
          <p:cNvSpPr txBox="1">
            <a:spLocks/>
          </p:cNvSpPr>
          <p:nvPr/>
        </p:nvSpPr>
        <p:spPr>
          <a:xfrm>
            <a:off x="252535" y="413791"/>
            <a:ext cx="8567937" cy="782961"/>
          </a:xfrm>
          <a:prstGeom prst="rect">
            <a:avLst/>
          </a:prstGeom>
        </p:spPr>
        <p:txBody>
          <a:bodyPr/>
          <a:lstStyle>
            <a:lvl1pPr marL="84138" indent="0" algn="l" defTabSz="914155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“ITS FOR CLIMATE”</a:t>
            </a:r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(THNS 2015 : Green Integrated Intelligent Transport System)</a:t>
            </a:r>
          </a:p>
          <a:p>
            <a:pPr algn="ctr"/>
            <a:r>
              <a:rPr lang="en-US" sz="2400" dirty="0" smtClean="0"/>
              <a:t>Inter-city Transport and </a:t>
            </a:r>
            <a:r>
              <a:rPr lang="en-US" sz="2400" dirty="0" err="1" smtClean="0"/>
              <a:t>intermodality</a:t>
            </a:r>
            <a:endParaRPr lang="en-US" sz="2400" dirty="0" smtClean="0"/>
          </a:p>
          <a:p>
            <a:pPr algn="ctr"/>
            <a:r>
              <a:rPr lang="en-US" sz="2400" dirty="0" smtClean="0"/>
              <a:t>27 </a:t>
            </a:r>
            <a:r>
              <a:rPr lang="en-US" sz="2400" dirty="0" err="1" smtClean="0"/>
              <a:t>Novembre</a:t>
            </a:r>
            <a:r>
              <a:rPr lang="en-US" sz="2400" dirty="0" smtClean="0"/>
              <a:t> 2015 : 9h30-12h30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0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858">
        <p14:flash/>
      </p:transition>
    </mc:Choice>
    <mc:Fallback xmlns="">
      <p:transition spd="slow" advTm="48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535" y="260648"/>
            <a:ext cx="9144001" cy="78296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TOPOS, Hôte du Congrès mondial des ITS</a:t>
            </a:r>
            <a:endParaRPr lang="en-US" sz="32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059832" y="1412777"/>
            <a:ext cx="5904655" cy="4713390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 smtClean="0"/>
              <a:t>Responsable des 34 démonstrations pour le compte de grands acteurs mondiaux </a:t>
            </a:r>
            <a:r>
              <a:rPr lang="fr-FR" sz="2000" dirty="0" smtClean="0"/>
              <a:t>(PSA, RENAULT, VEDECOM, ORANGE, ERDF, AISIN, VALEO, IBEO, NXP, ….)</a:t>
            </a:r>
            <a:endParaRPr lang="fr-FR" sz="2000" dirty="0"/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Autorisations ministérielles uniques pour des voitures sans chauffeurs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Infrastructures routières dédiées sur Bordeaux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Animation de l’écosystème français des ITS pendant 2 ans (Comité National)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Un réseau international à très forte valeur ajoutée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Dépositaire de l’Initiative ‘ITS for </a:t>
            </a:r>
            <a:r>
              <a:rPr lang="fr-FR" sz="2400" dirty="0" err="1" smtClean="0"/>
              <a:t>Climate</a:t>
            </a:r>
            <a:r>
              <a:rPr lang="fr-FR" sz="2400" dirty="0" smtClean="0"/>
              <a:t>’ – Préparation de la journée Transport de la COP21 avec les Nations Unies et Michelin</a:t>
            </a:r>
            <a:endParaRPr lang="en-US" sz="2400" dirty="0"/>
          </a:p>
        </p:txBody>
      </p:sp>
      <p:pic>
        <p:nvPicPr>
          <p:cNvPr id="8" name="Image 7"/>
          <p:cNvPicPr/>
          <p:nvPr/>
        </p:nvPicPr>
        <p:blipFill rotWithShape="1">
          <a:blip r:embed="rId2"/>
          <a:srcRect l="21330" t="13235" r="56678" b="23530"/>
          <a:stretch/>
        </p:blipFill>
        <p:spPr bwMode="auto">
          <a:xfrm>
            <a:off x="395536" y="1825256"/>
            <a:ext cx="2376264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39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3600" dirty="0" smtClean="0"/>
              <a:t>Un Living </a:t>
            </a:r>
            <a:r>
              <a:rPr lang="fr-FR" sz="3600" dirty="0" err="1" smtClean="0"/>
              <a:t>Lab</a:t>
            </a: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 ITS en Aquitaine !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58928" y="1556792"/>
            <a:ext cx="6141264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Faire de la Grande Région Aquitaine </a:t>
            </a:r>
          </a:p>
          <a:p>
            <a:pPr marL="0" indent="0">
              <a:buNone/>
            </a:pPr>
            <a:r>
              <a:rPr lang="fr-FR" dirty="0"/>
              <a:t>l</a:t>
            </a:r>
            <a:r>
              <a:rPr lang="fr-FR" dirty="0" smtClean="0"/>
              <a:t>’un des plus grands territoires </a:t>
            </a:r>
          </a:p>
          <a:p>
            <a:pPr marL="0" indent="0">
              <a:buNone/>
            </a:pPr>
            <a:r>
              <a:rPr lang="fr-FR" dirty="0" smtClean="0"/>
              <a:t>d’expérimentation </a:t>
            </a:r>
          </a:p>
          <a:p>
            <a:pPr marL="0" indent="0">
              <a:buNone/>
            </a:pPr>
            <a:r>
              <a:rPr lang="fr-FR" dirty="0" smtClean="0"/>
              <a:t>à ciel ouvert</a:t>
            </a:r>
          </a:p>
          <a:p>
            <a:pPr marL="0" indent="0">
              <a:buNone/>
            </a:pPr>
            <a:r>
              <a:rPr lang="fr-FR" dirty="0" smtClean="0"/>
              <a:t>d’ Europe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13513" t="7250" r="16217" b="2135"/>
          <a:stretch/>
        </p:blipFill>
        <p:spPr bwMode="auto">
          <a:xfrm>
            <a:off x="5701296" y="1196752"/>
            <a:ext cx="36695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29560" y="3819773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CONSEIL REGIONAL AQUITAINE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ATOS ORIGIN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AKKA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IFSTTAR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CEREMA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ADI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TOPOS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/>
            </a:r>
            <a:br>
              <a:rPr lang="fr-FR" smtClean="0"/>
            </a:b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1" y="908720"/>
            <a:ext cx="6840759" cy="4713390"/>
          </a:xfrm>
        </p:spPr>
        <p:txBody>
          <a:bodyPr/>
          <a:lstStyle/>
          <a:p>
            <a:pPr marL="0" indent="0">
              <a:buNone/>
            </a:pPr>
            <a:endParaRPr lang="fr-FR" sz="1200" i="1" dirty="0" smtClean="0"/>
          </a:p>
          <a:p>
            <a:pPr marL="0" indent="0">
              <a:buNone/>
            </a:pPr>
            <a:r>
              <a:rPr lang="fr-FR" i="1" dirty="0" smtClean="0"/>
              <a:t>MOBILITE CONNECTEE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i="1" dirty="0" smtClean="0"/>
              <a:t>DES BIENS  ET DES PERSONNES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6216" y="44624"/>
            <a:ext cx="262778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9512" y="204987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>
            <a:lvl1pPr marL="84138" indent="0" algn="l" defTabSz="914155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3996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7505" y="260648"/>
            <a:ext cx="8859774" cy="782961"/>
          </a:xfrm>
          <a:prstGeom prst="rect">
            <a:avLst/>
          </a:prstGeom>
        </p:spPr>
        <p:txBody>
          <a:bodyPr vert="horz" lIns="91416" tIns="45709" rIns="91416" bIns="45709" rtlCol="0" anchor="ctr">
            <a:noAutofit/>
          </a:bodyPr>
          <a:lstStyle>
            <a:lvl1pPr marL="84138" indent="0" algn="l" defTabSz="914155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399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Spécialités Clés du LIVING LABS AQUITAIN 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873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>
            <a:lvl1pPr marL="84138" indent="0" algn="l" defTabSz="914155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3996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38368" r="50512" b="35243"/>
          <a:stretch/>
        </p:blipFill>
        <p:spPr bwMode="auto">
          <a:xfrm>
            <a:off x="5868144" y="1390280"/>
            <a:ext cx="1852616" cy="11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lepoint.fr/images/2015/01/07/3042888-volvo-voiture-autonome-socrate-622x466-jpg_26488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575" y="2694294"/>
            <a:ext cx="1794703" cy="13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9" t="39236" r="47194" b="35764"/>
          <a:stretch/>
        </p:blipFill>
        <p:spPr bwMode="auto">
          <a:xfrm>
            <a:off x="6523939" y="4146890"/>
            <a:ext cx="1756582" cy="132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t="32601" r="51945" b="30237"/>
          <a:stretch/>
        </p:blipFill>
        <p:spPr bwMode="auto">
          <a:xfrm>
            <a:off x="4745848" y="4437112"/>
            <a:ext cx="164460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7544" y="2885742"/>
            <a:ext cx="576064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1" indent="-438150" defTabSz="914155">
              <a:spcBef>
                <a:spcPts val="1200"/>
              </a:spcBef>
              <a:buClr>
                <a:srgbClr val="1F497D">
                  <a:lumMod val="75000"/>
                </a:srgbClr>
              </a:buClr>
              <a:buFont typeface="Wingdings 2" panose="05020102010507070707" pitchFamily="18" charset="2"/>
              <a:buChar char=""/>
            </a:pPr>
            <a:r>
              <a:rPr lang="fr-FR" sz="2700" b="1" dirty="0">
                <a:solidFill>
                  <a:prstClr val="white"/>
                </a:solidFill>
              </a:rPr>
              <a:t>Systèmes coopératifs</a:t>
            </a:r>
          </a:p>
          <a:p>
            <a:pPr marL="895350" lvl="1" indent="-438150" defTabSz="914155">
              <a:spcBef>
                <a:spcPts val="1200"/>
              </a:spcBef>
              <a:buClr>
                <a:srgbClr val="1F497D">
                  <a:lumMod val="75000"/>
                </a:srgbClr>
              </a:buClr>
              <a:buFont typeface="Wingdings 2" panose="05020102010507070707" pitchFamily="18" charset="2"/>
              <a:buChar char=""/>
            </a:pPr>
            <a:r>
              <a:rPr lang="fr-FR" sz="2700" b="1" dirty="0">
                <a:solidFill>
                  <a:prstClr val="white"/>
                </a:solidFill>
              </a:rPr>
              <a:t>Systèmes autonomes dans une approche de transport public</a:t>
            </a:r>
          </a:p>
          <a:p>
            <a:pPr marL="895350" lvl="1" indent="-438150" defTabSz="914155">
              <a:spcBef>
                <a:spcPts val="1200"/>
              </a:spcBef>
              <a:buClr>
                <a:srgbClr val="1F497D">
                  <a:lumMod val="75000"/>
                </a:srgbClr>
              </a:buClr>
              <a:buFont typeface="Wingdings 2" panose="05020102010507070707" pitchFamily="18" charset="2"/>
              <a:buChar char=""/>
            </a:pPr>
            <a:r>
              <a:rPr lang="fr-FR" sz="2700" b="1" dirty="0">
                <a:solidFill>
                  <a:prstClr val="white"/>
                </a:solidFill>
              </a:rPr>
              <a:t>Fret</a:t>
            </a:r>
          </a:p>
          <a:p>
            <a:pPr marL="895350" lvl="1" indent="-438150" defTabSz="914155">
              <a:spcBef>
                <a:spcPts val="1200"/>
              </a:spcBef>
              <a:buClr>
                <a:srgbClr val="1F497D">
                  <a:lumMod val="75000"/>
                </a:srgbClr>
              </a:buClr>
              <a:buFont typeface="Wingdings 2" panose="05020102010507070707" pitchFamily="18" charset="2"/>
              <a:buChar char=""/>
            </a:pPr>
            <a:r>
              <a:rPr lang="fr-FR" sz="2700" b="1" dirty="0" err="1">
                <a:solidFill>
                  <a:prstClr val="white"/>
                </a:solidFill>
              </a:rPr>
              <a:t>Big</a:t>
            </a:r>
            <a:r>
              <a:rPr lang="fr-FR" sz="2700" b="1" dirty="0">
                <a:solidFill>
                  <a:prstClr val="white"/>
                </a:solidFill>
              </a:rPr>
              <a:t> Data </a:t>
            </a:r>
          </a:p>
        </p:txBody>
      </p:sp>
    </p:spTree>
    <p:extLst>
      <p:ext uri="{BB962C8B-B14F-4D97-AF65-F5344CB8AC3E}">
        <p14:creationId xmlns:p14="http://schemas.microsoft.com/office/powerpoint/2010/main" val="3258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535" y="260648"/>
            <a:ext cx="9144001" cy="782961"/>
          </a:xfrm>
        </p:spPr>
        <p:txBody>
          <a:bodyPr/>
          <a:lstStyle/>
          <a:p>
            <a:r>
              <a:rPr lang="fr-FR" dirty="0" smtClean="0"/>
              <a:t>Feuille de route : LIVING LABS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Supporter les projets avant-gardistes</a:t>
            </a:r>
          </a:p>
          <a:p>
            <a:pPr lvl="2">
              <a:buClr>
                <a:schemeClr val="bg1"/>
              </a:buClr>
              <a:tabLst>
                <a:tab pos="182563" algn="l"/>
              </a:tabLst>
            </a:pPr>
            <a:r>
              <a:rPr lang="fr-FR" dirty="0" smtClean="0"/>
              <a:t>SMARTLINE</a:t>
            </a:r>
          </a:p>
          <a:p>
            <a:pPr lvl="2">
              <a:buClr>
                <a:schemeClr val="bg1"/>
              </a:buClr>
              <a:tabLst>
                <a:tab pos="182563" algn="l"/>
              </a:tabLst>
            </a:pPr>
            <a:r>
              <a:rPr lang="fr-FR" dirty="0" smtClean="0"/>
              <a:t>FRET EN ZONES URBAINES</a:t>
            </a:r>
          </a:p>
          <a:p>
            <a:pPr lvl="2">
              <a:buClr>
                <a:schemeClr val="bg1"/>
              </a:buClr>
              <a:tabLst>
                <a:tab pos="182563" algn="l"/>
              </a:tabLst>
            </a:pPr>
            <a:r>
              <a:rPr lang="fr-FR" dirty="0" smtClean="0"/>
              <a:t>BILLETIQUE</a:t>
            </a:r>
          </a:p>
          <a:p>
            <a:pPr lvl="2">
              <a:buClr>
                <a:schemeClr val="bg1"/>
              </a:buClr>
              <a:tabLst>
                <a:tab pos="182563" algn="l"/>
              </a:tabLst>
            </a:pPr>
            <a:r>
              <a:rPr lang="fr-FR" dirty="0" smtClean="0"/>
              <a:t>RAIL</a:t>
            </a:r>
          </a:p>
          <a:p>
            <a:pPr lvl="2">
              <a:buClr>
                <a:schemeClr val="bg1"/>
              </a:buClr>
              <a:tabLst>
                <a:tab pos="182563" algn="l"/>
              </a:tabLst>
            </a:pPr>
            <a:r>
              <a:rPr lang="fr-FR" dirty="0" smtClean="0"/>
              <a:t>FRET et FACADE MARITIME</a:t>
            </a:r>
          </a:p>
          <a:p>
            <a:pPr lvl="2">
              <a:buClr>
                <a:schemeClr val="bg1"/>
              </a:buClr>
              <a:tabLst>
                <a:tab pos="182563" algn="l"/>
              </a:tabLst>
            </a:pPr>
            <a:r>
              <a:rPr lang="fr-FR" dirty="0" smtClean="0"/>
              <a:t>NOUVEAUX SERVICES AEROPORTUAIRES </a:t>
            </a:r>
          </a:p>
          <a:p>
            <a:pPr lvl="2">
              <a:buClr>
                <a:schemeClr val="bg1"/>
              </a:buClr>
              <a:tabLst>
                <a:tab pos="182563" algn="l"/>
              </a:tabLst>
            </a:pPr>
            <a:r>
              <a:rPr lang="fr-FR" dirty="0" smtClean="0"/>
              <a:t>Drones </a:t>
            </a:r>
            <a:r>
              <a:rPr lang="fr-FR" dirty="0"/>
              <a:t>: Livraison en ville par drones ‘Drone4Life</a:t>
            </a:r>
            <a:r>
              <a:rPr lang="fr-FR" dirty="0" smtClean="0"/>
              <a:t>’ </a:t>
            </a:r>
          </a:p>
          <a:p>
            <a:pPr lvl="2">
              <a:buClr>
                <a:schemeClr val="bg1"/>
              </a:buClr>
              <a:tabLst>
                <a:tab pos="182563" algn="l"/>
              </a:tabLst>
            </a:pPr>
            <a:r>
              <a:rPr lang="fr-FR" dirty="0" smtClean="0"/>
              <a:t>Applications opposables devant la loi (</a:t>
            </a:r>
            <a:r>
              <a:rPr lang="fr-FR" dirty="0" err="1" smtClean="0"/>
              <a:t>liability</a:t>
            </a:r>
            <a:r>
              <a:rPr lang="fr-FR" dirty="0" smtClean="0"/>
              <a:t> applications)</a:t>
            </a:r>
          </a:p>
          <a:p>
            <a:pPr lvl="2">
              <a:buClr>
                <a:schemeClr val="bg1"/>
              </a:buClr>
              <a:tabLst>
                <a:tab pos="182563" algn="l"/>
              </a:tabLst>
            </a:pPr>
            <a:r>
              <a:rPr lang="fr-FR" dirty="0" smtClean="0"/>
              <a:t>Routes 5ème génération</a:t>
            </a:r>
          </a:p>
          <a:p>
            <a:pPr marL="914152" lvl="2" indent="0">
              <a:buClr>
                <a:schemeClr val="bg1"/>
              </a:buClr>
              <a:buNone/>
              <a:tabLst>
                <a:tab pos="182563" algn="l"/>
              </a:tabLst>
            </a:pPr>
            <a:endParaRPr lang="fr-F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1" cy="782961"/>
          </a:xfrm>
        </p:spPr>
        <p:txBody>
          <a:bodyPr>
            <a:normAutofit/>
          </a:bodyPr>
          <a:lstStyle/>
          <a:p>
            <a:r>
              <a:rPr lang="fr-FR" dirty="0" smtClean="0"/>
              <a:t>Conclusion (1/2)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Engagements de ATEC ITS France et TOPOS pour le climat :</a:t>
            </a:r>
          </a:p>
          <a:p>
            <a:r>
              <a:rPr lang="fr-FR" sz="2000" dirty="0" smtClean="0"/>
              <a:t>Promouvoir les actions nationales et internationales ITS permettant de réduire l’émission de CO² (et GES) dans le domaine des transports</a:t>
            </a:r>
          </a:p>
          <a:p>
            <a:r>
              <a:rPr lang="fr-FR" sz="2000" dirty="0" smtClean="0"/>
              <a:t>Utiliser le Living </a:t>
            </a:r>
            <a:r>
              <a:rPr lang="fr-FR" sz="2000" dirty="0" err="1" smtClean="0"/>
              <a:t>Labs</a:t>
            </a:r>
            <a:r>
              <a:rPr lang="fr-FR" sz="2000" dirty="0" smtClean="0"/>
              <a:t> Aquitain pour créer des projets collaboratifs ITS permettant de réduire la circulation, de réduire la consommation et fluidifier les transports.</a:t>
            </a:r>
          </a:p>
          <a:p>
            <a:r>
              <a:rPr lang="fr-FR" sz="2000" dirty="0" smtClean="0"/>
              <a:t>Mesurer l’effet de ces nouveaux services et usages expérimentaux sur les émissions de CO² (et GES) impactant le climat. </a:t>
            </a:r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7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1" cy="782961"/>
          </a:xfrm>
        </p:spPr>
        <p:txBody>
          <a:bodyPr>
            <a:normAutofit/>
          </a:bodyPr>
          <a:lstStyle/>
          <a:p>
            <a:r>
              <a:rPr lang="fr-FR" dirty="0" smtClean="0"/>
              <a:t>Conclusion (2/2)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Rejoignez le collectif « ITS for </a:t>
            </a:r>
            <a:r>
              <a:rPr lang="fr-FR" sz="2000" dirty="0" err="1" smtClean="0">
                <a:sym typeface="Wingdings" panose="05000000000000000000" pitchFamily="2" charset="2"/>
              </a:rPr>
              <a:t>climate</a:t>
            </a:r>
            <a:r>
              <a:rPr lang="fr-FR" sz="2000" dirty="0" smtClean="0">
                <a:sym typeface="Wingdings" panose="05000000000000000000" pitchFamily="2" charset="2"/>
              </a:rPr>
              <a:t> » : </a:t>
            </a:r>
          </a:p>
          <a:p>
            <a:r>
              <a:rPr lang="fr-FR" sz="2000" dirty="0" smtClean="0">
                <a:sym typeface="Wingdings" panose="05000000000000000000" pitchFamily="2" charset="2"/>
              </a:rPr>
              <a:t>En signant la charte d’engagement ITS For CLIMATE (déjà 58 signataires)</a:t>
            </a:r>
          </a:p>
          <a:p>
            <a:r>
              <a:rPr lang="fr-FR" sz="2000" dirty="0">
                <a:sym typeface="Wingdings" panose="05000000000000000000" pitchFamily="2" charset="2"/>
              </a:rPr>
              <a:t>E</a:t>
            </a:r>
            <a:r>
              <a:rPr lang="fr-FR" sz="2000" dirty="0" smtClean="0">
                <a:sym typeface="Wingdings" panose="05000000000000000000" pitchFamily="2" charset="2"/>
              </a:rPr>
              <a:t>n adhérant aux associations ATEC-ITS France et TOPOS Aquitaine</a:t>
            </a:r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E</a:t>
            </a:r>
            <a:r>
              <a:rPr lang="fr-FR" sz="2000" dirty="0" smtClean="0">
                <a:sym typeface="Wingdings" panose="05000000000000000000" pitchFamily="2" charset="2"/>
              </a:rPr>
              <a:t>n déposant </a:t>
            </a:r>
            <a:r>
              <a:rPr lang="fr-FR" sz="2000" dirty="0">
                <a:sym typeface="Wingdings" panose="05000000000000000000" pitchFamily="2" charset="2"/>
              </a:rPr>
              <a:t>une initiative ITS </a:t>
            </a:r>
            <a:r>
              <a:rPr lang="fr-FR" sz="2000" dirty="0" smtClean="0">
                <a:sym typeface="Wingdings" panose="05000000000000000000" pitchFamily="2" charset="2"/>
              </a:rPr>
              <a:t>impactant le climat : </a:t>
            </a:r>
          </a:p>
          <a:p>
            <a:pPr lvl="1"/>
            <a:r>
              <a:rPr lang="fr-FR" sz="1900" dirty="0" smtClean="0">
                <a:sym typeface="Wingdings" panose="05000000000000000000" pitchFamily="2" charset="2"/>
              </a:rPr>
              <a:t>Une idée de projet ayant un impact sur le climat,</a:t>
            </a:r>
          </a:p>
          <a:p>
            <a:pPr lvl="1"/>
            <a:r>
              <a:rPr lang="fr-FR" sz="1900" dirty="0" smtClean="0">
                <a:sym typeface="Wingdings" panose="05000000000000000000" pitchFamily="2" charset="2"/>
              </a:rPr>
              <a:t>Créer un évènement ITS,</a:t>
            </a:r>
          </a:p>
          <a:p>
            <a:pPr lvl="1"/>
            <a:r>
              <a:rPr lang="fr-FR" sz="1900" dirty="0" smtClean="0">
                <a:sym typeface="Wingdings" panose="05000000000000000000" pitchFamily="2" charset="2"/>
              </a:rPr>
              <a:t>Etc…</a:t>
            </a:r>
          </a:p>
          <a:p>
            <a:pPr marL="457200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sur </a:t>
            </a:r>
            <a:r>
              <a:rPr lang="fr-FR" sz="2000" dirty="0">
                <a:sym typeface="Wingdings" panose="05000000000000000000" pitchFamily="2" charset="2"/>
              </a:rPr>
              <a:t>le site </a:t>
            </a:r>
            <a:r>
              <a:rPr lang="fr-FR" sz="2000" dirty="0" smtClean="0">
                <a:sym typeface="Wingdings" panose="05000000000000000000" pitchFamily="2" charset="2"/>
              </a:rPr>
              <a:t>web : </a:t>
            </a:r>
            <a:r>
              <a:rPr lang="fr-FR" sz="2000" dirty="0">
                <a:sym typeface="Wingdings" panose="05000000000000000000" pitchFamily="2" charset="2"/>
                <a:hlinkClick r:id="rId2"/>
              </a:rPr>
              <a:t>http://www.itsforclimate.org/steps-forward</a:t>
            </a:r>
            <a:r>
              <a:rPr lang="fr-FR" sz="2000" dirty="0" smtClean="0">
                <a:sym typeface="Wingdings" panose="05000000000000000000" pitchFamily="2" charset="2"/>
                <a:hlinkClick r:id="rId2"/>
              </a:rPr>
              <a:t>/</a:t>
            </a:r>
            <a:endParaRPr lang="fr-FR" sz="2000" dirty="0" smtClean="0">
              <a:sym typeface="Wingdings" panose="05000000000000000000" pitchFamily="2" charset="2"/>
            </a:endParaRPr>
          </a:p>
          <a:p>
            <a:endParaRPr lang="fr-FR" sz="2000" dirty="0" smtClean="0"/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07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Florence GHIRON (Présidente de TOPOS)</a:t>
            </a:r>
          </a:p>
          <a:p>
            <a:pPr marL="0" indent="0" algn="ctr">
              <a:buNone/>
            </a:pPr>
            <a:r>
              <a:rPr lang="fr-FR" dirty="0" smtClean="0"/>
              <a:t>florence.ghiron@topos-aquitaine.org </a:t>
            </a:r>
          </a:p>
          <a:p>
            <a:pPr marL="0" indent="0" algn="ctr">
              <a:buNone/>
            </a:pPr>
            <a:r>
              <a:rPr lang="fr-FR" dirty="0" smtClean="0"/>
              <a:t>Denis AUBRON (Président de ATEC ITS France)</a:t>
            </a:r>
          </a:p>
          <a:p>
            <a:pPr marL="0" indent="0" algn="ctr">
              <a:buNone/>
            </a:pPr>
            <a:r>
              <a:rPr lang="fr-FR" dirty="0" smtClean="0"/>
              <a:t>denis.aubron@atec-itsfrance.net</a:t>
            </a:r>
          </a:p>
          <a:p>
            <a:pPr marL="0" indent="0" algn="ctr">
              <a:buNone/>
            </a:pPr>
            <a:r>
              <a:rPr lang="fr-FR" dirty="0"/>
              <a:t>Damien MURAT (ITS </a:t>
            </a:r>
            <a:r>
              <a:rPr lang="fr-FR" dirty="0" smtClean="0"/>
              <a:t>Project </a:t>
            </a:r>
            <a:r>
              <a:rPr lang="fr-FR" dirty="0"/>
              <a:t>Manager de TOPOS)</a:t>
            </a:r>
          </a:p>
          <a:p>
            <a:pPr marL="0" indent="0" algn="ctr">
              <a:buNone/>
            </a:pPr>
            <a:r>
              <a:rPr lang="fr-FR" dirty="0" smtClean="0"/>
              <a:t>damien.murat@topos-aquitaine.org 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Sommaire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1" y="1628799"/>
            <a:ext cx="8435280" cy="388843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“ITS for </a:t>
            </a:r>
            <a:r>
              <a:rPr lang="fr-FR" dirty="0" err="1" smtClean="0"/>
              <a:t>climate</a:t>
            </a:r>
            <a:r>
              <a:rPr lang="fr-FR" dirty="0" smtClean="0"/>
              <a:t>” : </a:t>
            </a:r>
          </a:p>
          <a:p>
            <a:pPr lvl="1"/>
            <a:r>
              <a:rPr lang="fr-FR" dirty="0" smtClean="0"/>
              <a:t>Objectifs </a:t>
            </a:r>
          </a:p>
          <a:p>
            <a:pPr lvl="1"/>
            <a:r>
              <a:rPr lang="fr-FR" dirty="0" smtClean="0"/>
              <a:t>Engagements</a:t>
            </a:r>
          </a:p>
          <a:p>
            <a:pPr lvl="1"/>
            <a:r>
              <a:rPr lang="fr-FR" dirty="0" smtClean="0"/>
              <a:t>Conditions de succès</a:t>
            </a:r>
          </a:p>
          <a:p>
            <a:r>
              <a:rPr lang="fr-FR" dirty="0" smtClean="0"/>
              <a:t>TOPOS Aquitaine</a:t>
            </a:r>
          </a:p>
          <a:p>
            <a:r>
              <a:rPr lang="fr-FR" dirty="0" smtClean="0"/>
              <a:t>LIVING LABS ITS : </a:t>
            </a:r>
          </a:p>
          <a:p>
            <a:pPr lvl="1"/>
            <a:r>
              <a:rPr lang="fr-FR" dirty="0" smtClean="0"/>
              <a:t>outil de test et de mesures des performances orientées “climat” (émission CO² et Gaz à Effet de Serre)</a:t>
            </a:r>
          </a:p>
          <a:p>
            <a:r>
              <a:rPr lang="fr-FR" dirty="0" smtClean="0"/>
              <a:t>CONCLUSION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8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1" cy="782961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« ITS for </a:t>
            </a:r>
            <a:r>
              <a:rPr lang="fr-FR" sz="3600" dirty="0" err="1" smtClean="0">
                <a:solidFill>
                  <a:schemeClr val="accent5">
                    <a:lumMod val="75000"/>
                  </a:schemeClr>
                </a:solidFill>
              </a:rPr>
              <a:t>climate</a:t>
            </a: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 » : Objectifs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92" y="1268760"/>
            <a:ext cx="8640959" cy="4713390"/>
          </a:xfrm>
        </p:spPr>
        <p:txBody>
          <a:bodyPr>
            <a:noAutofit/>
          </a:bodyPr>
          <a:lstStyle/>
          <a:p>
            <a:pPr marL="452438" lvl="1" indent="-269875" defTabSz="227013">
              <a:buFont typeface="Arial" panose="020B0604020202020204" pitchFamily="34" charset="0"/>
              <a:buChar char="•"/>
            </a:pPr>
            <a:r>
              <a:rPr lang="fr-FR" sz="2400" dirty="0"/>
              <a:t>Les transports représentent aujourd’hui 23% des émissions de CO² produites par l’homme avec un effet direct sur le climat.</a:t>
            </a:r>
          </a:p>
          <a:p>
            <a:pPr marL="452438" lvl="1" indent="-269875" defTabSz="227013">
              <a:buFont typeface="Arial" panose="020B0604020202020204" pitchFamily="34" charset="0"/>
              <a:buChar char="•"/>
            </a:pPr>
            <a:r>
              <a:rPr lang="fr-FR" sz="2400" dirty="0" smtClean="0"/>
              <a:t>Les solutions ITS peuvent être intégrées rapidement et à faible cout pour faire face aux changements climatiques :</a:t>
            </a:r>
          </a:p>
          <a:p>
            <a:pPr marL="699779" lvl="2" indent="-269875" defTabSz="227013"/>
            <a:r>
              <a:rPr lang="fr-FR" sz="2100" dirty="0"/>
              <a:t>Favoriser le transport public et « l’électromobilité » dans les villes</a:t>
            </a:r>
          </a:p>
          <a:p>
            <a:pPr marL="699779" lvl="2" indent="-269875" defTabSz="227013"/>
            <a:r>
              <a:rPr lang="fr-FR" sz="2100" dirty="0"/>
              <a:t>Réduire les embouteillages et sécuriser les circuits</a:t>
            </a:r>
          </a:p>
          <a:p>
            <a:pPr marL="699779" lvl="2" indent="-269875" defTabSz="227013"/>
            <a:r>
              <a:rPr lang="fr-FR" sz="2100" dirty="0"/>
              <a:t>Optimiser les trajets avec les données satellites et les données urbaines temps-réel</a:t>
            </a:r>
          </a:p>
          <a:p>
            <a:pPr marL="699779" lvl="2" indent="-269875" defTabSz="227013"/>
            <a:r>
              <a:rPr lang="fr-FR" sz="2100" dirty="0"/>
              <a:t>Optimiser la gestion du stationnement</a:t>
            </a:r>
          </a:p>
          <a:p>
            <a:pPr marL="699779" lvl="2" indent="-269875" defTabSz="227013"/>
            <a:r>
              <a:rPr lang="fr-FR" sz="2100" dirty="0"/>
              <a:t>Accéder à plus de données partagées pour l’apparition de nouveaux services personnalisés au besoin de chacun</a:t>
            </a:r>
          </a:p>
          <a:p>
            <a:pPr marL="699779" lvl="2" indent="-269875" defTabSz="227013"/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40242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1" cy="782961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« ITS for </a:t>
            </a:r>
            <a:r>
              <a:rPr lang="fr-FR" sz="3600" dirty="0" err="1" smtClean="0">
                <a:solidFill>
                  <a:schemeClr val="accent5">
                    <a:lumMod val="75000"/>
                  </a:schemeClr>
                </a:solidFill>
              </a:rPr>
              <a:t>climate</a:t>
            </a: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 » : Engagements</a:t>
            </a:r>
            <a:endParaRPr lang="fr-F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92" y="1484784"/>
            <a:ext cx="8640959" cy="4497366"/>
          </a:xfrm>
        </p:spPr>
        <p:txBody>
          <a:bodyPr>
            <a:noAutofit/>
          </a:bodyPr>
          <a:lstStyle/>
          <a:p>
            <a:pPr marL="452438" lvl="1" indent="-269875" defTabSz="227013">
              <a:buFont typeface="Arial" panose="020B0604020202020204" pitchFamily="34" charset="0"/>
              <a:buChar char="•"/>
            </a:pPr>
            <a:r>
              <a:rPr lang="fr-FR" sz="2400" dirty="0" smtClean="0"/>
              <a:t>Les engagements de ATEC-ITS France et TOPOS Aquitaine pour promouvoir l’importance du déploiement des solutions ITS sur le climat :</a:t>
            </a:r>
          </a:p>
          <a:p>
            <a:pPr marL="699779" lvl="2" indent="-269875" defTabSz="227013"/>
            <a:r>
              <a:rPr lang="fr-FR" sz="2100" dirty="0" smtClean="0"/>
              <a:t>Sensibiliser les pouvoirs publics et le secteur privé sur la base d’informations objectivées</a:t>
            </a:r>
          </a:p>
          <a:p>
            <a:pPr marL="699779" lvl="2" indent="-269875" defTabSz="227013"/>
            <a:r>
              <a:rPr lang="fr-FR" sz="2100" dirty="0" smtClean="0"/>
              <a:t>Développer un comité de labellisation « ITS For </a:t>
            </a:r>
            <a:r>
              <a:rPr lang="fr-FR" sz="2100" dirty="0" err="1" smtClean="0"/>
              <a:t>Climate</a:t>
            </a:r>
            <a:r>
              <a:rPr lang="fr-FR" sz="2100" dirty="0" smtClean="0"/>
              <a:t> » pour les projets ITS</a:t>
            </a:r>
          </a:p>
          <a:p>
            <a:pPr marL="699779" lvl="2" indent="-269875" defTabSz="227013"/>
            <a:r>
              <a:rPr lang="fr-FR" sz="2100" dirty="0" smtClean="0"/>
              <a:t>Stimuler la mise en place de programmes d’incitation pour le déploiement des projets ITS </a:t>
            </a:r>
            <a:r>
              <a:rPr lang="fr-FR" sz="2100" dirty="0" err="1" smtClean="0"/>
              <a:t>labelisés</a:t>
            </a:r>
            <a:endParaRPr lang="fr-FR" sz="2100" dirty="0" smtClean="0"/>
          </a:p>
          <a:p>
            <a:pPr marL="699779" lvl="2" indent="-269875" defTabSz="227013"/>
            <a:r>
              <a:rPr lang="fr-FR" sz="2100" dirty="0" smtClean="0"/>
              <a:t>Définir une méthodologie pour mesurer les impacts climats des projets</a:t>
            </a:r>
          </a:p>
          <a:p>
            <a:pPr marL="699779" lvl="2" indent="-269875" defTabSz="227013"/>
            <a:r>
              <a:rPr lang="fr-FR" sz="2100" dirty="0" smtClean="0"/>
              <a:t>Collecter et promouvoir les « </a:t>
            </a:r>
            <a:r>
              <a:rPr lang="fr-FR" sz="2100" dirty="0" err="1" smtClean="0"/>
              <a:t>success</a:t>
            </a:r>
            <a:r>
              <a:rPr lang="fr-FR" sz="2100" dirty="0" smtClean="0"/>
              <a:t> stories »</a:t>
            </a:r>
          </a:p>
        </p:txBody>
      </p:sp>
    </p:spTree>
    <p:extLst>
      <p:ext uri="{BB962C8B-B14F-4D97-AF65-F5344CB8AC3E}">
        <p14:creationId xmlns:p14="http://schemas.microsoft.com/office/powerpoint/2010/main" val="18249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504" y="269775"/>
            <a:ext cx="9144001" cy="782961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  <a:t>« ITS for </a:t>
            </a:r>
            <a:r>
              <a:rPr lang="fr-FR" sz="3200" dirty="0" err="1" smtClean="0">
                <a:solidFill>
                  <a:schemeClr val="accent5">
                    <a:lumMod val="75000"/>
                  </a:schemeClr>
                </a:solidFill>
              </a:rPr>
              <a:t>climate</a:t>
            </a:r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  <a:t> » : Conditions de succès</a:t>
            </a:r>
            <a:endParaRPr lang="fr-F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92" y="1628800"/>
            <a:ext cx="9025608" cy="4353350"/>
          </a:xfrm>
        </p:spPr>
        <p:txBody>
          <a:bodyPr>
            <a:noAutofit/>
          </a:bodyPr>
          <a:lstStyle/>
          <a:p>
            <a:pPr marL="525463" lvl="1" indent="-342900" defTabSz="227013"/>
            <a:r>
              <a:rPr lang="fr-FR" sz="2800" dirty="0" smtClean="0"/>
              <a:t>Grande </a:t>
            </a:r>
            <a:r>
              <a:rPr lang="fr-FR" sz="2800" dirty="0"/>
              <a:t>implication des pouvoirs publics</a:t>
            </a:r>
          </a:p>
          <a:p>
            <a:pPr marL="525463" lvl="1" indent="-342900" defTabSz="227013"/>
            <a:r>
              <a:rPr lang="fr-FR" sz="2800" dirty="0" err="1" smtClean="0"/>
              <a:t>Intermodalité</a:t>
            </a:r>
            <a:r>
              <a:rPr lang="fr-FR" sz="2800" dirty="0" smtClean="0"/>
              <a:t> accrue de tous les systèmes de transport</a:t>
            </a:r>
            <a:endParaRPr lang="fr-FR" sz="2800" dirty="0"/>
          </a:p>
          <a:p>
            <a:pPr marL="525463" lvl="1" indent="-342900" defTabSz="227013"/>
            <a:r>
              <a:rPr lang="fr-FR" sz="2800" dirty="0"/>
              <a:t>Mise en place de nouveaux services de </a:t>
            </a:r>
            <a:r>
              <a:rPr lang="fr-FR" sz="2800" dirty="0" smtClean="0"/>
              <a:t>mobilité</a:t>
            </a:r>
          </a:p>
          <a:p>
            <a:pPr marL="525463" lvl="1" indent="-342900" defTabSz="227013"/>
            <a:r>
              <a:rPr lang="fr-FR" sz="2800" dirty="0" smtClean="0"/>
              <a:t>Coopération de tous les acteurs intervenants dans les systèmes de transport</a:t>
            </a:r>
            <a:endParaRPr lang="fr-FR" sz="2800" dirty="0"/>
          </a:p>
          <a:p>
            <a:pPr marL="182563" lvl="1" indent="0" defTabSz="227013">
              <a:buNone/>
            </a:pPr>
            <a:endParaRPr lang="fr-FR" sz="2400" dirty="0" smtClean="0"/>
          </a:p>
          <a:p>
            <a:pPr marL="452438" lvl="1" indent="-269875" defTabSz="227013"/>
            <a:endParaRPr lang="fr-FR" sz="2400" dirty="0" smtClean="0"/>
          </a:p>
          <a:p>
            <a:pPr marL="699779" lvl="2" indent="-269875" defTabSz="227013"/>
            <a:endParaRPr lang="fr-FR" sz="1800" dirty="0" smtClean="0"/>
          </a:p>
          <a:p>
            <a:pPr marL="699779" lvl="2" indent="-269875" defTabSz="227013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392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535" y="388391"/>
            <a:ext cx="9144001" cy="782961"/>
          </a:xfrm>
        </p:spPr>
        <p:txBody>
          <a:bodyPr/>
          <a:lstStyle/>
          <a:p>
            <a:r>
              <a:rPr lang="en-US" dirty="0" err="1" smtClean="0"/>
              <a:t>Pourquoi</a:t>
            </a:r>
            <a:r>
              <a:rPr lang="en-US" dirty="0" smtClean="0"/>
              <a:t> TOPOS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Création en Mai 2006 par la Région Aquitaine</a:t>
            </a:r>
            <a:endParaRPr lang="fr-BE" dirty="0"/>
          </a:p>
          <a:p>
            <a:r>
              <a:rPr lang="fr-BE" dirty="0"/>
              <a:t>Ambition : </a:t>
            </a:r>
            <a:r>
              <a:rPr lang="fr-BE" dirty="0" smtClean="0"/>
              <a:t>Stimuler le développement économique en aval des satellites de navigation</a:t>
            </a:r>
            <a:endParaRPr lang="fr-BE" dirty="0"/>
          </a:p>
          <a:p>
            <a:pPr marL="722313" lvl="2" indent="-227013">
              <a:buClr>
                <a:schemeClr val="bg1"/>
              </a:buClr>
            </a:pPr>
            <a:r>
              <a:rPr lang="en-US" dirty="0" err="1" smtClean="0"/>
              <a:t>Création</a:t>
            </a:r>
            <a:r>
              <a:rPr lang="en-US" dirty="0" smtClean="0"/>
              <a:t> de nouveaux </a:t>
            </a:r>
            <a:r>
              <a:rPr lang="en-US" dirty="0" err="1" smtClean="0"/>
              <a:t>projets</a:t>
            </a:r>
            <a:r>
              <a:rPr lang="en-US" dirty="0" smtClean="0"/>
              <a:t> de </a:t>
            </a:r>
            <a:r>
              <a:rPr lang="en-US" dirty="0" err="1" smtClean="0"/>
              <a:t>développement</a:t>
            </a:r>
            <a:r>
              <a:rPr lang="en-US" dirty="0" smtClean="0"/>
              <a:t> </a:t>
            </a:r>
            <a:r>
              <a:rPr lang="en-US" dirty="0" err="1" smtClean="0"/>
              <a:t>économique</a:t>
            </a:r>
            <a:endParaRPr lang="en-US" dirty="0" smtClean="0"/>
          </a:p>
          <a:p>
            <a:pPr marL="722313" lvl="2" indent="-227013">
              <a:buClr>
                <a:schemeClr val="bg1"/>
              </a:buClr>
            </a:pPr>
            <a:r>
              <a:rPr lang="en-US" dirty="0" smtClean="0"/>
              <a:t>Montage de </a:t>
            </a:r>
            <a:r>
              <a:rPr lang="en-US" dirty="0" err="1" smtClean="0"/>
              <a:t>projets</a:t>
            </a:r>
            <a:r>
              <a:rPr lang="en-US" dirty="0" smtClean="0"/>
              <a:t> </a:t>
            </a:r>
            <a:r>
              <a:rPr lang="en-US" dirty="0" err="1" smtClean="0"/>
              <a:t>collaboratifs</a:t>
            </a:r>
            <a:r>
              <a:rPr lang="en-US" dirty="0" smtClean="0"/>
              <a:t> </a:t>
            </a:r>
          </a:p>
          <a:p>
            <a:pPr marL="722313" lvl="2" indent="-227013">
              <a:buClr>
                <a:schemeClr val="bg1"/>
              </a:buClr>
            </a:pPr>
            <a:r>
              <a:rPr lang="en-US" dirty="0" smtClean="0"/>
              <a:t>Promotion des </a:t>
            </a:r>
            <a:r>
              <a:rPr lang="en-US" dirty="0" err="1" smtClean="0"/>
              <a:t>acteurs</a:t>
            </a:r>
            <a:r>
              <a:rPr lang="en-US" dirty="0" smtClean="0"/>
              <a:t> de </a:t>
            </a:r>
            <a:r>
              <a:rPr lang="en-US" dirty="0" err="1" smtClean="0"/>
              <a:t>l’écosystème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Promouvoir</a:t>
            </a:r>
            <a:r>
              <a:rPr lang="en-US" dirty="0" smtClean="0"/>
              <a:t> le </a:t>
            </a:r>
            <a:r>
              <a:rPr lang="en-US" dirty="0" err="1" smtClean="0"/>
              <a:t>développement</a:t>
            </a:r>
            <a:r>
              <a:rPr lang="en-US" dirty="0" smtClean="0"/>
              <a:t> des ITS en Aquitaine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TOPOS : 50 membres 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40768"/>
            <a:ext cx="6246759" cy="46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8392" y="260648"/>
            <a:ext cx="9144001" cy="782961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  <a:t>Compétences Clés (1/2) du cluster TOPOS</a:t>
            </a:r>
            <a:endParaRPr lang="fr-F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92" y="1268760"/>
            <a:ext cx="8640959" cy="4713390"/>
          </a:xfrm>
        </p:spPr>
        <p:txBody>
          <a:bodyPr>
            <a:noAutofit/>
          </a:bodyPr>
          <a:lstStyle/>
          <a:p>
            <a:pPr marL="452438" lvl="1" indent="-269875" defTabSz="227013">
              <a:buFont typeface="Arial" panose="020B0604020202020204" pitchFamily="34" charset="0"/>
              <a:buChar char="•"/>
            </a:pPr>
            <a:r>
              <a:rPr lang="fr-FR" sz="2000" dirty="0" smtClean="0"/>
              <a:t>Management de trafic, Information route temps réel, Aide à la Navigation (GERTRUDE, CATIE, CAP GEMINI, THALES, GPMB, OXENA, PARKING FACILE…)</a:t>
            </a:r>
          </a:p>
          <a:p>
            <a:pPr marL="452438" lvl="1" indent="-269875" defTabSz="227013">
              <a:buFont typeface="Arial" panose="020B0604020202020204" pitchFamily="34" charset="0"/>
              <a:buChar char="•"/>
            </a:pPr>
            <a:r>
              <a:rPr lang="fr-FR" sz="2000" dirty="0" smtClean="0"/>
              <a:t>Communication / </a:t>
            </a:r>
            <a:r>
              <a:rPr lang="fr-FR" sz="2000" dirty="0"/>
              <a:t>Internet des objets / Fonctionnement en réseaux / </a:t>
            </a:r>
            <a:r>
              <a:rPr lang="fr-FR" sz="2000" dirty="0" smtClean="0"/>
              <a:t>(systèmes de systèmes) </a:t>
            </a:r>
            <a:br>
              <a:rPr lang="fr-FR" sz="2000" dirty="0" smtClean="0"/>
            </a:br>
            <a:r>
              <a:rPr lang="fr-FR" sz="2000" dirty="0" smtClean="0"/>
              <a:t>(CEREMA, GEOLOC, </a:t>
            </a:r>
            <a:r>
              <a:rPr lang="fr-FR" sz="2000" dirty="0"/>
              <a:t>IFSTTAR, ATOS </a:t>
            </a:r>
            <a:r>
              <a:rPr lang="fr-FR" sz="2000" dirty="0" smtClean="0"/>
              <a:t>ORIGIN, AGUILA, CAP GEMINI, LABRI, NIGILOC…)</a:t>
            </a:r>
          </a:p>
          <a:p>
            <a:pPr marL="452438" lvl="1" indent="-269875" defTabSz="227013">
              <a:buFont typeface="Arial" panose="020B0604020202020204" pitchFamily="34" charset="0"/>
              <a:buChar char="•"/>
            </a:pPr>
            <a:r>
              <a:rPr lang="fr-FR" sz="2000" dirty="0" err="1" smtClean="0"/>
              <a:t>Ecomobilité</a:t>
            </a:r>
            <a:r>
              <a:rPr lang="fr-FR" sz="2000" dirty="0" smtClean="0"/>
              <a:t> (systèmes de recharge électrique, </a:t>
            </a:r>
            <a:r>
              <a:rPr lang="fr-FR" sz="2000" dirty="0" err="1" smtClean="0"/>
              <a:t>eco-driving</a:t>
            </a:r>
            <a:r>
              <a:rPr lang="fr-FR" sz="2000" dirty="0" smtClean="0"/>
              <a:t>, applications </a:t>
            </a:r>
            <a:r>
              <a:rPr lang="fr-FR" sz="2000" dirty="0"/>
              <a:t>mobiles</a:t>
            </a:r>
            <a:r>
              <a:rPr lang="fr-FR" sz="2000" dirty="0" smtClean="0"/>
              <a:t>) (EV TRONIC, LAFONT, BONUS DRIVE, EXOES, PRAGMA, VELO BOD, BONUS DRIVE)</a:t>
            </a:r>
            <a:endParaRPr lang="fr-FR" sz="2000" dirty="0"/>
          </a:p>
          <a:p>
            <a:pPr marL="452438" lvl="1" indent="-269875" defTabSz="227013">
              <a:buFont typeface="Arial" panose="020B0604020202020204" pitchFamily="34" charset="0"/>
              <a:buChar char="•"/>
            </a:pPr>
            <a:r>
              <a:rPr lang="fr-FR" sz="2000" dirty="0"/>
              <a:t>Nouveaux modes de Transport publics (ROBOSOFT, AKKA, </a:t>
            </a:r>
            <a:r>
              <a:rPr lang="fr-FR" sz="2000" dirty="0" smtClean="0"/>
              <a:t>ALSTOM</a:t>
            </a:r>
            <a:r>
              <a:rPr lang="fr-FR" sz="2000" dirty="0"/>
              <a:t>, PARISS)</a:t>
            </a:r>
          </a:p>
          <a:p>
            <a:pPr marL="452438" lvl="1" indent="-269875" defTabSz="227013">
              <a:buFont typeface="Arial" panose="020B0604020202020204" pitchFamily="34" charset="0"/>
              <a:buChar char="•"/>
            </a:pPr>
            <a:r>
              <a:rPr lang="fr-FR" sz="2000" dirty="0" smtClean="0"/>
              <a:t>Travaux Publics (routes intelligentes – signalétique)  (EUROVIA, COLAS, AXIMUM, SIGNATURE)</a:t>
            </a:r>
          </a:p>
        </p:txBody>
      </p:sp>
    </p:spTree>
    <p:extLst>
      <p:ext uri="{BB962C8B-B14F-4D97-AF65-F5344CB8AC3E}">
        <p14:creationId xmlns:p14="http://schemas.microsoft.com/office/powerpoint/2010/main" val="3250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8392" y="188640"/>
            <a:ext cx="9144001" cy="782961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  <a:t>Compétences Clés (2/2) du cluster TOPOS</a:t>
            </a:r>
            <a:endParaRPr lang="fr-F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92" y="1268760"/>
            <a:ext cx="8640959" cy="4713390"/>
          </a:xfrm>
        </p:spPr>
        <p:txBody>
          <a:bodyPr>
            <a:noAutofit/>
          </a:bodyPr>
          <a:lstStyle/>
          <a:p>
            <a:pPr marL="452438" lvl="1" indent="-269875" defTabSz="227013">
              <a:buFont typeface="Arial" panose="020B0604020202020204" pitchFamily="34" charset="0"/>
              <a:buChar char="•"/>
            </a:pPr>
            <a:r>
              <a:rPr lang="fr-FR" sz="2000" dirty="0" smtClean="0"/>
              <a:t>Systèmes embarqués critiques temps réels / Récepteurs GNSS / </a:t>
            </a:r>
            <a:r>
              <a:rPr lang="fr-FR" sz="2000" dirty="0" err="1" smtClean="0"/>
              <a:t>Geofencing</a:t>
            </a:r>
            <a:r>
              <a:rPr lang="fr-FR" sz="2000" dirty="0" smtClean="0"/>
              <a:t> / Positionnement centimétrique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(HELILEO, AGUILA, IIDRE, CYBERENS, LABRI…)</a:t>
            </a:r>
          </a:p>
          <a:p>
            <a:pPr marL="452438" lvl="1" indent="-269875" defTabSz="227013">
              <a:buFont typeface="Arial" panose="020B0604020202020204" pitchFamily="34" charset="0"/>
              <a:buChar char="•"/>
            </a:pPr>
            <a:r>
              <a:rPr lang="fr-FR" sz="2000" dirty="0" smtClean="0"/>
              <a:t>Cartographie 3D et réalité augmentée </a:t>
            </a:r>
            <a:br>
              <a:rPr lang="fr-FR" sz="2000" dirty="0" smtClean="0"/>
            </a:br>
            <a:r>
              <a:rPr lang="fr-FR" sz="2000" dirty="0" smtClean="0"/>
              <a:t>(CEATECH, GMT)</a:t>
            </a:r>
          </a:p>
          <a:p>
            <a:pPr marL="452438" lvl="1" indent="-269875" defTabSz="227013">
              <a:buFont typeface="Arial" panose="020B0604020202020204" pitchFamily="34" charset="0"/>
              <a:buChar char="•"/>
            </a:pPr>
            <a:r>
              <a:rPr lang="fr-FR" sz="2000" dirty="0" err="1" smtClean="0"/>
              <a:t>Big</a:t>
            </a:r>
            <a:r>
              <a:rPr lang="fr-FR" sz="2000" dirty="0" smtClean="0"/>
              <a:t> Data / Modèles prédictifs </a:t>
            </a:r>
            <a:br>
              <a:rPr lang="fr-FR" sz="2000" dirty="0" smtClean="0"/>
            </a:br>
            <a:r>
              <a:rPr lang="fr-FR" sz="2000" dirty="0" smtClean="0"/>
              <a:t>(LABRI, INRIA, QCIT)</a:t>
            </a:r>
            <a:endParaRPr lang="en-US" sz="2000" dirty="0" smtClean="0"/>
          </a:p>
          <a:p>
            <a:pPr marL="452438" lvl="1" indent="-269875" defTabSz="227013">
              <a:buFont typeface="Arial" panose="020B0604020202020204" pitchFamily="34" charset="0"/>
              <a:buChar char="•"/>
            </a:pPr>
            <a:r>
              <a:rPr lang="fr-FR" sz="2000" dirty="0" err="1" smtClean="0"/>
              <a:t>Cognitique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(</a:t>
            </a:r>
            <a:r>
              <a:rPr lang="fr-FR" sz="2000" dirty="0"/>
              <a:t>ENSC, </a:t>
            </a:r>
            <a:r>
              <a:rPr lang="fr-FR" sz="2000" dirty="0" smtClean="0"/>
              <a:t>ESTIA</a:t>
            </a:r>
            <a:r>
              <a:rPr lang="fr-FR" sz="2000" dirty="0"/>
              <a:t>) </a:t>
            </a:r>
            <a:endParaRPr lang="fr-FR" sz="2000" dirty="0" smtClean="0"/>
          </a:p>
          <a:p>
            <a:pPr marL="452438" lvl="1" indent="-269875" defTabSz="227013">
              <a:buFont typeface="Arial" panose="020B0604020202020204" pitchFamily="34" charset="0"/>
              <a:buChar char="•"/>
            </a:pPr>
            <a:r>
              <a:rPr lang="fr-FR" sz="2000" dirty="0" smtClean="0"/>
              <a:t>Nouveaux </a:t>
            </a:r>
            <a:r>
              <a:rPr lang="fr-FR" sz="2000" dirty="0"/>
              <a:t>modèles économiques/ PPI / PPP / aspects </a:t>
            </a:r>
            <a:r>
              <a:rPr lang="fr-FR" sz="2000" dirty="0" smtClean="0"/>
              <a:t>légaux</a:t>
            </a:r>
            <a:br>
              <a:rPr lang="fr-FR" sz="2000" dirty="0" smtClean="0"/>
            </a:br>
            <a:r>
              <a:rPr lang="fr-FR" sz="2000" dirty="0" smtClean="0"/>
              <a:t>(Capital </a:t>
            </a:r>
            <a:r>
              <a:rPr lang="fr-FR" sz="2000" dirty="0" err="1" smtClean="0"/>
              <a:t>HighTech</a:t>
            </a:r>
            <a:r>
              <a:rPr lang="fr-FR" sz="2000" dirty="0" smtClean="0"/>
              <a:t>, Université de Bordeaux 4)</a:t>
            </a:r>
            <a:endParaRPr lang="fr-FR" sz="2000" dirty="0"/>
          </a:p>
          <a:p>
            <a:pPr marL="452438" lvl="1" indent="-269875" defTabSz="227013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424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633</Words>
  <Application>Microsoft Office PowerPoint</Application>
  <PresentationFormat>Affichage à l'écran (4:3)</PresentationFormat>
  <Paragraphs>119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Wingdings</vt:lpstr>
      <vt:lpstr>Wingdings 2</vt:lpstr>
      <vt:lpstr>1_Conception personnalisée</vt:lpstr>
      <vt:lpstr>3_Conception personnalisée</vt:lpstr>
      <vt:lpstr>2_Conception personnalisée</vt:lpstr>
      <vt:lpstr>4_Conception personnalisée</vt:lpstr>
      <vt:lpstr>Présentation PowerPoint</vt:lpstr>
      <vt:lpstr>Sommaire</vt:lpstr>
      <vt:lpstr>« ITS for climate » : Objectifs</vt:lpstr>
      <vt:lpstr>« ITS for climate » : Engagements</vt:lpstr>
      <vt:lpstr>« ITS for climate » : Conditions de succès</vt:lpstr>
      <vt:lpstr>Pourquoi TOPOS ?</vt:lpstr>
      <vt:lpstr>TOPOS : 50 membres </vt:lpstr>
      <vt:lpstr>Compétences Clés (1/2) du cluster TOPOS</vt:lpstr>
      <vt:lpstr>Compétences Clés (2/2) du cluster TOPOS</vt:lpstr>
      <vt:lpstr>TOPOS, Hôte du Congrès mondial des ITS</vt:lpstr>
      <vt:lpstr>Un Living Lab ITS en Aquitaine !</vt:lpstr>
      <vt:lpstr> </vt:lpstr>
      <vt:lpstr>Feuille de route : LIVING LABS</vt:lpstr>
      <vt:lpstr>Conclusion (1/2)</vt:lpstr>
      <vt:lpstr>Conclusion (2/2)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LAB ITS</dc:title>
  <dc:creator>Aurelie</dc:creator>
  <cp:lastModifiedBy>Damien MURAT</cp:lastModifiedBy>
  <cp:revision>211</cp:revision>
  <dcterms:created xsi:type="dcterms:W3CDTF">2015-07-06T13:07:10Z</dcterms:created>
  <dcterms:modified xsi:type="dcterms:W3CDTF">2015-11-26T21:53:56Z</dcterms:modified>
</cp:coreProperties>
</file>