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 id="271"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202" y="4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01&#27491;&#22312;&#36827;&#34892;&#30340;&#39033;&#30446;\30&#23458;&#36816;&#26530;&#32445;&#19982;&#22478;&#24066;&#21151;&#33021;&#30740;&#31350;\01&#27491;&#22312;&#36827;&#34892;&#30340;&#24037;&#20316;\201506&#26530;&#32445;&#25991;&#31456;\00&#21306;&#22495;&#19968;&#20307;&#21270;&#32972;&#26223;&#19979;&#38081;&#36335;&#23458;&#36816;&#26530;&#32445;&#19982;&#22478;&#24066;&#21151;&#33021;&#19968;&#20307;&#21270;&#30740;&#31350;-&#32993;&#26230;\&#23450;&#31295;\&#22270;3&#2227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1&#27491;&#22312;&#36827;&#34892;&#30340;&#39033;&#30446;\30&#23458;&#36816;&#26530;&#32445;&#19982;&#22478;&#24066;&#21151;&#33021;&#30740;&#31350;\01&#27491;&#22312;&#36827;&#34892;&#30340;&#24037;&#20316;\201506&#26530;&#32445;&#25991;&#31456;\00&#21306;&#22495;&#19968;&#20307;&#21270;&#32972;&#26223;&#19979;&#38081;&#36335;&#23458;&#36816;&#26530;&#32445;&#19982;&#22478;&#24066;&#21151;&#33021;&#19968;&#20307;&#21270;&#30740;&#31350;-&#32993;&#26230;\&#23450;&#31295;\&#22270;3&#22270;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'图3 1978—2008年北京站和北京西站历年客运量'!$B$1</c:f>
              <c:strCache>
                <c:ptCount val="1"/>
                <c:pt idx="0">
                  <c:v>北京地区</c:v>
                </c:pt>
              </c:strCache>
            </c:strRef>
          </c:tx>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cat>
            <c:strRef>
              <c:f>'图3 1978—2008年北京站和北京西站历年客运量'!$A$2:$A$23</c:f>
              <c:strCache>
                <c:ptCount val="22"/>
                <c:pt idx="0">
                  <c:v>1978年</c:v>
                </c:pt>
                <c:pt idx="1">
                  <c:v>1988年</c:v>
                </c:pt>
                <c:pt idx="2">
                  <c:v>1989年</c:v>
                </c:pt>
                <c:pt idx="3">
                  <c:v>1990年</c:v>
                </c:pt>
                <c:pt idx="4">
                  <c:v>1991年</c:v>
                </c:pt>
                <c:pt idx="5">
                  <c:v>1992年</c:v>
                </c:pt>
                <c:pt idx="6">
                  <c:v>1993年</c:v>
                </c:pt>
                <c:pt idx="7">
                  <c:v>1994年</c:v>
                </c:pt>
                <c:pt idx="8">
                  <c:v>1995年</c:v>
                </c:pt>
                <c:pt idx="9">
                  <c:v>1996年</c:v>
                </c:pt>
                <c:pt idx="10">
                  <c:v>1997年</c:v>
                </c:pt>
                <c:pt idx="11">
                  <c:v>1998年</c:v>
                </c:pt>
                <c:pt idx="12">
                  <c:v>1999年</c:v>
                </c:pt>
                <c:pt idx="13">
                  <c:v>2000年</c:v>
                </c:pt>
                <c:pt idx="14">
                  <c:v>2001年</c:v>
                </c:pt>
                <c:pt idx="15">
                  <c:v>2002年</c:v>
                </c:pt>
                <c:pt idx="16">
                  <c:v>2003年</c:v>
                </c:pt>
                <c:pt idx="17">
                  <c:v>2004年</c:v>
                </c:pt>
                <c:pt idx="18">
                  <c:v>2005年</c:v>
                </c:pt>
                <c:pt idx="19">
                  <c:v>2006年</c:v>
                </c:pt>
                <c:pt idx="20">
                  <c:v>2007年</c:v>
                </c:pt>
                <c:pt idx="21">
                  <c:v>2008年</c:v>
                </c:pt>
              </c:strCache>
            </c:strRef>
          </c:cat>
          <c:val>
            <c:numRef>
              <c:f>'图3 1978—2008年北京站和北京西站历年客运量'!$B$2:$B$23</c:f>
              <c:numCache>
                <c:formatCode>General</c:formatCode>
                <c:ptCount val="22"/>
                <c:pt idx="0">
                  <c:v>1343</c:v>
                </c:pt>
                <c:pt idx="1">
                  <c:v>3646</c:v>
                </c:pt>
                <c:pt idx="2">
                  <c:v>3104</c:v>
                </c:pt>
                <c:pt idx="3">
                  <c:v>2883</c:v>
                </c:pt>
                <c:pt idx="4">
                  <c:v>3155</c:v>
                </c:pt>
                <c:pt idx="5">
                  <c:v>3319</c:v>
                </c:pt>
                <c:pt idx="6">
                  <c:v>3418</c:v>
                </c:pt>
                <c:pt idx="7">
                  <c:v>3444</c:v>
                </c:pt>
                <c:pt idx="8">
                  <c:v>3133</c:v>
                </c:pt>
                <c:pt idx="9">
                  <c:v>3314</c:v>
                </c:pt>
                <c:pt idx="10">
                  <c:v>3448</c:v>
                </c:pt>
                <c:pt idx="11">
                  <c:v>3869</c:v>
                </c:pt>
                <c:pt idx="12">
                  <c:v>4210</c:v>
                </c:pt>
                <c:pt idx="13">
                  <c:v>4600</c:v>
                </c:pt>
                <c:pt idx="14">
                  <c:v>4764</c:v>
                </c:pt>
                <c:pt idx="15">
                  <c:v>5043</c:v>
                </c:pt>
                <c:pt idx="16">
                  <c:v>4360</c:v>
                </c:pt>
                <c:pt idx="17">
                  <c:v>5437</c:v>
                </c:pt>
                <c:pt idx="18">
                  <c:v>5779</c:v>
                </c:pt>
                <c:pt idx="19">
                  <c:v>6269</c:v>
                </c:pt>
                <c:pt idx="20">
                  <c:v>6915</c:v>
                </c:pt>
                <c:pt idx="21">
                  <c:v>7646</c:v>
                </c:pt>
              </c:numCache>
            </c:numRef>
          </c:val>
          <c:smooth val="0"/>
        </c:ser>
        <c:ser>
          <c:idx val="1"/>
          <c:order val="1"/>
          <c:tx>
            <c:strRef>
              <c:f>'图3 1978—2008年北京站和北京西站历年客运量'!$C$1</c:f>
              <c:strCache>
                <c:ptCount val="1"/>
                <c:pt idx="0">
                  <c:v>北京站</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strRef>
              <c:f>'图3 1978—2008年北京站和北京西站历年客运量'!$A$2:$A$23</c:f>
              <c:strCache>
                <c:ptCount val="22"/>
                <c:pt idx="0">
                  <c:v>1978年</c:v>
                </c:pt>
                <c:pt idx="1">
                  <c:v>1988年</c:v>
                </c:pt>
                <c:pt idx="2">
                  <c:v>1989年</c:v>
                </c:pt>
                <c:pt idx="3">
                  <c:v>1990年</c:v>
                </c:pt>
                <c:pt idx="4">
                  <c:v>1991年</c:v>
                </c:pt>
                <c:pt idx="5">
                  <c:v>1992年</c:v>
                </c:pt>
                <c:pt idx="6">
                  <c:v>1993年</c:v>
                </c:pt>
                <c:pt idx="7">
                  <c:v>1994年</c:v>
                </c:pt>
                <c:pt idx="8">
                  <c:v>1995年</c:v>
                </c:pt>
                <c:pt idx="9">
                  <c:v>1996年</c:v>
                </c:pt>
                <c:pt idx="10">
                  <c:v>1997年</c:v>
                </c:pt>
                <c:pt idx="11">
                  <c:v>1998年</c:v>
                </c:pt>
                <c:pt idx="12">
                  <c:v>1999年</c:v>
                </c:pt>
                <c:pt idx="13">
                  <c:v>2000年</c:v>
                </c:pt>
                <c:pt idx="14">
                  <c:v>2001年</c:v>
                </c:pt>
                <c:pt idx="15">
                  <c:v>2002年</c:v>
                </c:pt>
                <c:pt idx="16">
                  <c:v>2003年</c:v>
                </c:pt>
                <c:pt idx="17">
                  <c:v>2004年</c:v>
                </c:pt>
                <c:pt idx="18">
                  <c:v>2005年</c:v>
                </c:pt>
                <c:pt idx="19">
                  <c:v>2006年</c:v>
                </c:pt>
                <c:pt idx="20">
                  <c:v>2007年</c:v>
                </c:pt>
                <c:pt idx="21">
                  <c:v>2008年</c:v>
                </c:pt>
              </c:strCache>
            </c:strRef>
          </c:cat>
          <c:val>
            <c:numRef>
              <c:f>'图3 1978—2008年北京站和北京西站历年客运量'!$C$2:$C$23</c:f>
              <c:numCache>
                <c:formatCode>General</c:formatCode>
                <c:ptCount val="22"/>
                <c:pt idx="0">
                  <c:v>879</c:v>
                </c:pt>
                <c:pt idx="1">
                  <c:v>2508</c:v>
                </c:pt>
                <c:pt idx="2">
                  <c:v>2150</c:v>
                </c:pt>
                <c:pt idx="3">
                  <c:v>2126</c:v>
                </c:pt>
                <c:pt idx="4">
                  <c:v>2331</c:v>
                </c:pt>
                <c:pt idx="5">
                  <c:v>2502</c:v>
                </c:pt>
                <c:pt idx="6">
                  <c:v>2526</c:v>
                </c:pt>
                <c:pt idx="7">
                  <c:v>2529</c:v>
                </c:pt>
                <c:pt idx="8">
                  <c:v>2297</c:v>
                </c:pt>
                <c:pt idx="9">
                  <c:v>1541</c:v>
                </c:pt>
                <c:pt idx="10">
                  <c:v>1656</c:v>
                </c:pt>
                <c:pt idx="11">
                  <c:v>1653</c:v>
                </c:pt>
                <c:pt idx="12">
                  <c:v>1868</c:v>
                </c:pt>
                <c:pt idx="13">
                  <c:v>1997</c:v>
                </c:pt>
                <c:pt idx="14">
                  <c:v>2115</c:v>
                </c:pt>
                <c:pt idx="15">
                  <c:v>2163</c:v>
                </c:pt>
                <c:pt idx="16">
                  <c:v>1795</c:v>
                </c:pt>
                <c:pt idx="17">
                  <c:v>2278</c:v>
                </c:pt>
                <c:pt idx="18">
                  <c:v>2478</c:v>
                </c:pt>
                <c:pt idx="19">
                  <c:v>2709</c:v>
                </c:pt>
                <c:pt idx="20">
                  <c:v>2998</c:v>
                </c:pt>
                <c:pt idx="21">
                  <c:v>3066</c:v>
                </c:pt>
              </c:numCache>
            </c:numRef>
          </c:val>
          <c:smooth val="0"/>
        </c:ser>
        <c:ser>
          <c:idx val="2"/>
          <c:order val="2"/>
          <c:tx>
            <c:strRef>
              <c:f>'图3 1978—2008年北京站和北京西站历年客运量'!$D$1</c:f>
              <c:strCache>
                <c:ptCount val="1"/>
                <c:pt idx="0">
                  <c:v>北京西站</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'图3 1978—2008年北京站和北京西站历年客运量'!$A$2:$A$23</c:f>
              <c:strCache>
                <c:ptCount val="22"/>
                <c:pt idx="0">
                  <c:v>1978年</c:v>
                </c:pt>
                <c:pt idx="1">
                  <c:v>1988年</c:v>
                </c:pt>
                <c:pt idx="2">
                  <c:v>1989年</c:v>
                </c:pt>
                <c:pt idx="3">
                  <c:v>1990年</c:v>
                </c:pt>
                <c:pt idx="4">
                  <c:v>1991年</c:v>
                </c:pt>
                <c:pt idx="5">
                  <c:v>1992年</c:v>
                </c:pt>
                <c:pt idx="6">
                  <c:v>1993年</c:v>
                </c:pt>
                <c:pt idx="7">
                  <c:v>1994年</c:v>
                </c:pt>
                <c:pt idx="8">
                  <c:v>1995年</c:v>
                </c:pt>
                <c:pt idx="9">
                  <c:v>1996年</c:v>
                </c:pt>
                <c:pt idx="10">
                  <c:v>1997年</c:v>
                </c:pt>
                <c:pt idx="11">
                  <c:v>1998年</c:v>
                </c:pt>
                <c:pt idx="12">
                  <c:v>1999年</c:v>
                </c:pt>
                <c:pt idx="13">
                  <c:v>2000年</c:v>
                </c:pt>
                <c:pt idx="14">
                  <c:v>2001年</c:v>
                </c:pt>
                <c:pt idx="15">
                  <c:v>2002年</c:v>
                </c:pt>
                <c:pt idx="16">
                  <c:v>2003年</c:v>
                </c:pt>
                <c:pt idx="17">
                  <c:v>2004年</c:v>
                </c:pt>
                <c:pt idx="18">
                  <c:v>2005年</c:v>
                </c:pt>
                <c:pt idx="19">
                  <c:v>2006年</c:v>
                </c:pt>
                <c:pt idx="20">
                  <c:v>2007年</c:v>
                </c:pt>
                <c:pt idx="21">
                  <c:v>2008年</c:v>
                </c:pt>
              </c:strCache>
            </c:strRef>
          </c:cat>
          <c:val>
            <c:numRef>
              <c:f>'图3 1978—2008年北京站和北京西站历年客运量'!$D$2:$D$23</c:f>
              <c:numCache>
                <c:formatCode>General</c:formatCode>
                <c:ptCount val="22"/>
                <c:pt idx="9">
                  <c:v>1008</c:v>
                </c:pt>
                <c:pt idx="10">
                  <c:v>1142</c:v>
                </c:pt>
                <c:pt idx="11">
                  <c:v>1294</c:v>
                </c:pt>
                <c:pt idx="12">
                  <c:v>1466</c:v>
                </c:pt>
                <c:pt idx="13">
                  <c:v>1661</c:v>
                </c:pt>
                <c:pt idx="14">
                  <c:v>1652</c:v>
                </c:pt>
                <c:pt idx="15">
                  <c:v>2102</c:v>
                </c:pt>
                <c:pt idx="16">
                  <c:v>1896</c:v>
                </c:pt>
                <c:pt idx="17">
                  <c:v>2429</c:v>
                </c:pt>
                <c:pt idx="18">
                  <c:v>2622</c:v>
                </c:pt>
                <c:pt idx="19">
                  <c:v>3150</c:v>
                </c:pt>
                <c:pt idx="20">
                  <c:v>3632</c:v>
                </c:pt>
                <c:pt idx="21">
                  <c:v>3865</c:v>
                </c:pt>
              </c:numCache>
            </c:numRef>
          </c:val>
          <c:smooth val="0"/>
        </c:ser>
        <c:dLbls>
          <c:showLegendKey val="0"/>
          <c:showVal val="0"/>
          <c:showCatName val="0"/>
          <c:showSerName val="0"/>
          <c:showPercent val="0"/>
          <c:showBubbleSize val="0"/>
        </c:dLbls>
        <c:marker val="1"/>
        <c:smooth val="0"/>
        <c:axId val="212633712"/>
        <c:axId val="212636512"/>
      </c:lineChart>
      <c:catAx>
        <c:axId val="21263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2636512"/>
        <c:crosses val="autoZero"/>
        <c:auto val="1"/>
        <c:lblAlgn val="ctr"/>
        <c:lblOffset val="100"/>
        <c:noMultiLvlLbl val="0"/>
      </c:catAx>
      <c:valAx>
        <c:axId val="212636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12633712"/>
        <c:crosses val="autoZero"/>
        <c:crossBetween val="between"/>
      </c:valAx>
      <c:spPr>
        <a:noFill/>
        <a:ln>
          <a:noFill/>
        </a:ln>
        <a:effectLst/>
      </c:spPr>
    </c:plotArea>
    <c:legend>
      <c:legendPos val="b"/>
      <c:layout>
        <c:manualLayout>
          <c:xMode val="edge"/>
          <c:yMode val="edge"/>
          <c:x val="5.3449951409135152E-3"/>
          <c:y val="0.90378530489811226"/>
          <c:w val="0.97959183673469385"/>
          <c:h val="7.19192626431900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'1978—2008年北京站和北京西站客运量占全市铁路客运量比例'!$B$1</c:f>
              <c:strCache>
                <c:ptCount val="1"/>
                <c:pt idx="0">
                  <c:v>北京站/北京地区</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strRef>
              <c:f>'1978—2008年北京站和北京西站客运量占全市铁路客运量比例'!$A$2:$A$23</c:f>
              <c:strCache>
                <c:ptCount val="22"/>
                <c:pt idx="0">
                  <c:v>1978年</c:v>
                </c:pt>
                <c:pt idx="1">
                  <c:v>1988年</c:v>
                </c:pt>
                <c:pt idx="2">
                  <c:v>1989年</c:v>
                </c:pt>
                <c:pt idx="3">
                  <c:v>1990年</c:v>
                </c:pt>
                <c:pt idx="4">
                  <c:v>1991年</c:v>
                </c:pt>
                <c:pt idx="5">
                  <c:v>1992年</c:v>
                </c:pt>
                <c:pt idx="6">
                  <c:v>1993年</c:v>
                </c:pt>
                <c:pt idx="7">
                  <c:v>1994年</c:v>
                </c:pt>
                <c:pt idx="8">
                  <c:v>1995年</c:v>
                </c:pt>
                <c:pt idx="9">
                  <c:v>1996年</c:v>
                </c:pt>
                <c:pt idx="10">
                  <c:v>1997年</c:v>
                </c:pt>
                <c:pt idx="11">
                  <c:v>1998年</c:v>
                </c:pt>
                <c:pt idx="12">
                  <c:v>1999年</c:v>
                </c:pt>
                <c:pt idx="13">
                  <c:v>2000年</c:v>
                </c:pt>
                <c:pt idx="14">
                  <c:v>2001年</c:v>
                </c:pt>
                <c:pt idx="15">
                  <c:v>2002年</c:v>
                </c:pt>
                <c:pt idx="16">
                  <c:v>2003年</c:v>
                </c:pt>
                <c:pt idx="17">
                  <c:v>2004年</c:v>
                </c:pt>
                <c:pt idx="18">
                  <c:v>2005年</c:v>
                </c:pt>
                <c:pt idx="19">
                  <c:v>2006年</c:v>
                </c:pt>
                <c:pt idx="20">
                  <c:v>2007年</c:v>
                </c:pt>
                <c:pt idx="21">
                  <c:v>2008年</c:v>
                </c:pt>
              </c:strCache>
            </c:strRef>
          </c:cat>
          <c:val>
            <c:numRef>
              <c:f>'1978—2008年北京站和北京西站客运量占全市铁路客运量比例'!$B$2:$B$23</c:f>
              <c:numCache>
                <c:formatCode>General</c:formatCode>
                <c:ptCount val="22"/>
                <c:pt idx="0">
                  <c:v>65.47</c:v>
                </c:pt>
                <c:pt idx="1">
                  <c:v>68.790000000000006</c:v>
                </c:pt>
                <c:pt idx="2">
                  <c:v>69.260000000000005</c:v>
                </c:pt>
                <c:pt idx="3">
                  <c:v>73.739999999999995</c:v>
                </c:pt>
                <c:pt idx="4">
                  <c:v>73.88</c:v>
                </c:pt>
                <c:pt idx="5">
                  <c:v>75.38</c:v>
                </c:pt>
                <c:pt idx="6">
                  <c:v>73.900000000000006</c:v>
                </c:pt>
                <c:pt idx="7">
                  <c:v>73.44</c:v>
                </c:pt>
                <c:pt idx="8">
                  <c:v>73.319999999999993</c:v>
                </c:pt>
                <c:pt idx="9">
                  <c:v>46.5</c:v>
                </c:pt>
                <c:pt idx="10">
                  <c:v>48.03</c:v>
                </c:pt>
                <c:pt idx="11">
                  <c:v>42.72</c:v>
                </c:pt>
                <c:pt idx="12">
                  <c:v>44.37</c:v>
                </c:pt>
                <c:pt idx="13">
                  <c:v>43.41</c:v>
                </c:pt>
                <c:pt idx="14">
                  <c:v>44.4</c:v>
                </c:pt>
                <c:pt idx="15">
                  <c:v>42.89</c:v>
                </c:pt>
                <c:pt idx="16">
                  <c:v>41.17</c:v>
                </c:pt>
                <c:pt idx="17">
                  <c:v>41.9</c:v>
                </c:pt>
                <c:pt idx="18">
                  <c:v>42.88</c:v>
                </c:pt>
                <c:pt idx="19">
                  <c:v>43.21</c:v>
                </c:pt>
                <c:pt idx="20">
                  <c:v>43.36</c:v>
                </c:pt>
                <c:pt idx="21">
                  <c:v>40.1</c:v>
                </c:pt>
              </c:numCache>
            </c:numRef>
          </c:val>
          <c:smooth val="0"/>
        </c:ser>
        <c:ser>
          <c:idx val="1"/>
          <c:order val="1"/>
          <c:tx>
            <c:strRef>
              <c:f>'1978—2008年北京站和北京西站客运量占全市铁路客运量比例'!$C$1</c:f>
              <c:strCache>
                <c:ptCount val="1"/>
                <c:pt idx="0">
                  <c:v>北京西站/北京地区</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'1978—2008年北京站和北京西站客运量占全市铁路客运量比例'!$A$2:$A$23</c:f>
              <c:strCache>
                <c:ptCount val="22"/>
                <c:pt idx="0">
                  <c:v>1978年</c:v>
                </c:pt>
                <c:pt idx="1">
                  <c:v>1988年</c:v>
                </c:pt>
                <c:pt idx="2">
                  <c:v>1989年</c:v>
                </c:pt>
                <c:pt idx="3">
                  <c:v>1990年</c:v>
                </c:pt>
                <c:pt idx="4">
                  <c:v>1991年</c:v>
                </c:pt>
                <c:pt idx="5">
                  <c:v>1992年</c:v>
                </c:pt>
                <c:pt idx="6">
                  <c:v>1993年</c:v>
                </c:pt>
                <c:pt idx="7">
                  <c:v>1994年</c:v>
                </c:pt>
                <c:pt idx="8">
                  <c:v>1995年</c:v>
                </c:pt>
                <c:pt idx="9">
                  <c:v>1996年</c:v>
                </c:pt>
                <c:pt idx="10">
                  <c:v>1997年</c:v>
                </c:pt>
                <c:pt idx="11">
                  <c:v>1998年</c:v>
                </c:pt>
                <c:pt idx="12">
                  <c:v>1999年</c:v>
                </c:pt>
                <c:pt idx="13">
                  <c:v>2000年</c:v>
                </c:pt>
                <c:pt idx="14">
                  <c:v>2001年</c:v>
                </c:pt>
                <c:pt idx="15">
                  <c:v>2002年</c:v>
                </c:pt>
                <c:pt idx="16">
                  <c:v>2003年</c:v>
                </c:pt>
                <c:pt idx="17">
                  <c:v>2004年</c:v>
                </c:pt>
                <c:pt idx="18">
                  <c:v>2005年</c:v>
                </c:pt>
                <c:pt idx="19">
                  <c:v>2006年</c:v>
                </c:pt>
                <c:pt idx="20">
                  <c:v>2007年</c:v>
                </c:pt>
                <c:pt idx="21">
                  <c:v>2008年</c:v>
                </c:pt>
              </c:strCache>
            </c:strRef>
          </c:cat>
          <c:val>
            <c:numRef>
              <c:f>'1978—2008年北京站和北京西站客运量占全市铁路客运量比例'!$C$2:$C$23</c:f>
              <c:numCache>
                <c:formatCode>General</c:formatCode>
                <c:ptCount val="22"/>
                <c:pt idx="9">
                  <c:v>30.41</c:v>
                </c:pt>
                <c:pt idx="10">
                  <c:v>33.119999999999997</c:v>
                </c:pt>
                <c:pt idx="11">
                  <c:v>33.44</c:v>
                </c:pt>
                <c:pt idx="12">
                  <c:v>34.82</c:v>
                </c:pt>
                <c:pt idx="13">
                  <c:v>36.11</c:v>
                </c:pt>
                <c:pt idx="14">
                  <c:v>34.68</c:v>
                </c:pt>
                <c:pt idx="15">
                  <c:v>41.68</c:v>
                </c:pt>
                <c:pt idx="16">
                  <c:v>43.49</c:v>
                </c:pt>
                <c:pt idx="17">
                  <c:v>44.68</c:v>
                </c:pt>
                <c:pt idx="18">
                  <c:v>45.37</c:v>
                </c:pt>
                <c:pt idx="19">
                  <c:v>50.25</c:v>
                </c:pt>
                <c:pt idx="20">
                  <c:v>52.52</c:v>
                </c:pt>
                <c:pt idx="21">
                  <c:v>50.55</c:v>
                </c:pt>
              </c:numCache>
            </c:numRef>
          </c:val>
          <c:smooth val="0"/>
        </c:ser>
        <c:dLbls>
          <c:showLegendKey val="0"/>
          <c:showVal val="0"/>
          <c:showCatName val="0"/>
          <c:showSerName val="0"/>
          <c:showPercent val="0"/>
          <c:showBubbleSize val="0"/>
        </c:dLbls>
        <c:marker val="1"/>
        <c:smooth val="0"/>
        <c:axId val="151358432"/>
        <c:axId val="151355632"/>
      </c:lineChart>
      <c:catAx>
        <c:axId val="15135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1355632"/>
        <c:crosses val="autoZero"/>
        <c:auto val="1"/>
        <c:lblAlgn val="ctr"/>
        <c:lblOffset val="100"/>
        <c:noMultiLvlLbl val="0"/>
      </c:catAx>
      <c:valAx>
        <c:axId val="151355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1358432"/>
        <c:crosses val="autoZero"/>
        <c:crossBetween val="between"/>
      </c:valAx>
      <c:spPr>
        <a:noFill/>
        <a:ln>
          <a:noFill/>
        </a:ln>
        <a:effectLst/>
      </c:spPr>
    </c:plotArea>
    <c:legend>
      <c:legendPos val="b"/>
      <c:layout>
        <c:manualLayout>
          <c:xMode val="edge"/>
          <c:yMode val="edge"/>
          <c:x val="2.3728525849996338E-2"/>
          <c:y val="0.91777230971128609"/>
          <c:w val="0.95499272781985034"/>
          <c:h val="8.222769028871390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064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7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752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1641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575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2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141748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231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65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149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35502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149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104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464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2A54C80-263E-416B-A8E0-580EDEADCBDC}"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0028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074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11/17/2015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515507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587500"/>
            <a:ext cx="12192000" cy="1866900"/>
          </a:xfrm>
          <a:solidFill>
            <a:srgbClr val="7030A0"/>
          </a:solidFill>
        </p:spPr>
        <p:txBody>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铁路客运枢纽与城市功能互动关系</a:t>
            </a:r>
            <a:r>
              <a:rPr lang="en-US" altLang="zh-CN" sz="4400" b="1" dirty="0" smtClean="0">
                <a:solidFill>
                  <a:schemeClr val="bg1"/>
                </a:solidFill>
                <a:latin typeface="微软雅黑" panose="020B0503020204020204" pitchFamily="34" charset="-122"/>
                <a:ea typeface="微软雅黑" panose="020B0503020204020204" pitchFamily="34" charset="-122"/>
              </a:rPr>
              <a:t/>
            </a:r>
            <a:br>
              <a:rPr lang="en-US" altLang="zh-CN" sz="4400" b="1" dirty="0" smtClean="0">
                <a:solidFill>
                  <a:schemeClr val="bg1"/>
                </a:solidFill>
                <a:latin typeface="微软雅黑" panose="020B0503020204020204" pitchFamily="34" charset="-122"/>
                <a:ea typeface="微软雅黑" panose="020B0503020204020204" pitchFamily="34" charset="-122"/>
              </a:rPr>
            </a:br>
            <a:r>
              <a:rPr lang="en-US" altLang="zh-CN" sz="2800" b="1" dirty="0" smtClean="0">
                <a:solidFill>
                  <a:schemeClr val="bg1"/>
                </a:solidFill>
                <a:latin typeface="微软雅黑" panose="020B0503020204020204" pitchFamily="34" charset="-122"/>
                <a:ea typeface="微软雅黑" panose="020B0503020204020204" pitchFamily="34" charset="-122"/>
              </a:rPr>
              <a:t>——</a:t>
            </a:r>
            <a:r>
              <a:rPr lang="zh-CN" altLang="en-US" sz="2800" b="1" dirty="0" smtClean="0">
                <a:solidFill>
                  <a:schemeClr val="bg1"/>
                </a:solidFill>
                <a:latin typeface="微软雅黑" panose="020B0503020204020204" pitchFamily="34" charset="-122"/>
                <a:ea typeface="微软雅黑" panose="020B0503020204020204" pitchFamily="34" charset="-122"/>
              </a:rPr>
              <a:t>基于节点</a:t>
            </a:r>
            <a:r>
              <a:rPr lang="en-US" altLang="zh-CN" sz="2800" b="1" dirty="0" smtClean="0">
                <a:solidFill>
                  <a:schemeClr val="bg1"/>
                </a:solidFill>
                <a:latin typeface="微软雅黑" panose="020B0503020204020204" pitchFamily="34" charset="-122"/>
                <a:ea typeface="微软雅黑" panose="020B0503020204020204" pitchFamily="34" charset="-122"/>
              </a:rPr>
              <a:t>-</a:t>
            </a:r>
            <a:r>
              <a:rPr lang="zh-CN" altLang="en-US" sz="2800" b="1" dirty="0" smtClean="0">
                <a:solidFill>
                  <a:schemeClr val="bg1"/>
                </a:solidFill>
                <a:latin typeface="微软雅黑" panose="020B0503020204020204" pitchFamily="34" charset="-122"/>
                <a:ea typeface="微软雅黑" panose="020B0503020204020204" pitchFamily="34" charset="-122"/>
              </a:rPr>
              <a:t>场所模型的拓展分析</a:t>
            </a:r>
            <a:r>
              <a:rPr lang="en-US" altLang="zh-CN" sz="4000" b="1" dirty="0" smtClean="0">
                <a:solidFill>
                  <a:schemeClr val="bg1"/>
                </a:solidFill>
                <a:latin typeface="微软雅黑" panose="020B0503020204020204" pitchFamily="34" charset="-122"/>
                <a:ea typeface="微软雅黑" panose="020B0503020204020204" pitchFamily="34" charset="-122"/>
              </a:rPr>
              <a:t/>
            </a:r>
            <a:br>
              <a:rPr lang="en-US" altLang="zh-CN" sz="4000" b="1" dirty="0" smtClean="0">
                <a:solidFill>
                  <a:schemeClr val="bg1"/>
                </a:solidFill>
                <a:latin typeface="微软雅黑" panose="020B0503020204020204" pitchFamily="34" charset="-122"/>
                <a:ea typeface="微软雅黑" panose="020B0503020204020204" pitchFamily="34" charset="-122"/>
              </a:rPr>
            </a:br>
            <a:r>
              <a:rPr lang="en-US" altLang="zh-CN" sz="2000" b="1" dirty="0">
                <a:solidFill>
                  <a:schemeClr val="bg1"/>
                </a:solidFill>
                <a:latin typeface="微软雅黑" panose="020B0503020204020204" pitchFamily="34" charset="-122"/>
                <a:ea typeface="微软雅黑" panose="020B0503020204020204" pitchFamily="34" charset="-122"/>
              </a:rPr>
              <a:t>Interaction of Railway Passenger Transport Hub and Urban Function</a:t>
            </a:r>
            <a:br>
              <a:rPr lang="en-US" altLang="zh-CN" sz="2000" b="1" dirty="0">
                <a:solidFill>
                  <a:schemeClr val="bg1"/>
                </a:solidFill>
                <a:latin typeface="微软雅黑" panose="020B0503020204020204" pitchFamily="34" charset="-122"/>
                <a:ea typeface="微软雅黑" panose="020B0503020204020204" pitchFamily="34" charset="-122"/>
              </a:rPr>
            </a:b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Analysis on </a:t>
            </a:r>
            <a:r>
              <a:rPr lang="en-US" altLang="zh-CN" sz="2000" b="1" dirty="0" smtClean="0">
                <a:solidFill>
                  <a:schemeClr val="bg1"/>
                </a:solidFill>
                <a:latin typeface="微软雅黑" panose="020B0503020204020204" pitchFamily="34" charset="-122"/>
                <a:ea typeface="微软雅黑" panose="020B0503020204020204" pitchFamily="34" charset="-122"/>
              </a:rPr>
              <a:t>Node-Place </a:t>
            </a:r>
            <a:r>
              <a:rPr lang="en-US" altLang="zh-CN" sz="2000" b="1" dirty="0">
                <a:solidFill>
                  <a:schemeClr val="bg1"/>
                </a:solidFill>
                <a:latin typeface="微软雅黑" panose="020B0503020204020204" pitchFamily="34" charset="-122"/>
                <a:ea typeface="微软雅黑" panose="020B0503020204020204" pitchFamily="34" charset="-122"/>
              </a:rPr>
              <a:t>Model</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副标题 3"/>
          <p:cNvSpPr>
            <a:spLocks noGrp="1"/>
          </p:cNvSpPr>
          <p:nvPr>
            <p:ph type="subTitle" idx="1"/>
          </p:nvPr>
        </p:nvSpPr>
        <p:spPr>
          <a:xfrm>
            <a:off x="0" y="1171902"/>
            <a:ext cx="9777951" cy="415598"/>
          </a:xfrm>
        </p:spPr>
        <p:txBody>
          <a:bodyPr/>
          <a:lstStyle/>
          <a:p>
            <a:pPr algn="l"/>
            <a:r>
              <a:rPr lang="zh-CN" altLang="zh-CN" b="1" dirty="0">
                <a:solidFill>
                  <a:schemeClr val="tx2"/>
                </a:solidFill>
                <a:latin typeface="华文中宋" panose="02010600040101010101" pitchFamily="2" charset="-122"/>
                <a:ea typeface="华文中宋" panose="02010600040101010101" pitchFamily="2" charset="-122"/>
              </a:rPr>
              <a:t>第二十一届联合国气候大会边会第八届中法可持续发展城市交通系统论坛（</a:t>
            </a:r>
            <a:r>
              <a:rPr lang="en-US" altLang="zh-CN" b="1" dirty="0">
                <a:solidFill>
                  <a:schemeClr val="tx2"/>
                </a:solidFill>
                <a:latin typeface="华文中宋" panose="02010600040101010101" pitchFamily="2" charset="-122"/>
                <a:ea typeface="华文中宋" panose="02010600040101010101" pitchFamily="2" charset="-122"/>
              </a:rPr>
              <a:t>THNS2015</a:t>
            </a:r>
            <a:r>
              <a:rPr lang="zh-CN" altLang="zh-CN" b="1" dirty="0">
                <a:solidFill>
                  <a:schemeClr val="tx2"/>
                </a:solidFill>
                <a:latin typeface="华文中宋" panose="02010600040101010101" pitchFamily="2" charset="-122"/>
                <a:ea typeface="华文中宋" panose="02010600040101010101" pitchFamily="2" charset="-122"/>
              </a:rPr>
              <a:t>）</a:t>
            </a:r>
            <a:endParaRPr lang="zh-CN" altLang="en-US" b="1" dirty="0">
              <a:solidFill>
                <a:schemeClr val="tx2"/>
              </a:solidFill>
              <a:latin typeface="华文中宋" panose="02010600040101010101" pitchFamily="2" charset="-122"/>
              <a:ea typeface="华文中宋" panose="02010600040101010101" pitchFamily="2" charset="-122"/>
            </a:endParaRPr>
          </a:p>
        </p:txBody>
      </p:sp>
      <p:sp>
        <p:nvSpPr>
          <p:cNvPr id="5" name="文本框 4"/>
          <p:cNvSpPr txBox="1"/>
          <p:nvPr/>
        </p:nvSpPr>
        <p:spPr>
          <a:xfrm>
            <a:off x="4258492" y="5754231"/>
            <a:ext cx="7811588" cy="954107"/>
          </a:xfrm>
          <a:prstGeom prst="rect">
            <a:avLst/>
          </a:prstGeom>
          <a:noFill/>
        </p:spPr>
        <p:txBody>
          <a:bodyPr wrap="square" rtlCol="0">
            <a:spAutoFit/>
          </a:bodyPr>
          <a:lstStyle/>
          <a:p>
            <a:pPr algn="r"/>
            <a:r>
              <a:rPr lang="zh-CN" altLang="en-US" sz="1600" b="1" dirty="0" smtClean="0">
                <a:solidFill>
                  <a:schemeClr val="tx2"/>
                </a:solidFill>
                <a:latin typeface="微软雅黑" panose="020B0503020204020204" pitchFamily="34" charset="-122"/>
                <a:ea typeface="微软雅黑" panose="020B0503020204020204" pitchFamily="34" charset="-122"/>
              </a:rPr>
              <a:t>中国城市规划设计研究院  胡晶</a:t>
            </a:r>
          </a:p>
          <a:p>
            <a:pPr algn="r"/>
            <a:r>
              <a:rPr lang="en-US" altLang="zh-CN" sz="1600" b="1" dirty="0" smtClean="0">
                <a:solidFill>
                  <a:schemeClr val="tx2"/>
                </a:solidFill>
                <a:latin typeface="微软雅黑" panose="020B0503020204020204" pitchFamily="34" charset="-122"/>
                <a:ea typeface="微软雅黑" panose="020B0503020204020204" pitchFamily="34" charset="-122"/>
              </a:rPr>
              <a:t>2015</a:t>
            </a:r>
            <a:r>
              <a:rPr lang="zh-CN" altLang="en-US" sz="1600" b="1" dirty="0" smtClean="0">
                <a:solidFill>
                  <a:schemeClr val="tx2"/>
                </a:solidFill>
                <a:latin typeface="微软雅黑" panose="020B0503020204020204" pitchFamily="34" charset="-122"/>
                <a:ea typeface="微软雅黑" panose="020B0503020204020204" pitchFamily="34" charset="-122"/>
              </a:rPr>
              <a:t>年</a:t>
            </a:r>
            <a:r>
              <a:rPr lang="en-US" altLang="zh-CN" sz="1600" b="1" dirty="0" smtClean="0">
                <a:solidFill>
                  <a:schemeClr val="tx2"/>
                </a:solidFill>
                <a:latin typeface="微软雅黑" panose="020B0503020204020204" pitchFamily="34" charset="-122"/>
                <a:ea typeface="微软雅黑" panose="020B0503020204020204" pitchFamily="34" charset="-122"/>
              </a:rPr>
              <a:t>11</a:t>
            </a:r>
            <a:r>
              <a:rPr lang="zh-CN" altLang="en-US" sz="1600" b="1" dirty="0" smtClean="0">
                <a:solidFill>
                  <a:schemeClr val="tx2"/>
                </a:solidFill>
                <a:latin typeface="微软雅黑" panose="020B0503020204020204" pitchFamily="34" charset="-122"/>
                <a:ea typeface="微软雅黑" panose="020B0503020204020204" pitchFamily="34" charset="-122"/>
              </a:rPr>
              <a:t>月</a:t>
            </a:r>
            <a:r>
              <a:rPr lang="en-US" altLang="zh-CN" sz="1600" b="1" dirty="0" smtClean="0">
                <a:solidFill>
                  <a:schemeClr val="tx2"/>
                </a:solidFill>
                <a:latin typeface="微软雅黑" panose="020B0503020204020204" pitchFamily="34" charset="-122"/>
                <a:ea typeface="微软雅黑" panose="020B0503020204020204" pitchFamily="34" charset="-122"/>
              </a:rPr>
              <a:t>25</a:t>
            </a:r>
            <a:r>
              <a:rPr lang="zh-CN" altLang="en-US" sz="1600" b="1" dirty="0" smtClean="0">
                <a:solidFill>
                  <a:schemeClr val="tx2"/>
                </a:solidFill>
                <a:latin typeface="微软雅黑" panose="020B0503020204020204" pitchFamily="34" charset="-122"/>
                <a:ea typeface="微软雅黑" panose="020B0503020204020204" pitchFamily="34" charset="-122"/>
              </a:rPr>
              <a:t>日 </a:t>
            </a:r>
            <a:r>
              <a:rPr lang="en-US" altLang="zh-CN" sz="1600" b="1" dirty="0">
                <a:solidFill>
                  <a:schemeClr val="tx2"/>
                </a:solidFill>
                <a:latin typeface="微软雅黑" panose="020B0503020204020204" pitchFamily="34" charset="-122"/>
                <a:ea typeface="微软雅黑" panose="020B0503020204020204" pitchFamily="34" charset="-122"/>
              </a:rPr>
              <a:t> </a:t>
            </a:r>
            <a:r>
              <a:rPr lang="zh-CN" altLang="en-US" sz="1600" b="1" dirty="0" smtClean="0">
                <a:solidFill>
                  <a:schemeClr val="tx2"/>
                </a:solidFill>
                <a:latin typeface="微软雅黑" panose="020B0503020204020204" pitchFamily="34" charset="-122"/>
                <a:ea typeface="微软雅黑" panose="020B0503020204020204" pitchFamily="34" charset="-122"/>
              </a:rPr>
              <a:t>法国巴黎</a:t>
            </a:r>
            <a:endParaRPr lang="en-US" altLang="zh-CN" sz="1600" b="1" dirty="0" smtClean="0">
              <a:solidFill>
                <a:schemeClr val="tx2"/>
              </a:solidFill>
              <a:latin typeface="微软雅黑" panose="020B0503020204020204" pitchFamily="34" charset="-122"/>
              <a:ea typeface="微软雅黑" panose="020B0503020204020204" pitchFamily="34" charset="-122"/>
            </a:endParaRPr>
          </a:p>
          <a:p>
            <a:pPr algn="r"/>
            <a:r>
              <a:rPr lang="en-US" altLang="zh-CN" sz="1100" b="1" dirty="0">
                <a:solidFill>
                  <a:schemeClr val="tx2"/>
                </a:solidFill>
                <a:latin typeface="微软雅黑" panose="020B0503020204020204" pitchFamily="34" charset="-122"/>
                <a:ea typeface="微软雅黑" panose="020B0503020204020204" pitchFamily="34" charset="-122"/>
              </a:rPr>
              <a:t>HU </a:t>
            </a:r>
            <a:r>
              <a:rPr lang="en-US" altLang="zh-CN" sz="1100" b="1" dirty="0" smtClean="0">
                <a:solidFill>
                  <a:schemeClr val="tx2"/>
                </a:solidFill>
                <a:latin typeface="微软雅黑" panose="020B0503020204020204" pitchFamily="34" charset="-122"/>
                <a:ea typeface="微软雅黑" panose="020B0503020204020204" pitchFamily="34" charset="-122"/>
              </a:rPr>
              <a:t>JING from China </a:t>
            </a:r>
            <a:r>
              <a:rPr lang="en-US" altLang="zh-CN" sz="1100" b="1" dirty="0">
                <a:solidFill>
                  <a:schemeClr val="tx2"/>
                </a:solidFill>
                <a:latin typeface="微软雅黑" panose="020B0503020204020204" pitchFamily="34" charset="-122"/>
                <a:ea typeface="微软雅黑" panose="020B0503020204020204" pitchFamily="34" charset="-122"/>
              </a:rPr>
              <a:t>Academy of Urban Planning </a:t>
            </a:r>
            <a:r>
              <a:rPr lang="en-US" altLang="zh-CN" sz="1100" b="1" dirty="0" smtClean="0">
                <a:solidFill>
                  <a:schemeClr val="tx2"/>
                </a:solidFill>
                <a:latin typeface="微软雅黑" panose="020B0503020204020204" pitchFamily="34" charset="-122"/>
                <a:ea typeface="微软雅黑" panose="020B0503020204020204" pitchFamily="34" charset="-122"/>
              </a:rPr>
              <a:t>&amp; Design  </a:t>
            </a:r>
          </a:p>
          <a:p>
            <a:pPr algn="r"/>
            <a:r>
              <a:rPr lang="en-US" altLang="zh-CN" sz="1100" b="1" dirty="0" smtClean="0">
                <a:solidFill>
                  <a:schemeClr val="tx2"/>
                </a:solidFill>
                <a:latin typeface="微软雅黑" panose="020B0503020204020204" pitchFamily="34" charset="-122"/>
                <a:ea typeface="微软雅黑" panose="020B0503020204020204" pitchFamily="34" charset="-122"/>
              </a:rPr>
              <a:t>25/11/2015</a:t>
            </a:r>
            <a:r>
              <a:rPr lang="zh-CN" altLang="en-US" sz="1100" b="1" dirty="0">
                <a:solidFill>
                  <a:schemeClr val="tx2"/>
                </a:solidFill>
                <a:latin typeface="微软雅黑" panose="020B0503020204020204" pitchFamily="34" charset="-122"/>
                <a:ea typeface="微软雅黑" panose="020B0503020204020204" pitchFamily="34" charset="-122"/>
              </a:rPr>
              <a:t>，</a:t>
            </a:r>
            <a:r>
              <a:rPr lang="en-US" altLang="zh-CN" sz="1100" b="1" dirty="0" smtClean="0">
                <a:solidFill>
                  <a:schemeClr val="tx2"/>
                </a:solidFill>
                <a:latin typeface="微软雅黑" panose="020B0503020204020204" pitchFamily="34" charset="-122"/>
                <a:ea typeface="微软雅黑" panose="020B0503020204020204" pitchFamily="34" charset="-122"/>
              </a:rPr>
              <a:t>Paris</a:t>
            </a:r>
            <a:r>
              <a:rPr lang="zh-CN" altLang="en-US" sz="1100" b="1" dirty="0" smtClean="0">
                <a:solidFill>
                  <a:schemeClr val="tx2"/>
                </a:solidFill>
                <a:latin typeface="微软雅黑" panose="020B0503020204020204" pitchFamily="34" charset="-122"/>
                <a:ea typeface="微软雅黑" panose="020B0503020204020204" pitchFamily="34" charset="-122"/>
              </a:rPr>
              <a:t>，</a:t>
            </a:r>
            <a:r>
              <a:rPr lang="en-US" altLang="zh-CN" sz="1100" b="1" dirty="0" smtClean="0">
                <a:solidFill>
                  <a:schemeClr val="tx2"/>
                </a:solidFill>
                <a:latin typeface="微软雅黑" panose="020B0503020204020204" pitchFamily="34" charset="-122"/>
                <a:ea typeface="微软雅黑" panose="020B0503020204020204" pitchFamily="34" charset="-122"/>
              </a:rPr>
              <a:t>France</a:t>
            </a:r>
            <a:endParaRPr lang="zh-CN" altLang="en-US" sz="1100" b="1" dirty="0">
              <a:solidFill>
                <a:schemeClr val="tx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5940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21169" y="125373"/>
            <a:ext cx="6805132" cy="1292662"/>
          </a:xfrm>
          <a:prstGeom prst="rect">
            <a:avLst/>
          </a:prstGeom>
        </p:spPr>
        <p:txBody>
          <a:bodyPr wrap="square">
            <a:spAutoFit/>
          </a:bodyPr>
          <a:lstStyle/>
          <a:p>
            <a:r>
              <a:rPr lang="zh-CN" altLang="en-US" b="1" dirty="0" smtClean="0">
                <a:latin typeface="微软雅黑" panose="020B0503020204020204" pitchFamily="34" charset="-122"/>
                <a:ea typeface="微软雅黑" panose="020B0503020204020204" pitchFamily="34" charset="-122"/>
              </a:rPr>
              <a:t>场的</a:t>
            </a:r>
            <a:r>
              <a:rPr lang="zh-CN" altLang="en-US" b="1" dirty="0">
                <a:latin typeface="微软雅黑" panose="020B0503020204020204" pitchFamily="34" charset="-122"/>
                <a:ea typeface="微软雅黑" panose="020B0503020204020204" pitchFamily="34" charset="-122"/>
              </a:rPr>
              <a:t>变化：场所功能</a:t>
            </a:r>
            <a:r>
              <a:rPr lang="zh-CN" altLang="en-US" b="1" dirty="0" smtClean="0">
                <a:latin typeface="微软雅黑" panose="020B0503020204020204" pitchFamily="34" charset="-122"/>
                <a:ea typeface="微软雅黑" panose="020B0503020204020204" pitchFamily="34" charset="-122"/>
              </a:rPr>
              <a:t>重组</a:t>
            </a:r>
            <a:endParaRPr lang="en-US" altLang="zh-CN" b="1" dirty="0" smtClean="0">
              <a:latin typeface="微软雅黑" panose="020B0503020204020204" pitchFamily="34" charset="-122"/>
              <a:ea typeface="微软雅黑" panose="020B0503020204020204" pitchFamily="34" charset="-122"/>
            </a:endParaRPr>
          </a:p>
          <a:p>
            <a:r>
              <a:rPr lang="zh-CN" altLang="zh-CN" b="1" dirty="0" smtClean="0">
                <a:latin typeface="微软雅黑" panose="020B0503020204020204" pitchFamily="34" charset="-122"/>
                <a:ea typeface="微软雅黑" panose="020B0503020204020204" pitchFamily="34" charset="-122"/>
              </a:rPr>
              <a:t>新建铁路客运枢纽与既有城市功能中心的</a:t>
            </a:r>
            <a:r>
              <a:rPr lang="zh-CN" altLang="en-US" b="1" dirty="0" smtClean="0">
                <a:latin typeface="微软雅黑" panose="020B0503020204020204" pitchFamily="34" charset="-122"/>
                <a:ea typeface="微软雅黑" panose="020B0503020204020204" pitchFamily="34" charset="-122"/>
              </a:rPr>
              <a:t>的关系</a:t>
            </a:r>
            <a:r>
              <a:rPr lang="en-US" altLang="zh-CN"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耦合与</a:t>
            </a:r>
            <a:r>
              <a:rPr lang="zh-CN" altLang="zh-CN" b="1" dirty="0" smtClean="0">
                <a:latin typeface="微软雅黑" panose="020B0503020204020204" pitchFamily="34" charset="-122"/>
                <a:ea typeface="微软雅黑" panose="020B0503020204020204" pitchFamily="34" charset="-122"/>
              </a:rPr>
              <a:t>直达</a:t>
            </a:r>
            <a:endParaRPr lang="en-US" altLang="zh-CN" b="1" dirty="0" smtClean="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Changes in urban </a:t>
            </a:r>
            <a:r>
              <a:rPr lang="en-US" altLang="zh-CN" sz="1400" dirty="0" smtClean="0">
                <a:latin typeface="微软雅黑" panose="020B0503020204020204" pitchFamily="34" charset="-122"/>
                <a:ea typeface="微软雅黑" panose="020B0503020204020204" pitchFamily="34" charset="-122"/>
              </a:rPr>
              <a:t>functions</a:t>
            </a:r>
            <a:r>
              <a:rPr lang="zh-CN" altLang="en-US"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The relationship of </a:t>
            </a:r>
            <a:r>
              <a:rPr lang="en-US" altLang="zh-CN" sz="1400" dirty="0" err="1">
                <a:latin typeface="微软雅黑" panose="020B0503020204020204" pitchFamily="34" charset="-122"/>
                <a:ea typeface="微软雅黑" panose="020B0503020204020204" pitchFamily="34" charset="-122"/>
              </a:rPr>
              <a:t>exsiting</a:t>
            </a:r>
            <a:r>
              <a:rPr lang="en-US" altLang="zh-CN" sz="1400" dirty="0">
                <a:latin typeface="微软雅黑" panose="020B0503020204020204" pitchFamily="34" charset="-122"/>
                <a:ea typeface="微软雅黑" panose="020B0503020204020204" pitchFamily="34" charset="-122"/>
              </a:rPr>
              <a:t> and newly constructed </a:t>
            </a:r>
            <a:r>
              <a:rPr lang="en-US" altLang="zh-CN" sz="1400" dirty="0" smtClean="0">
                <a:latin typeface="微软雅黑" panose="020B0503020204020204" pitchFamily="34" charset="-122"/>
                <a:ea typeface="微软雅黑" panose="020B0503020204020204" pitchFamily="34" charset="-122"/>
              </a:rPr>
              <a:t>urban </a:t>
            </a:r>
            <a:r>
              <a:rPr lang="en-US" altLang="zh-CN" sz="1400" dirty="0">
                <a:latin typeface="微软雅黑" panose="020B0503020204020204" pitchFamily="34" charset="-122"/>
                <a:ea typeface="微软雅黑" panose="020B0503020204020204" pitchFamily="34" charset="-122"/>
              </a:rPr>
              <a:t>center——integrated </a:t>
            </a:r>
            <a:r>
              <a:rPr lang="en-US" altLang="zh-CN" sz="1400" dirty="0" smtClean="0">
                <a:latin typeface="微软雅黑" panose="020B0503020204020204" pitchFamily="34" charset="-122"/>
                <a:ea typeface="微软雅黑" panose="020B0503020204020204" pitchFamily="34" charset="-122"/>
              </a:rPr>
              <a:t>and direct </a:t>
            </a:r>
            <a:r>
              <a:rPr lang="en-US" altLang="zh-CN" sz="1400" dirty="0">
                <a:latin typeface="微软雅黑" panose="020B0503020204020204" pitchFamily="34" charset="-122"/>
                <a:ea typeface="微软雅黑" panose="020B0503020204020204" pitchFamily="34" charset="-122"/>
              </a:rPr>
              <a:t>contact</a:t>
            </a:r>
            <a:endParaRPr lang="zh-CN" altLang="zh-CN" sz="1400" b="1"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295206" y="1417304"/>
            <a:ext cx="6389687" cy="5281612"/>
            <a:chOff x="577407" y="1143140"/>
            <a:chExt cx="6389687" cy="5281612"/>
          </a:xfrm>
        </p:grpSpPr>
        <p:pic>
          <p:nvPicPr>
            <p:cNvPr id="10" name="图片 4"/>
            <p:cNvPicPr>
              <a:picLocks noChangeAspect="1"/>
            </p:cNvPicPr>
            <p:nvPr/>
          </p:nvPicPr>
          <p:blipFill>
            <a:blip r:embed="rId2">
              <a:extLst>
                <a:ext uri="{28A0092B-C50C-407E-A947-70E740481C1C}">
                  <a14:useLocalDpi xmlns:a14="http://schemas.microsoft.com/office/drawing/2010/main" val="0"/>
                </a:ext>
              </a:extLst>
            </a:blip>
            <a:srcRect l="21475" t="10852" r="25809" b="29155"/>
            <a:stretch>
              <a:fillRect/>
            </a:stretch>
          </p:blipFill>
          <p:spPr bwMode="auto">
            <a:xfrm>
              <a:off x="709034" y="1151366"/>
              <a:ext cx="5775152" cy="526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bwMode="auto">
            <a:xfrm>
              <a:off x="577407" y="1143140"/>
              <a:ext cx="5965825" cy="5281612"/>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12" name="椭圆 11"/>
            <p:cNvSpPr/>
            <p:nvPr/>
          </p:nvSpPr>
          <p:spPr bwMode="auto">
            <a:xfrm>
              <a:off x="3404744" y="2903677"/>
              <a:ext cx="234950" cy="23495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13" name="椭圆 12"/>
            <p:cNvSpPr/>
            <p:nvPr/>
          </p:nvSpPr>
          <p:spPr bwMode="auto">
            <a:xfrm>
              <a:off x="2831657" y="3198952"/>
              <a:ext cx="234950" cy="23336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14" name="椭圆 13"/>
            <p:cNvSpPr/>
            <p:nvPr/>
          </p:nvSpPr>
          <p:spPr bwMode="auto">
            <a:xfrm>
              <a:off x="3231707" y="3738702"/>
              <a:ext cx="234950" cy="23495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15" name="椭圆 14"/>
            <p:cNvSpPr/>
            <p:nvPr/>
          </p:nvSpPr>
          <p:spPr bwMode="auto">
            <a:xfrm>
              <a:off x="3928619" y="3813315"/>
              <a:ext cx="234950" cy="23495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16" name="椭圆 15"/>
            <p:cNvSpPr/>
            <p:nvPr/>
          </p:nvSpPr>
          <p:spPr bwMode="auto">
            <a:xfrm>
              <a:off x="4046094" y="2956065"/>
              <a:ext cx="234950" cy="233362"/>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17" name="椭圆 16"/>
            <p:cNvSpPr/>
            <p:nvPr/>
          </p:nvSpPr>
          <p:spPr bwMode="auto">
            <a:xfrm>
              <a:off x="3639694" y="2419490"/>
              <a:ext cx="234950" cy="23495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18" name="椭圆 17"/>
            <p:cNvSpPr/>
            <p:nvPr/>
          </p:nvSpPr>
          <p:spPr bwMode="auto">
            <a:xfrm>
              <a:off x="3625407" y="4222890"/>
              <a:ext cx="234950" cy="23495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19" name="椭圆 18"/>
            <p:cNvSpPr/>
            <p:nvPr/>
          </p:nvSpPr>
          <p:spPr bwMode="auto">
            <a:xfrm>
              <a:off x="3028507" y="2302015"/>
              <a:ext cx="234950" cy="23495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20" name="文本框 19"/>
            <p:cNvSpPr txBox="1"/>
            <p:nvPr/>
          </p:nvSpPr>
          <p:spPr bwMode="auto">
            <a:xfrm>
              <a:off x="2706244" y="2097227"/>
              <a:ext cx="1520825" cy="273050"/>
            </a:xfrm>
            <a:prstGeom prst="rect">
              <a:avLst/>
            </a:prstGeom>
            <a:noFill/>
          </p:spPr>
          <p:txBody>
            <a:bodyPr>
              <a:spAutoFit/>
            </a:bodyPr>
            <a:lstStyle/>
            <a:p>
              <a:pPr>
                <a:defRPr/>
              </a:pPr>
              <a:r>
                <a:rPr lang="zh-CN" altLang="en-US" sz="1050" dirty="0">
                  <a:latin typeface="微软雅黑" panose="020B0503020204020204" pitchFamily="34" charset="-122"/>
                  <a:ea typeface="微软雅黑" panose="020B0503020204020204" pitchFamily="34" charset="-122"/>
                </a:rPr>
                <a:t>清河、回龙观</a:t>
              </a:r>
            </a:p>
          </p:txBody>
        </p:sp>
        <p:sp>
          <p:nvSpPr>
            <p:cNvPr id="21" name="文本框 20"/>
            <p:cNvSpPr txBox="1"/>
            <p:nvPr/>
          </p:nvSpPr>
          <p:spPr bwMode="auto">
            <a:xfrm>
              <a:off x="3511107" y="2244865"/>
              <a:ext cx="1520825" cy="273050"/>
            </a:xfrm>
            <a:prstGeom prst="rect">
              <a:avLst/>
            </a:prstGeom>
            <a:noFill/>
          </p:spPr>
          <p:txBody>
            <a:bodyPr>
              <a:spAutoFit/>
            </a:bodyPr>
            <a:lstStyle/>
            <a:p>
              <a:pPr>
                <a:defRPr/>
              </a:pPr>
              <a:r>
                <a:rPr lang="zh-CN" altLang="en-US" sz="1050" dirty="0">
                  <a:latin typeface="微软雅黑" panose="020B0503020204020204" pitchFamily="34" charset="-122"/>
                  <a:ea typeface="微软雅黑" panose="020B0503020204020204" pitchFamily="34" charset="-122"/>
                </a:rPr>
                <a:t>天通苑</a:t>
              </a:r>
            </a:p>
          </p:txBody>
        </p:sp>
        <p:sp>
          <p:nvSpPr>
            <p:cNvPr id="22" name="文本框 21"/>
            <p:cNvSpPr txBox="1"/>
            <p:nvPr/>
          </p:nvSpPr>
          <p:spPr bwMode="auto">
            <a:xfrm>
              <a:off x="3977832" y="2781440"/>
              <a:ext cx="1520825" cy="273050"/>
            </a:xfrm>
            <a:prstGeom prst="rect">
              <a:avLst/>
            </a:prstGeom>
            <a:noFill/>
          </p:spPr>
          <p:txBody>
            <a:bodyPr>
              <a:spAutoFit/>
            </a:bodyPr>
            <a:lstStyle/>
            <a:p>
              <a:pPr>
                <a:defRPr/>
              </a:pPr>
              <a:r>
                <a:rPr lang="zh-CN" altLang="en-US" sz="1050" dirty="0">
                  <a:latin typeface="微软雅黑" panose="020B0503020204020204" pitchFamily="34" charset="-122"/>
                  <a:ea typeface="微软雅黑" panose="020B0503020204020204" pitchFamily="34" charset="-122"/>
                </a:rPr>
                <a:t>望京</a:t>
              </a:r>
            </a:p>
          </p:txBody>
        </p:sp>
        <p:sp>
          <p:nvSpPr>
            <p:cNvPr id="23" name="文本框 22"/>
            <p:cNvSpPr txBox="1"/>
            <p:nvPr/>
          </p:nvSpPr>
          <p:spPr bwMode="auto">
            <a:xfrm>
              <a:off x="4114357" y="3816490"/>
              <a:ext cx="1520825" cy="273050"/>
            </a:xfrm>
            <a:prstGeom prst="rect">
              <a:avLst/>
            </a:prstGeom>
            <a:noFill/>
          </p:spPr>
          <p:txBody>
            <a:bodyPr>
              <a:spAutoFit/>
            </a:bodyPr>
            <a:lstStyle/>
            <a:p>
              <a:pPr>
                <a:defRPr/>
              </a:pPr>
              <a:r>
                <a:rPr lang="en-US" altLang="zh-CN" sz="1050" dirty="0">
                  <a:latin typeface="微软雅黑" panose="020B0503020204020204" pitchFamily="34" charset="-122"/>
                  <a:ea typeface="微软雅黑" panose="020B0503020204020204" pitchFamily="34" charset="-122"/>
                </a:rPr>
                <a:t>CBD</a:t>
              </a:r>
              <a:endParaRPr lang="zh-CN" altLang="en-US" sz="1050" dirty="0">
                <a:latin typeface="微软雅黑" panose="020B0503020204020204" pitchFamily="34" charset="-122"/>
                <a:ea typeface="微软雅黑" panose="020B0503020204020204" pitchFamily="34" charset="-122"/>
              </a:endParaRPr>
            </a:p>
          </p:txBody>
        </p:sp>
        <p:sp>
          <p:nvSpPr>
            <p:cNvPr id="24" name="文本框 23"/>
            <p:cNvSpPr txBox="1"/>
            <p:nvPr/>
          </p:nvSpPr>
          <p:spPr bwMode="auto">
            <a:xfrm>
              <a:off x="2711007" y="3649802"/>
              <a:ext cx="608012" cy="450850"/>
            </a:xfrm>
            <a:prstGeom prst="rect">
              <a:avLst/>
            </a:prstGeom>
            <a:noFill/>
          </p:spPr>
          <p:txBody>
            <a:bodyPr>
              <a:spAutoFit/>
            </a:bodyPr>
            <a:lstStyle/>
            <a:p>
              <a:pPr>
                <a:defRPr/>
              </a:pPr>
              <a:r>
                <a:rPr lang="zh-CN" altLang="en-US" sz="1050" dirty="0">
                  <a:latin typeface="微软雅黑" panose="020B0503020204020204" pitchFamily="34" charset="-122"/>
                  <a:ea typeface="微软雅黑" panose="020B0503020204020204" pitchFamily="34" charset="-122"/>
                </a:rPr>
                <a:t>金融街</a:t>
              </a:r>
            </a:p>
          </p:txBody>
        </p:sp>
        <p:sp>
          <p:nvSpPr>
            <p:cNvPr id="25" name="文本框 24"/>
            <p:cNvSpPr txBox="1"/>
            <p:nvPr/>
          </p:nvSpPr>
          <p:spPr bwMode="auto">
            <a:xfrm>
              <a:off x="2274444" y="3186252"/>
              <a:ext cx="612775" cy="265113"/>
            </a:xfrm>
            <a:prstGeom prst="rect">
              <a:avLst/>
            </a:prstGeom>
            <a:noFill/>
          </p:spPr>
          <p:txBody>
            <a:bodyPr>
              <a:spAutoFit/>
            </a:bodyPr>
            <a:lstStyle/>
            <a:p>
              <a:pPr>
                <a:defRPr/>
              </a:pPr>
              <a:r>
                <a:rPr lang="zh-CN" altLang="en-US" sz="1050" dirty="0">
                  <a:latin typeface="微软雅黑" panose="020B0503020204020204" pitchFamily="34" charset="-122"/>
                  <a:ea typeface="微软雅黑" panose="020B0503020204020204" pitchFamily="34" charset="-122"/>
                </a:rPr>
                <a:t>中关村</a:t>
              </a:r>
            </a:p>
          </p:txBody>
        </p:sp>
        <p:sp>
          <p:nvSpPr>
            <p:cNvPr id="26" name="文本框 25"/>
            <p:cNvSpPr txBox="1"/>
            <p:nvPr/>
          </p:nvSpPr>
          <p:spPr bwMode="auto">
            <a:xfrm>
              <a:off x="3215832" y="2732227"/>
              <a:ext cx="1522412" cy="273050"/>
            </a:xfrm>
            <a:prstGeom prst="rect">
              <a:avLst/>
            </a:prstGeom>
            <a:noFill/>
          </p:spPr>
          <p:txBody>
            <a:bodyPr>
              <a:spAutoFit/>
            </a:bodyPr>
            <a:lstStyle/>
            <a:p>
              <a:pPr>
                <a:defRPr/>
              </a:pPr>
              <a:r>
                <a:rPr lang="zh-CN" altLang="en-US" sz="1050" dirty="0">
                  <a:latin typeface="微软雅黑" panose="020B0503020204020204" pitchFamily="34" charset="-122"/>
                  <a:ea typeface="微软雅黑" panose="020B0503020204020204" pitchFamily="34" charset="-122"/>
                </a:rPr>
                <a:t>奥林匹克</a:t>
              </a:r>
            </a:p>
          </p:txBody>
        </p:sp>
        <p:sp>
          <p:nvSpPr>
            <p:cNvPr id="27" name="文本框 26"/>
            <p:cNvSpPr txBox="1"/>
            <p:nvPr/>
          </p:nvSpPr>
          <p:spPr bwMode="auto">
            <a:xfrm>
              <a:off x="3793682" y="4246702"/>
              <a:ext cx="1522412" cy="273050"/>
            </a:xfrm>
            <a:prstGeom prst="rect">
              <a:avLst/>
            </a:prstGeom>
            <a:noFill/>
          </p:spPr>
          <p:txBody>
            <a:bodyPr>
              <a:spAutoFit/>
            </a:bodyPr>
            <a:lstStyle/>
            <a:p>
              <a:pPr>
                <a:defRPr/>
              </a:pPr>
              <a:r>
                <a:rPr lang="zh-CN" altLang="en-US" sz="1050" dirty="0">
                  <a:latin typeface="微软雅黑" panose="020B0503020204020204" pitchFamily="34" charset="-122"/>
                  <a:ea typeface="微软雅黑" panose="020B0503020204020204" pitchFamily="34" charset="-122"/>
                </a:rPr>
                <a:t>蒲黄榆</a:t>
              </a:r>
            </a:p>
          </p:txBody>
        </p:sp>
        <p:sp>
          <p:nvSpPr>
            <p:cNvPr id="28" name="椭圆 27"/>
            <p:cNvSpPr/>
            <p:nvPr/>
          </p:nvSpPr>
          <p:spPr bwMode="auto">
            <a:xfrm>
              <a:off x="2911032" y="3875227"/>
              <a:ext cx="234950" cy="234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29" name="椭圆 28"/>
            <p:cNvSpPr/>
            <p:nvPr/>
          </p:nvSpPr>
          <p:spPr bwMode="auto">
            <a:xfrm>
              <a:off x="3676207" y="3818077"/>
              <a:ext cx="234950" cy="2333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30" name="椭圆 29"/>
            <p:cNvSpPr/>
            <p:nvPr/>
          </p:nvSpPr>
          <p:spPr bwMode="auto">
            <a:xfrm>
              <a:off x="3084069" y="3414852"/>
              <a:ext cx="234950" cy="234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31" name="椭圆 30"/>
            <p:cNvSpPr/>
            <p:nvPr/>
          </p:nvSpPr>
          <p:spPr bwMode="auto">
            <a:xfrm>
              <a:off x="3241232" y="4211777"/>
              <a:ext cx="234950" cy="234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32" name="文本框 31"/>
            <p:cNvSpPr txBox="1"/>
            <p:nvPr/>
          </p:nvSpPr>
          <p:spPr bwMode="auto">
            <a:xfrm>
              <a:off x="3241232" y="3402152"/>
              <a:ext cx="1520825" cy="273050"/>
            </a:xfrm>
            <a:prstGeom prst="rect">
              <a:avLst/>
            </a:prstGeom>
            <a:noFill/>
          </p:spPr>
          <p:txBody>
            <a:bodyPr>
              <a:spAutoFit/>
            </a:bodyPr>
            <a:lstStyle/>
            <a:p>
              <a:pPr>
                <a:defRPr/>
              </a:pPr>
              <a:r>
                <a:rPr lang="zh-CN" altLang="en-US" sz="1050" dirty="0">
                  <a:latin typeface="微软雅黑" panose="020B0503020204020204" pitchFamily="34" charset="-122"/>
                  <a:ea typeface="微软雅黑" panose="020B0503020204020204" pitchFamily="34" charset="-122"/>
                </a:rPr>
                <a:t>北京北站</a:t>
              </a:r>
            </a:p>
          </p:txBody>
        </p:sp>
        <p:sp>
          <p:nvSpPr>
            <p:cNvPr id="33" name="文本框 32"/>
            <p:cNvSpPr txBox="1"/>
            <p:nvPr/>
          </p:nvSpPr>
          <p:spPr bwMode="auto">
            <a:xfrm>
              <a:off x="2217294" y="3860940"/>
              <a:ext cx="819150" cy="273050"/>
            </a:xfrm>
            <a:prstGeom prst="rect">
              <a:avLst/>
            </a:prstGeom>
            <a:noFill/>
          </p:spPr>
          <p:txBody>
            <a:bodyPr>
              <a:spAutoFit/>
            </a:bodyPr>
            <a:lstStyle/>
            <a:p>
              <a:pPr>
                <a:defRPr/>
              </a:pPr>
              <a:r>
                <a:rPr lang="zh-CN" altLang="en-US" sz="1050" dirty="0">
                  <a:latin typeface="微软雅黑" panose="020B0503020204020204" pitchFamily="34" charset="-122"/>
                  <a:ea typeface="微软雅黑" panose="020B0503020204020204" pitchFamily="34" charset="-122"/>
                </a:rPr>
                <a:t>北京西站</a:t>
              </a:r>
            </a:p>
          </p:txBody>
        </p:sp>
        <p:sp>
          <p:nvSpPr>
            <p:cNvPr id="34" name="文本框 33"/>
            <p:cNvSpPr txBox="1"/>
            <p:nvPr/>
          </p:nvSpPr>
          <p:spPr bwMode="auto">
            <a:xfrm>
              <a:off x="3036444" y="4432440"/>
              <a:ext cx="1520825" cy="273050"/>
            </a:xfrm>
            <a:prstGeom prst="rect">
              <a:avLst/>
            </a:prstGeom>
            <a:noFill/>
          </p:spPr>
          <p:txBody>
            <a:bodyPr>
              <a:spAutoFit/>
            </a:bodyPr>
            <a:lstStyle/>
            <a:p>
              <a:pPr>
                <a:defRPr/>
              </a:pPr>
              <a:r>
                <a:rPr lang="zh-CN" altLang="en-US" sz="1050" dirty="0">
                  <a:latin typeface="微软雅黑" panose="020B0503020204020204" pitchFamily="34" charset="-122"/>
                  <a:ea typeface="微软雅黑" panose="020B0503020204020204" pitchFamily="34" charset="-122"/>
                </a:rPr>
                <a:t>北京南站</a:t>
              </a:r>
            </a:p>
          </p:txBody>
        </p:sp>
        <p:sp>
          <p:nvSpPr>
            <p:cNvPr id="35" name="文本框 34"/>
            <p:cNvSpPr txBox="1"/>
            <p:nvPr/>
          </p:nvSpPr>
          <p:spPr bwMode="auto">
            <a:xfrm>
              <a:off x="3544444" y="4021277"/>
              <a:ext cx="1520825" cy="273050"/>
            </a:xfrm>
            <a:prstGeom prst="rect">
              <a:avLst/>
            </a:prstGeom>
            <a:noFill/>
          </p:spPr>
          <p:txBody>
            <a:bodyPr>
              <a:spAutoFit/>
            </a:bodyPr>
            <a:lstStyle/>
            <a:p>
              <a:pPr>
                <a:defRPr/>
              </a:pPr>
              <a:r>
                <a:rPr lang="zh-CN" altLang="en-US" sz="1050" dirty="0">
                  <a:latin typeface="微软雅黑" panose="020B0503020204020204" pitchFamily="34" charset="-122"/>
                  <a:ea typeface="微软雅黑" panose="020B0503020204020204" pitchFamily="34" charset="-122"/>
                </a:rPr>
                <a:t>北京站</a:t>
              </a:r>
            </a:p>
          </p:txBody>
        </p:sp>
        <p:sp>
          <p:nvSpPr>
            <p:cNvPr id="36" name="椭圆 35"/>
            <p:cNvSpPr/>
            <p:nvPr/>
          </p:nvSpPr>
          <p:spPr bwMode="auto">
            <a:xfrm>
              <a:off x="972694" y="1332783"/>
              <a:ext cx="176213" cy="176213"/>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37" name="椭圆 36"/>
            <p:cNvSpPr/>
            <p:nvPr/>
          </p:nvSpPr>
          <p:spPr bwMode="auto">
            <a:xfrm>
              <a:off x="979044" y="1558208"/>
              <a:ext cx="169863" cy="16986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38" name="椭圆 37"/>
            <p:cNvSpPr/>
            <p:nvPr/>
          </p:nvSpPr>
          <p:spPr bwMode="auto">
            <a:xfrm>
              <a:off x="977457" y="1772521"/>
              <a:ext cx="182562" cy="1825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39" name="椭圆 38"/>
            <p:cNvSpPr/>
            <p:nvPr/>
          </p:nvSpPr>
          <p:spPr bwMode="auto">
            <a:xfrm>
              <a:off x="5549457" y="3826015"/>
              <a:ext cx="233362" cy="23495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b="1" dirty="0">
                <a:solidFill>
                  <a:schemeClr val="tx1"/>
                </a:solidFill>
                <a:latin typeface="微软雅黑" pitchFamily="34" charset="-122"/>
                <a:ea typeface="微软雅黑" pitchFamily="34" charset="-122"/>
              </a:endParaRPr>
            </a:p>
          </p:txBody>
        </p:sp>
        <p:sp>
          <p:nvSpPr>
            <p:cNvPr id="40" name="文本框 39"/>
            <p:cNvSpPr txBox="1"/>
            <p:nvPr/>
          </p:nvSpPr>
          <p:spPr bwMode="auto">
            <a:xfrm>
              <a:off x="5446269" y="4041915"/>
              <a:ext cx="1520825" cy="252412"/>
            </a:xfrm>
            <a:prstGeom prst="rect">
              <a:avLst/>
            </a:prstGeom>
            <a:noFill/>
          </p:spPr>
          <p:txBody>
            <a:bodyPr>
              <a:spAutoFit/>
            </a:bodyPr>
            <a:lstStyle/>
            <a:p>
              <a:pPr>
                <a:defRPr/>
              </a:pPr>
              <a:r>
                <a:rPr lang="zh-CN" altLang="en-US" sz="1050" dirty="0">
                  <a:latin typeface="微软雅黑" panose="020B0503020204020204" pitchFamily="34" charset="-122"/>
                  <a:ea typeface="微软雅黑" panose="020B0503020204020204" pitchFamily="34" charset="-122"/>
                </a:rPr>
                <a:t>通州</a:t>
              </a:r>
            </a:p>
          </p:txBody>
        </p:sp>
        <p:sp>
          <p:nvSpPr>
            <p:cNvPr id="41" name="文本框 17"/>
            <p:cNvSpPr txBox="1">
              <a:spLocks noChangeArrowheads="1"/>
            </p:cNvSpPr>
            <p:nvPr/>
          </p:nvSpPr>
          <p:spPr bwMode="auto">
            <a:xfrm>
              <a:off x="1160019" y="1287602"/>
              <a:ext cx="19065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latin typeface="微软雅黑" panose="020B0503020204020204" pitchFamily="34" charset="-122"/>
                  <a:ea typeface="微软雅黑" panose="020B0503020204020204" pitchFamily="34" charset="-122"/>
                </a:rPr>
                <a:t>主要居住功能区</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主要服务功能区</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铁路枢纽</a:t>
              </a:r>
            </a:p>
          </p:txBody>
        </p:sp>
      </p:grpSp>
      <p:sp>
        <p:nvSpPr>
          <p:cNvPr id="42" name="内容占位符 6"/>
          <p:cNvSpPr txBox="1">
            <a:spLocks/>
          </p:cNvSpPr>
          <p:nvPr/>
        </p:nvSpPr>
        <p:spPr bwMode="auto">
          <a:xfrm>
            <a:off x="421169" y="4989775"/>
            <a:ext cx="11389831" cy="1886670"/>
          </a:xfrm>
          <a:prstGeom prst="rect">
            <a:avLst/>
          </a:prstGeom>
          <a:solidFill>
            <a:srgbClr val="7030A0">
              <a:alpha val="48000"/>
            </a:srgbClr>
          </a:solidFill>
          <a:ln>
            <a:noFill/>
          </a:ln>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indent="0" eaLnBrk="1" hangingPunct="1">
              <a:spcBef>
                <a:spcPts val="0"/>
              </a:spcBef>
              <a:buNone/>
            </a:pPr>
            <a:r>
              <a:rPr lang="zh-CN" altLang="en-US" sz="1400" b="1" dirty="0" smtClean="0">
                <a:solidFill>
                  <a:srgbClr val="000000"/>
                </a:solidFill>
                <a:latin typeface="微软雅黑" panose="020B0503020204020204" pitchFamily="34" charset="-122"/>
                <a:ea typeface="微软雅黑" panose="020B0503020204020204" pitchFamily="34" charset="-122"/>
              </a:rPr>
              <a:t>北京的现状：</a:t>
            </a:r>
            <a:endParaRPr lang="en-US" altLang="zh-CN" sz="1400" b="1" dirty="0" smtClean="0">
              <a:solidFill>
                <a:srgbClr val="000000"/>
              </a:solidFill>
              <a:latin typeface="微软雅黑" panose="020B0503020204020204" pitchFamily="34" charset="-122"/>
              <a:ea typeface="微软雅黑" panose="020B0503020204020204" pitchFamily="34" charset="-122"/>
            </a:endParaRPr>
          </a:p>
          <a:p>
            <a:pPr marL="0" indent="0" eaLnBrk="1" hangingPunct="1">
              <a:spcBef>
                <a:spcPts val="0"/>
              </a:spcBef>
              <a:buFont typeface="微软雅黑" panose="020B0503020204020204" pitchFamily="34" charset="-122"/>
              <a:buChar char="‐"/>
            </a:pPr>
            <a:r>
              <a:rPr lang="zh-CN" altLang="en-US" sz="1400" b="1" dirty="0" smtClean="0">
                <a:solidFill>
                  <a:srgbClr val="000000"/>
                </a:solidFill>
                <a:latin typeface="微软雅黑" panose="020B0503020204020204" pitchFamily="34" charset="-122"/>
                <a:ea typeface="微软雅黑" panose="020B0503020204020204" pitchFamily="34" charset="-122"/>
              </a:rPr>
              <a:t>铁路枢纽</a:t>
            </a:r>
            <a:r>
              <a:rPr lang="zh-CN" altLang="en-US" sz="1400" b="1" dirty="0">
                <a:solidFill>
                  <a:srgbClr val="000000"/>
                </a:solidFill>
                <a:latin typeface="微软雅黑" panose="020B0503020204020204" pitchFamily="34" charset="-122"/>
                <a:ea typeface="微软雅黑" panose="020B0503020204020204" pitchFamily="34" charset="-122"/>
              </a:rPr>
              <a:t>全部位于城市中心，新城缺失</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0" indent="0" eaLnBrk="1" hangingPunct="1">
              <a:spcBef>
                <a:spcPts val="0"/>
              </a:spcBef>
              <a:buFont typeface="微软雅黑" panose="020B0503020204020204" pitchFamily="34" charset="-122"/>
              <a:buChar char="‐"/>
            </a:pPr>
            <a:r>
              <a:rPr lang="zh-CN" altLang="en-US" sz="1400" b="1" dirty="0">
                <a:solidFill>
                  <a:srgbClr val="000000"/>
                </a:solidFill>
                <a:latin typeface="微软雅黑" panose="020B0503020204020204" pitchFamily="34" charset="-122"/>
                <a:ea typeface="微软雅黑" panose="020B0503020204020204" pitchFamily="34" charset="-122"/>
              </a:rPr>
              <a:t>铁路枢纽与城市重要功能区全部不耦合</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0" indent="0" eaLnBrk="1" hangingPunct="1">
              <a:spcBef>
                <a:spcPts val="0"/>
              </a:spcBef>
              <a:buFont typeface="微软雅黑" panose="020B0503020204020204" pitchFamily="34" charset="-122"/>
              <a:buChar char="‐"/>
            </a:pPr>
            <a:r>
              <a:rPr lang="zh-CN" altLang="en-US" sz="1400" b="1" dirty="0">
                <a:solidFill>
                  <a:srgbClr val="000000"/>
                </a:solidFill>
                <a:latin typeface="微软雅黑" panose="020B0503020204020204" pitchFamily="34" charset="-122"/>
                <a:ea typeface="微软雅黑" panose="020B0503020204020204" pitchFamily="34" charset="-122"/>
              </a:rPr>
              <a:t>服务功能位于中心，居住功能位于新</a:t>
            </a:r>
            <a:r>
              <a:rPr lang="zh-CN" altLang="en-US" sz="1400" b="1" dirty="0" smtClean="0">
                <a:solidFill>
                  <a:srgbClr val="000000"/>
                </a:solidFill>
                <a:latin typeface="微软雅黑" panose="020B0503020204020204" pitchFamily="34" charset="-122"/>
                <a:ea typeface="微软雅黑" panose="020B0503020204020204" pitchFamily="34" charset="-122"/>
              </a:rPr>
              <a:t>城</a:t>
            </a:r>
            <a:endParaRPr lang="en-US" altLang="zh-CN" sz="1400" b="1" dirty="0" smtClean="0">
              <a:solidFill>
                <a:srgbClr val="000000"/>
              </a:solidFill>
              <a:latin typeface="微软雅黑" panose="020B0503020204020204" pitchFamily="34" charset="-122"/>
              <a:ea typeface="微软雅黑" panose="020B0503020204020204" pitchFamily="34" charset="-122"/>
            </a:endParaRPr>
          </a:p>
          <a:p>
            <a:pPr marL="0" indent="0">
              <a:spcBef>
                <a:spcPts val="0"/>
              </a:spcBef>
              <a:buNone/>
            </a:pPr>
            <a:r>
              <a:rPr lang="en-US" altLang="zh-CN" sz="1600" b="1" dirty="0" smtClean="0">
                <a:solidFill>
                  <a:srgbClr val="000000"/>
                </a:solidFill>
                <a:latin typeface="微软雅黑" panose="020B0503020204020204" pitchFamily="34" charset="-122"/>
                <a:ea typeface="微软雅黑" panose="020B0503020204020204" pitchFamily="34" charset="-122"/>
              </a:rPr>
              <a:t>Current </a:t>
            </a:r>
            <a:r>
              <a:rPr lang="en-US" altLang="zh-CN" sz="1600" b="1" dirty="0">
                <a:solidFill>
                  <a:srgbClr val="000000"/>
                </a:solidFill>
                <a:latin typeface="微软雅黑" panose="020B0503020204020204" pitchFamily="34" charset="-122"/>
                <a:ea typeface="微软雅黑" panose="020B0503020204020204" pitchFamily="34" charset="-122"/>
              </a:rPr>
              <a:t>situation in Beijing</a:t>
            </a:r>
          </a:p>
          <a:p>
            <a:pPr marL="0" indent="0">
              <a:spcBef>
                <a:spcPts val="0"/>
              </a:spcBef>
              <a:buFont typeface="微软雅黑" panose="020B0503020204020204" pitchFamily="34" charset="-122"/>
              <a:buChar char="‐"/>
            </a:pPr>
            <a:r>
              <a:rPr lang="en-US" altLang="zh-CN" sz="1400" dirty="0">
                <a:latin typeface="微软雅黑" panose="020B0503020204020204" pitchFamily="34" charset="-122"/>
                <a:ea typeface="微软雅黑" panose="020B0503020204020204" pitchFamily="34" charset="-122"/>
              </a:rPr>
              <a:t>Railway passenger transport hub </a:t>
            </a:r>
            <a:r>
              <a:rPr lang="en-US" altLang="zh-CN" sz="1400" dirty="0">
                <a:solidFill>
                  <a:srgbClr val="000000"/>
                </a:solidFill>
                <a:latin typeface="微软雅黑" panose="020B0503020204020204" pitchFamily="34" charset="-122"/>
                <a:ea typeface="微软雅黑" panose="020B0503020204020204" pitchFamily="34" charset="-122"/>
              </a:rPr>
              <a:t>are located in the center of the city</a:t>
            </a:r>
            <a:r>
              <a:rPr lang="zh-CN" altLang="en-US" sz="1400" dirty="0">
                <a:solidFill>
                  <a:srgbClr val="000000"/>
                </a:solidFill>
                <a:latin typeface="微软雅黑" panose="020B0503020204020204" pitchFamily="34" charset="-122"/>
                <a:ea typeface="微软雅黑" panose="020B0503020204020204" pitchFamily="34" charset="-122"/>
              </a:rPr>
              <a:t>，</a:t>
            </a:r>
            <a:r>
              <a:rPr lang="en-US" altLang="zh-CN" sz="1400" dirty="0">
                <a:solidFill>
                  <a:srgbClr val="000000"/>
                </a:solidFill>
                <a:latin typeface="微软雅黑" panose="020B0503020204020204" pitchFamily="34" charset="-122"/>
                <a:ea typeface="微软雅黑" panose="020B0503020204020204" pitchFamily="34" charset="-122"/>
              </a:rPr>
              <a:t>and with no one in new district</a:t>
            </a:r>
          </a:p>
          <a:p>
            <a:pPr marL="0" indent="0">
              <a:spcBef>
                <a:spcPts val="0"/>
              </a:spcBef>
              <a:buFont typeface="微软雅黑" panose="020B0503020204020204" pitchFamily="34" charset="-122"/>
              <a:buChar char="‐"/>
            </a:pPr>
            <a:r>
              <a:rPr lang="en-US" altLang="zh-CN" sz="1400" dirty="0">
                <a:solidFill>
                  <a:srgbClr val="000000"/>
                </a:solidFill>
                <a:latin typeface="微软雅黑" panose="020B0503020204020204" pitchFamily="34" charset="-122"/>
                <a:ea typeface="微软雅黑" panose="020B0503020204020204" pitchFamily="34" charset="-122"/>
              </a:rPr>
              <a:t>Railway</a:t>
            </a:r>
            <a:r>
              <a:rPr lang="en-US" altLang="zh-CN" sz="1400" dirty="0">
                <a:latin typeface="微软雅黑" panose="020B0503020204020204" pitchFamily="34" charset="-122"/>
                <a:ea typeface="微软雅黑" panose="020B0503020204020204" pitchFamily="34" charset="-122"/>
              </a:rPr>
              <a:t> passenger transport</a:t>
            </a:r>
            <a:r>
              <a:rPr lang="en-US" altLang="zh-CN" sz="1400" dirty="0">
                <a:solidFill>
                  <a:srgbClr val="000000"/>
                </a:solidFill>
                <a:latin typeface="微软雅黑" panose="020B0503020204020204" pitchFamily="34" charset="-122"/>
                <a:ea typeface="微软雅黑" panose="020B0503020204020204" pitchFamily="34" charset="-122"/>
              </a:rPr>
              <a:t> hubs and urban important functional areas are located in different places</a:t>
            </a:r>
          </a:p>
          <a:p>
            <a:pPr marL="0" indent="0">
              <a:spcBef>
                <a:spcPts val="0"/>
              </a:spcBef>
              <a:buFont typeface="微软雅黑" panose="020B0503020204020204" pitchFamily="34" charset="-122"/>
              <a:buChar char="‐"/>
            </a:pPr>
            <a:r>
              <a:rPr lang="en-US" altLang="zh-CN" sz="1400" dirty="0">
                <a:solidFill>
                  <a:srgbClr val="000000"/>
                </a:solidFill>
                <a:latin typeface="微软雅黑" panose="020B0503020204020204" pitchFamily="34" charset="-122"/>
                <a:ea typeface="微软雅黑" panose="020B0503020204020204" pitchFamily="34" charset="-122"/>
              </a:rPr>
              <a:t>Service function is located in the center, and residential function is located in new district</a:t>
            </a:r>
            <a:endParaRPr lang="zh-CN" altLang="en-US" sz="1400" dirty="0">
              <a:solidFill>
                <a:srgbClr val="000000"/>
              </a:solidFill>
              <a:latin typeface="微软雅黑" panose="020B0503020204020204" pitchFamily="34" charset="-122"/>
              <a:ea typeface="微软雅黑" panose="020B0503020204020204" pitchFamily="34" charset="-122"/>
            </a:endParaRPr>
          </a:p>
          <a:p>
            <a:pPr marL="0" indent="0" eaLnBrk="1" hangingPunct="1">
              <a:spcBef>
                <a:spcPts val="0"/>
              </a:spcBef>
              <a:buFont typeface="微软雅黑" panose="020B0503020204020204" pitchFamily="34" charset="-122"/>
              <a:buChar char="‐"/>
            </a:pPr>
            <a:endParaRPr lang="en-US" altLang="zh-CN" sz="1400" b="1" dirty="0" smtClean="0">
              <a:solidFill>
                <a:srgbClr val="000000"/>
              </a:solidFill>
              <a:latin typeface="微软雅黑" panose="020B0503020204020204" pitchFamily="34" charset="-122"/>
              <a:ea typeface="微软雅黑" panose="020B0503020204020204" pitchFamily="34" charset="-122"/>
            </a:endParaRPr>
          </a:p>
          <a:p>
            <a:pPr marL="0" indent="0" eaLnBrk="1" hangingPunct="1">
              <a:spcBef>
                <a:spcPts val="0"/>
              </a:spcBef>
              <a:buFont typeface="Wingdings" panose="05000000000000000000" pitchFamily="2" charset="2"/>
              <a:buChar char="p"/>
            </a:pPr>
            <a:endParaRPr lang="en-US" altLang="zh-CN" sz="1400" b="1" dirty="0">
              <a:solidFill>
                <a:srgbClr val="000000"/>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7065893" y="74347"/>
            <a:ext cx="5011807" cy="4529069"/>
            <a:chOff x="530173" y="802111"/>
            <a:chExt cx="6468754" cy="5845682"/>
          </a:xfrm>
        </p:grpSpPr>
        <p:pic>
          <p:nvPicPr>
            <p:cNvPr id="44" name="图片 43" descr="图 2基于“节点-场所”模型的扩展模型"/>
            <p:cNvPicPr/>
            <p:nvPr/>
          </p:nvPicPr>
          <p:blipFill rotWithShape="1">
            <a:blip r:embed="rId3">
              <a:extLst>
                <a:ext uri="{28A0092B-C50C-407E-A947-70E740481C1C}">
                  <a14:useLocalDpi xmlns:a14="http://schemas.microsoft.com/office/drawing/2010/main" val="0"/>
                </a:ext>
              </a:extLst>
            </a:blip>
            <a:srcRect b="6519"/>
            <a:stretch/>
          </p:blipFill>
          <p:spPr bwMode="auto">
            <a:xfrm>
              <a:off x="530173" y="802111"/>
              <a:ext cx="5562601" cy="5199995"/>
            </a:xfrm>
            <a:prstGeom prst="rect">
              <a:avLst/>
            </a:prstGeom>
            <a:noFill/>
            <a:ln>
              <a:noFill/>
            </a:ln>
          </p:spPr>
        </p:pic>
        <p:sp>
          <p:nvSpPr>
            <p:cNvPr id="45" name="矩形标注 44"/>
            <p:cNvSpPr/>
            <p:nvPr/>
          </p:nvSpPr>
          <p:spPr>
            <a:xfrm>
              <a:off x="3306958" y="919165"/>
              <a:ext cx="2225914" cy="745867"/>
            </a:xfrm>
            <a:prstGeom prst="wedgeRectCallout">
              <a:avLst>
                <a:gd name="adj1" fmla="val -90156"/>
                <a:gd name="adj2" fmla="val 27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流的</a:t>
              </a:r>
              <a:r>
                <a:rPr lang="zh-CN" altLang="en-US" sz="1200" b="1" dirty="0" smtClean="0">
                  <a:latin typeface="微软雅黑" panose="020B0503020204020204" pitchFamily="34" charset="-122"/>
                  <a:ea typeface="微软雅黑" panose="020B0503020204020204" pitchFamily="34" charset="-122"/>
                </a:rPr>
                <a:t>变化</a:t>
              </a:r>
              <a:endParaRPr lang="en-US" altLang="zh-CN" sz="1200" b="1" dirty="0" smtClean="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Changes in traffic </a:t>
              </a:r>
              <a:r>
                <a:rPr lang="zh-CN" altLang="en-US" sz="1200" b="1" dirty="0" smtClean="0">
                  <a:latin typeface="微软雅黑" panose="020B0503020204020204" pitchFamily="34" charset="-122"/>
                  <a:ea typeface="微软雅黑" panose="020B0503020204020204" pitchFamily="34" charset="-122"/>
                </a:rPr>
                <a:t>flow</a:t>
              </a:r>
              <a:endParaRPr lang="zh-CN" altLang="en-US" sz="1200" b="1" dirty="0">
                <a:latin typeface="微软雅黑" panose="020B0503020204020204" pitchFamily="34" charset="-122"/>
                <a:ea typeface="微软雅黑" panose="020B0503020204020204" pitchFamily="34" charset="-122"/>
              </a:endParaRPr>
            </a:p>
          </p:txBody>
        </p:sp>
        <p:sp>
          <p:nvSpPr>
            <p:cNvPr id="46" name="矩形标注 45"/>
            <p:cNvSpPr/>
            <p:nvPr/>
          </p:nvSpPr>
          <p:spPr>
            <a:xfrm>
              <a:off x="5765113" y="3079655"/>
              <a:ext cx="1233814" cy="1249625"/>
            </a:xfrm>
            <a:prstGeom prst="wedgeRectCallout">
              <a:avLst>
                <a:gd name="adj1" fmla="val -134034"/>
                <a:gd name="adj2" fmla="val 50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场的</a:t>
              </a:r>
              <a:r>
                <a:rPr lang="zh-CN" altLang="en-US" sz="1200" b="1" dirty="0" smtClean="0">
                  <a:latin typeface="微软雅黑" panose="020B0503020204020204" pitchFamily="34" charset="-122"/>
                  <a:ea typeface="微软雅黑" panose="020B0503020204020204" pitchFamily="34" charset="-122"/>
                </a:rPr>
                <a:t>变化</a:t>
              </a:r>
              <a:endParaRPr lang="en-US" altLang="zh-CN" sz="1200" b="1" dirty="0" smtClean="0">
                <a:latin typeface="微软雅黑" panose="020B0503020204020204" pitchFamily="34" charset="-122"/>
                <a:ea typeface="微软雅黑" panose="020B0503020204020204" pitchFamily="34" charset="-122"/>
              </a:endParaRPr>
            </a:p>
            <a:p>
              <a:pPr algn="ctr"/>
              <a:r>
                <a:rPr lang="en-US" altLang="zh-CN" sz="1200" b="1" dirty="0">
                  <a:latin typeface="微软雅黑" panose="020B0503020204020204" pitchFamily="34" charset="-122"/>
                  <a:ea typeface="微软雅黑" panose="020B0503020204020204" pitchFamily="34" charset="-122"/>
                </a:rPr>
                <a:t>Changes in urban functions</a:t>
              </a:r>
              <a:endParaRPr lang="zh-CN" altLang="en-US" sz="1200" b="1" dirty="0">
                <a:latin typeface="微软雅黑" panose="020B0503020204020204" pitchFamily="34" charset="-122"/>
                <a:ea typeface="微软雅黑" panose="020B0503020204020204" pitchFamily="34" charset="-122"/>
              </a:endParaRPr>
            </a:p>
          </p:txBody>
        </p:sp>
        <p:sp>
          <p:nvSpPr>
            <p:cNvPr id="47" name="矩形 46"/>
            <p:cNvSpPr/>
            <p:nvPr/>
          </p:nvSpPr>
          <p:spPr>
            <a:xfrm>
              <a:off x="1532399" y="1563741"/>
              <a:ext cx="4246101" cy="595872"/>
            </a:xfrm>
            <a:prstGeom prst="rect">
              <a:avLst/>
            </a:prstGeom>
          </p:spPr>
          <p:txBody>
            <a:bodyPr wrap="square">
              <a:spAutoFit/>
            </a:bodyPr>
            <a:lstStyle/>
            <a:p>
              <a:r>
                <a:rPr lang="en-US" altLang="zh-CN" sz="1200" dirty="0" err="1"/>
                <a:t>Exsiting</a:t>
              </a:r>
              <a:r>
                <a:rPr lang="en-US" altLang="zh-CN" sz="1200" dirty="0"/>
                <a:t> railway passenger transport hub (</a:t>
              </a:r>
              <a:r>
                <a:rPr lang="en-US" altLang="zh-CN" sz="1200" dirty="0" err="1"/>
                <a:t>Unsustained</a:t>
              </a:r>
              <a:r>
                <a:rPr lang="en-US" altLang="zh-CN" sz="1200" dirty="0"/>
                <a:t> node)</a:t>
              </a:r>
              <a:endParaRPr lang="zh-CN" altLang="en-US" sz="1200" dirty="0"/>
            </a:p>
          </p:txBody>
        </p:sp>
        <p:sp>
          <p:nvSpPr>
            <p:cNvPr id="48" name="文本框 47"/>
            <p:cNvSpPr txBox="1"/>
            <p:nvPr/>
          </p:nvSpPr>
          <p:spPr>
            <a:xfrm>
              <a:off x="872674" y="5909129"/>
              <a:ext cx="3882277" cy="738664"/>
            </a:xfrm>
            <a:prstGeom prst="rect">
              <a:avLst/>
            </a:prstGeom>
            <a:noFill/>
          </p:spPr>
          <p:txBody>
            <a:bodyPr wrap="square" rtlCol="0">
              <a:spAutoFit/>
            </a:bodyPr>
            <a:lstStyle/>
            <a:p>
              <a:r>
                <a:rPr lang="en-US" altLang="zh-CN" sz="1400" dirty="0" smtClean="0"/>
                <a:t>Newly </a:t>
              </a:r>
              <a:r>
                <a:rPr lang="en-US" altLang="zh-CN" sz="1400" dirty="0"/>
                <a:t>constructed railway passenger transport hub </a:t>
              </a:r>
              <a:r>
                <a:rPr lang="en-US" altLang="zh-CN" sz="1400" dirty="0" smtClean="0"/>
                <a:t>/</a:t>
              </a:r>
              <a:r>
                <a:rPr lang="en-US" altLang="zh-CN" sz="1400" dirty="0"/>
                <a:t> Newly constructed </a:t>
              </a:r>
              <a:r>
                <a:rPr lang="en-US" altLang="zh-CN" sz="1400" dirty="0" smtClean="0"/>
                <a:t>city </a:t>
              </a:r>
              <a:r>
                <a:rPr lang="en-US" altLang="zh-CN" sz="1400" dirty="0" smtClean="0"/>
                <a:t>center</a:t>
              </a:r>
            </a:p>
            <a:p>
              <a:r>
                <a:rPr lang="en-US" altLang="zh-CN" sz="1400" dirty="0"/>
                <a:t>(</a:t>
              </a:r>
              <a:r>
                <a:rPr lang="en-US" altLang="zh-CN" sz="1400" dirty="0" smtClean="0"/>
                <a:t>Dependency)</a:t>
              </a:r>
              <a:endParaRPr lang="zh-CN" altLang="en-US" sz="1400" dirty="0"/>
            </a:p>
          </p:txBody>
        </p:sp>
        <p:sp>
          <p:nvSpPr>
            <p:cNvPr id="49" name="文本框 48"/>
            <p:cNvSpPr txBox="1"/>
            <p:nvPr/>
          </p:nvSpPr>
          <p:spPr>
            <a:xfrm>
              <a:off x="2550401" y="3638229"/>
              <a:ext cx="1513114" cy="369332"/>
            </a:xfrm>
            <a:prstGeom prst="rect">
              <a:avLst/>
            </a:prstGeom>
            <a:noFill/>
          </p:spPr>
          <p:txBody>
            <a:bodyPr wrap="square" rtlCol="0">
              <a:spAutoFit/>
            </a:bodyPr>
            <a:lstStyle/>
            <a:p>
              <a:r>
                <a:rPr lang="en-US" altLang="zh-CN" dirty="0" smtClean="0"/>
                <a:t>Accessibility</a:t>
              </a:r>
              <a:endParaRPr lang="zh-CN" altLang="en-US" dirty="0"/>
            </a:p>
          </p:txBody>
        </p:sp>
        <p:sp>
          <p:nvSpPr>
            <p:cNvPr id="50" name="文本框 49"/>
            <p:cNvSpPr txBox="1"/>
            <p:nvPr/>
          </p:nvSpPr>
          <p:spPr>
            <a:xfrm>
              <a:off x="3990716" y="2434968"/>
              <a:ext cx="2632986" cy="369332"/>
            </a:xfrm>
            <a:prstGeom prst="rect">
              <a:avLst/>
            </a:prstGeom>
            <a:noFill/>
          </p:spPr>
          <p:txBody>
            <a:bodyPr wrap="square" rtlCol="0">
              <a:spAutoFit/>
            </a:bodyPr>
            <a:lstStyle/>
            <a:p>
              <a:r>
                <a:rPr lang="en-US" altLang="zh-CN" dirty="0" smtClean="0"/>
                <a:t>Stress</a:t>
              </a:r>
              <a:endParaRPr lang="zh-CN" altLang="en-US" dirty="0"/>
            </a:p>
          </p:txBody>
        </p:sp>
        <p:sp>
          <p:nvSpPr>
            <p:cNvPr id="51" name="文本框 50"/>
            <p:cNvSpPr txBox="1"/>
            <p:nvPr/>
          </p:nvSpPr>
          <p:spPr>
            <a:xfrm>
              <a:off x="4798078" y="5509502"/>
              <a:ext cx="1132114" cy="369332"/>
            </a:xfrm>
            <a:prstGeom prst="rect">
              <a:avLst/>
            </a:prstGeom>
            <a:noFill/>
          </p:spPr>
          <p:txBody>
            <a:bodyPr wrap="square" rtlCol="0">
              <a:spAutoFit/>
            </a:bodyPr>
            <a:lstStyle/>
            <a:p>
              <a:r>
                <a:rPr lang="en-US" altLang="zh-CN" dirty="0" smtClean="0"/>
                <a:t>Place</a:t>
              </a:r>
              <a:endParaRPr lang="zh-CN" altLang="en-US" dirty="0"/>
            </a:p>
          </p:txBody>
        </p:sp>
        <p:sp>
          <p:nvSpPr>
            <p:cNvPr id="52" name="文本框 51"/>
            <p:cNvSpPr txBox="1"/>
            <p:nvPr/>
          </p:nvSpPr>
          <p:spPr>
            <a:xfrm>
              <a:off x="811409" y="2006797"/>
              <a:ext cx="1132114" cy="369332"/>
            </a:xfrm>
            <a:prstGeom prst="rect">
              <a:avLst/>
            </a:prstGeom>
            <a:noFill/>
          </p:spPr>
          <p:txBody>
            <a:bodyPr wrap="square" rtlCol="0">
              <a:spAutoFit/>
            </a:bodyPr>
            <a:lstStyle/>
            <a:p>
              <a:r>
                <a:rPr lang="en-US" altLang="zh-CN" dirty="0" smtClean="0"/>
                <a:t>Node</a:t>
              </a:r>
              <a:endParaRPr lang="zh-CN" altLang="en-US" dirty="0"/>
            </a:p>
          </p:txBody>
        </p:sp>
      </p:grpSp>
    </p:spTree>
    <p:extLst>
      <p:ext uri="{BB962C8B-B14F-4D97-AF65-F5344CB8AC3E}">
        <p14:creationId xmlns:p14="http://schemas.microsoft.com/office/powerpoint/2010/main" val="2004774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687" y="272534"/>
            <a:ext cx="8766113" cy="1200329"/>
          </a:xfrm>
          <a:prstGeom prst="rect">
            <a:avLst/>
          </a:prstGeom>
        </p:spPr>
        <p:txBody>
          <a:bodyPr wrap="square">
            <a:spAutoFit/>
          </a:bodyPr>
          <a:lstStyle/>
          <a:p>
            <a:r>
              <a:rPr lang="zh-CN" altLang="zh-CN" b="1" kern="2200" dirty="0" smtClean="0">
                <a:latin typeface="微软雅黑" panose="020B0503020204020204" pitchFamily="34" charset="-122"/>
                <a:ea typeface="微软雅黑" panose="020B0503020204020204" pitchFamily="34" charset="-122"/>
                <a:cs typeface="Times New Roman" panose="02020603050405020304" pitchFamily="18" charset="0"/>
              </a:rPr>
              <a:t>三类地区耦合发展新趋势</a:t>
            </a:r>
            <a:r>
              <a:rPr lang="zh-CN" altLang="en-US" b="1" kern="22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2200" dirty="0" smtClean="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失衡节点：既有铁路客运枢纽场所价值的</a:t>
            </a:r>
            <a:r>
              <a:rPr lang="zh-CN" altLang="zh-CN" b="1" kern="100" dirty="0" smtClean="0">
                <a:latin typeface="微软雅黑" panose="020B0503020204020204" pitchFamily="34" charset="-122"/>
                <a:ea typeface="微软雅黑" panose="020B0503020204020204" pitchFamily="34" charset="-122"/>
                <a:cs typeface="Times New Roman" panose="02020603050405020304" pitchFamily="18" charset="0"/>
              </a:rPr>
              <a:t>提升</a:t>
            </a:r>
            <a:endPar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dirty="0">
                <a:latin typeface="微软雅黑" panose="020B0503020204020204" pitchFamily="34" charset="-122"/>
                <a:ea typeface="微软雅黑" panose="020B0503020204020204" pitchFamily="34" charset="-122"/>
              </a:rPr>
              <a:t>New trend of three </a:t>
            </a:r>
            <a:r>
              <a:rPr lang="en-US" altLang="zh-CN" dirty="0" smtClean="0">
                <a:latin typeface="微软雅黑" panose="020B0503020204020204" pitchFamily="34" charset="-122"/>
                <a:ea typeface="微软雅黑" panose="020B0503020204020204" pitchFamily="34" charset="-122"/>
              </a:rPr>
              <a:t>types </a:t>
            </a:r>
            <a:r>
              <a:rPr lang="en-US" altLang="zh-CN" dirty="0">
                <a:latin typeface="微软雅黑" panose="020B0503020204020204" pitchFamily="34" charset="-122"/>
                <a:ea typeface="微软雅黑" panose="020B0503020204020204" pitchFamily="34" charset="-122"/>
              </a:rPr>
              <a:t>of regional coupling </a:t>
            </a:r>
            <a:r>
              <a:rPr lang="en-US" altLang="zh-CN" dirty="0" smtClean="0">
                <a:latin typeface="微软雅黑" panose="020B0503020204020204" pitchFamily="34" charset="-122"/>
                <a:ea typeface="微软雅黑" panose="020B0503020204020204" pitchFamily="34" charset="-122"/>
              </a:rPr>
              <a:t>development: enhance </a:t>
            </a:r>
            <a:r>
              <a:rPr lang="en-US" altLang="zh-CN" dirty="0">
                <a:latin typeface="微软雅黑" panose="020B0503020204020204" pitchFamily="34" charset="-122"/>
                <a:ea typeface="微软雅黑" panose="020B0503020204020204" pitchFamily="34" charset="-122"/>
              </a:rPr>
              <a:t>the value of existing railway passenger transport hub</a:t>
            </a:r>
            <a:endParaRPr lang="zh-CN" altLang="en-US" dirty="0">
              <a:latin typeface="微软雅黑" panose="020B0503020204020204" pitchFamily="34" charset="-122"/>
              <a:ea typeface="微软雅黑" panose="020B0503020204020204" pitchFamily="34" charset="-122"/>
            </a:endParaRPr>
          </a:p>
        </p:txBody>
      </p:sp>
      <p:pic>
        <p:nvPicPr>
          <p:cNvPr id="43" name="图片 42"/>
          <p:cNvPicPr/>
          <p:nvPr/>
        </p:nvPicPr>
        <p:blipFill rotWithShape="1">
          <a:blip r:embed="rId2">
            <a:extLst>
              <a:ext uri="{28A0092B-C50C-407E-A947-70E740481C1C}">
                <a14:useLocalDpi xmlns:a14="http://schemas.microsoft.com/office/drawing/2010/main" val="0"/>
              </a:ext>
            </a:extLst>
          </a:blip>
          <a:srcRect l="45238"/>
          <a:stretch/>
        </p:blipFill>
        <p:spPr bwMode="auto">
          <a:xfrm>
            <a:off x="482697" y="1400642"/>
            <a:ext cx="5432956" cy="4961096"/>
          </a:xfrm>
          <a:prstGeom prst="rect">
            <a:avLst/>
          </a:prstGeom>
          <a:noFill/>
          <a:ln>
            <a:noFill/>
          </a:ln>
          <a:extLst>
            <a:ext uri="{53640926-AAD7-44D8-BBD7-CCE9431645EC}">
              <a14:shadowObscured xmlns:a14="http://schemas.microsoft.com/office/drawing/2010/main"/>
            </a:ext>
          </a:extLst>
        </p:spPr>
      </p:pic>
      <p:sp>
        <p:nvSpPr>
          <p:cNvPr id="6" name="矩形 5"/>
          <p:cNvSpPr/>
          <p:nvPr/>
        </p:nvSpPr>
        <p:spPr>
          <a:xfrm>
            <a:off x="1866661" y="6213682"/>
            <a:ext cx="7201139" cy="738664"/>
          </a:xfrm>
          <a:prstGeom prst="rect">
            <a:avLst/>
          </a:prstGeom>
        </p:spPr>
        <p:txBody>
          <a:bodyPr wrap="none">
            <a:spAutoFit/>
          </a:bodyPr>
          <a:lstStyle/>
          <a:p>
            <a:pPr algn="ctr"/>
            <a:r>
              <a:rPr lang="zh-CN" altLang="en-US" sz="1400" dirty="0">
                <a:latin typeface="微软雅黑" panose="020B0503020204020204" pitchFamily="34" charset="-122"/>
                <a:ea typeface="微软雅黑" panose="020B0503020204020204" pitchFamily="34" charset="-122"/>
              </a:rPr>
              <a:t>荷兰六个国家级网络</a:t>
            </a:r>
            <a:r>
              <a:rPr lang="zh-CN" altLang="en-US" sz="1400" dirty="0" smtClean="0">
                <a:latin typeface="微软雅黑" panose="020B0503020204020204" pitchFamily="34" charset="-122"/>
                <a:ea typeface="微软雅黑" panose="020B0503020204020204" pitchFamily="34" charset="-122"/>
              </a:rPr>
              <a:t>分布</a:t>
            </a:r>
            <a:endParaRPr lang="en-US" altLang="zh-CN" sz="1400" dirty="0" smtClean="0">
              <a:latin typeface="微软雅黑" panose="020B0503020204020204" pitchFamily="34" charset="-122"/>
              <a:ea typeface="微软雅黑" panose="020B0503020204020204" pitchFamily="34" charset="-122"/>
            </a:endParaRPr>
          </a:p>
          <a:p>
            <a:pPr algn="ctr"/>
            <a:r>
              <a:rPr lang="en-US" altLang="zh-CN" sz="1400" dirty="0">
                <a:latin typeface="微软雅黑" panose="020B0503020204020204" pitchFamily="34" charset="-122"/>
                <a:ea typeface="微软雅黑" panose="020B0503020204020204" pitchFamily="34" charset="-122"/>
              </a:rPr>
              <a:t>The six national networks and the relationship with the railway in the Netherlands</a:t>
            </a:r>
          </a:p>
          <a:p>
            <a:pPr algn="ctr"/>
            <a:endParaRPr lang="zh-CN" altLang="en-US" sz="1400" dirty="0">
              <a:latin typeface="微软雅黑" panose="020B0503020204020204" pitchFamily="34" charset="-122"/>
              <a:ea typeface="微软雅黑" panose="020B0503020204020204" pitchFamily="34" charset="-122"/>
            </a:endParaRPr>
          </a:p>
        </p:txBody>
      </p:sp>
      <p:pic>
        <p:nvPicPr>
          <p:cNvPr id="7" name="图片 6" descr="Intercitynet_NL_20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613" y="1577204"/>
            <a:ext cx="3832228" cy="4532136"/>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7922" y="272534"/>
            <a:ext cx="2604078" cy="3079680"/>
          </a:xfrm>
          <a:prstGeom prst="rect">
            <a:avLst/>
          </a:prstGeom>
        </p:spPr>
      </p:pic>
    </p:spTree>
    <p:extLst>
      <p:ext uri="{BB962C8B-B14F-4D97-AF65-F5344CB8AC3E}">
        <p14:creationId xmlns:p14="http://schemas.microsoft.com/office/powerpoint/2010/main" val="1052816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687" y="272534"/>
            <a:ext cx="9832913" cy="1200329"/>
          </a:xfrm>
          <a:prstGeom prst="rect">
            <a:avLst/>
          </a:prstGeom>
        </p:spPr>
        <p:txBody>
          <a:bodyPr wrap="square">
            <a:spAutoFit/>
          </a:bodyPr>
          <a:lstStyle/>
          <a:p>
            <a:r>
              <a:rPr lang="zh-CN" altLang="zh-CN" b="1" kern="2200" dirty="0" smtClean="0">
                <a:latin typeface="微软雅黑" panose="020B0503020204020204" pitchFamily="34" charset="-122"/>
                <a:ea typeface="微软雅黑" panose="020B0503020204020204" pitchFamily="34" charset="-122"/>
                <a:cs typeface="Times New Roman" panose="02020603050405020304" pitchFamily="18" charset="0"/>
              </a:rPr>
              <a:t>三类地区耦合发展新趋势</a:t>
            </a:r>
            <a:r>
              <a:rPr lang="zh-CN" altLang="en-US" b="1" kern="22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2200" dirty="0" smtClean="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失衡节点：既有铁路客运枢纽场所价值的</a:t>
            </a:r>
            <a:r>
              <a:rPr lang="zh-CN" altLang="zh-CN" b="1" kern="100" dirty="0" smtClean="0">
                <a:latin typeface="微软雅黑" panose="020B0503020204020204" pitchFamily="34" charset="-122"/>
                <a:ea typeface="微软雅黑" panose="020B0503020204020204" pitchFamily="34" charset="-122"/>
                <a:cs typeface="Times New Roman" panose="02020603050405020304" pitchFamily="18" charset="0"/>
              </a:rPr>
              <a:t>提升</a:t>
            </a:r>
            <a:endPar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dirty="0">
                <a:latin typeface="微软雅黑" panose="020B0503020204020204" pitchFamily="34" charset="-122"/>
                <a:ea typeface="微软雅黑" panose="020B0503020204020204" pitchFamily="34" charset="-122"/>
              </a:rPr>
              <a:t>New trend of three </a:t>
            </a:r>
            <a:r>
              <a:rPr lang="en-US" altLang="zh-CN" dirty="0" smtClean="0">
                <a:latin typeface="微软雅黑" panose="020B0503020204020204" pitchFamily="34" charset="-122"/>
                <a:ea typeface="微软雅黑" panose="020B0503020204020204" pitchFamily="34" charset="-122"/>
              </a:rPr>
              <a:t>types </a:t>
            </a:r>
            <a:r>
              <a:rPr lang="en-US" altLang="zh-CN" dirty="0">
                <a:latin typeface="微软雅黑" panose="020B0503020204020204" pitchFamily="34" charset="-122"/>
                <a:ea typeface="微软雅黑" panose="020B0503020204020204" pitchFamily="34" charset="-122"/>
              </a:rPr>
              <a:t>of regional coupling </a:t>
            </a:r>
            <a:r>
              <a:rPr lang="en-US" altLang="zh-CN" dirty="0" smtClean="0">
                <a:latin typeface="微软雅黑" panose="020B0503020204020204" pitchFamily="34" charset="-122"/>
                <a:ea typeface="微软雅黑" panose="020B0503020204020204" pitchFamily="34" charset="-122"/>
              </a:rPr>
              <a:t>development: </a:t>
            </a:r>
          </a:p>
          <a:p>
            <a:r>
              <a:rPr lang="en-US" altLang="zh-CN" dirty="0" err="1"/>
              <a:t>Unsustained</a:t>
            </a:r>
            <a:r>
              <a:rPr lang="en-US" altLang="zh-CN" dirty="0"/>
              <a:t> node </a:t>
            </a:r>
            <a:r>
              <a:rPr lang="en-US" altLang="zh-CN" dirty="0" smtClean="0"/>
              <a:t>:</a:t>
            </a:r>
            <a:r>
              <a:rPr lang="en-US" altLang="zh-CN" dirty="0" smtClean="0">
                <a:latin typeface="微软雅黑" panose="020B0503020204020204" pitchFamily="34" charset="-122"/>
                <a:ea typeface="微软雅黑" panose="020B0503020204020204" pitchFamily="34" charset="-122"/>
              </a:rPr>
              <a:t>enhance </a:t>
            </a:r>
            <a:r>
              <a:rPr lang="en-US" altLang="zh-CN" dirty="0">
                <a:latin typeface="微软雅黑" panose="020B0503020204020204" pitchFamily="34" charset="-122"/>
                <a:ea typeface="微软雅黑" panose="020B0503020204020204" pitchFamily="34" charset="-122"/>
              </a:rPr>
              <a:t>the value of existing railway passenger transport hub</a:t>
            </a:r>
            <a:endParaRPr lang="zh-CN" altLang="en-US" dirty="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3236907508"/>
              </p:ext>
            </p:extLst>
          </p:nvPr>
        </p:nvGraphicFramePr>
        <p:xfrm>
          <a:off x="189112" y="1517103"/>
          <a:ext cx="8281787" cy="4699797"/>
        </p:xfrm>
        <a:graphic>
          <a:graphicData uri="http://schemas.openxmlformats.org/drawingml/2006/table">
            <a:tbl>
              <a:tblPr firstRow="1" bandRow="1" bandCol="1">
                <a:tableStyleId>{5C22544A-7EE6-4342-B048-85BDC9FD1C3A}</a:tableStyleId>
              </a:tblPr>
              <a:tblGrid>
                <a:gridCol w="1968512"/>
                <a:gridCol w="1173536"/>
                <a:gridCol w="3823456"/>
                <a:gridCol w="1316283"/>
              </a:tblGrid>
              <a:tr h="471522">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项目</a:t>
                      </a:r>
                      <a:r>
                        <a:rPr lang="zh-CN" sz="1050" kern="100" dirty="0" smtClean="0">
                          <a:effectLst/>
                          <a:latin typeface="微软雅黑" panose="020B0503020204020204" pitchFamily="34" charset="-122"/>
                          <a:ea typeface="微软雅黑" panose="020B0503020204020204" pitchFamily="34" charset="-122"/>
                        </a:rPr>
                        <a:t>名称</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name</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项目</a:t>
                      </a:r>
                      <a:r>
                        <a:rPr lang="zh-CN" sz="1050" kern="100" dirty="0" smtClean="0">
                          <a:effectLst/>
                          <a:latin typeface="微软雅黑" panose="020B0503020204020204" pitchFamily="34" charset="-122"/>
                          <a:ea typeface="微软雅黑" panose="020B0503020204020204" pitchFamily="34" charset="-122"/>
                        </a:rPr>
                        <a:t>类型</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type</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项目</a:t>
                      </a:r>
                      <a:r>
                        <a:rPr lang="zh-CN" sz="1050" kern="100" dirty="0" smtClean="0">
                          <a:effectLst/>
                          <a:latin typeface="微软雅黑" panose="020B0503020204020204" pitchFamily="34" charset="-122"/>
                          <a:ea typeface="微软雅黑" panose="020B0503020204020204" pitchFamily="34" charset="-122"/>
                        </a:rPr>
                        <a:t>定位</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orientation</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建设</a:t>
                      </a:r>
                      <a:r>
                        <a:rPr lang="zh-CN" sz="1050" kern="100" dirty="0" smtClean="0">
                          <a:effectLst/>
                          <a:latin typeface="微软雅黑" panose="020B0503020204020204" pitchFamily="34" charset="-122"/>
                          <a:ea typeface="微软雅黑" panose="020B0503020204020204" pitchFamily="34" charset="-122"/>
                        </a:rPr>
                        <a:t>情况</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Construction situation</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r>
              <a:tr h="543897">
                <a:tc>
                  <a:txBody>
                    <a:bodyPr/>
                    <a:lstStyle/>
                    <a:p>
                      <a:pPr algn="ctr">
                        <a:lnSpc>
                          <a:spcPts val="1200"/>
                        </a:lnSpc>
                        <a:spcAft>
                          <a:spcPts val="0"/>
                        </a:spcAft>
                      </a:pPr>
                      <a:r>
                        <a:rPr lang="zh-CN" sz="1050" kern="100" dirty="0" smtClean="0">
                          <a:effectLst/>
                          <a:latin typeface="微软雅黑" panose="020B0503020204020204" pitchFamily="34" charset="-122"/>
                          <a:ea typeface="微软雅黑" panose="020B0503020204020204" pitchFamily="34" charset="-122"/>
                        </a:rPr>
                        <a:t>阿姆斯特丹南站</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b="1" dirty="0" smtClean="0">
                          <a:solidFill>
                            <a:schemeClr val="tx1"/>
                          </a:solidFill>
                          <a:latin typeface="华文细黑" panose="02010600040101010101" pitchFamily="2" charset="-122"/>
                          <a:ea typeface="华文细黑" panose="02010600040101010101" pitchFamily="2" charset="-122"/>
                          <a:cs typeface="Adobe 黑体 Std R"/>
                        </a:rPr>
                        <a:t>Amsterdam</a:t>
                      </a:r>
                      <a:r>
                        <a:rPr lang="zh-CN" altLang="en-US" sz="1050" b="1" dirty="0" smtClean="0">
                          <a:solidFill>
                            <a:schemeClr val="tx1"/>
                          </a:solidFill>
                          <a:latin typeface="华文细黑" panose="02010600040101010101" pitchFamily="2" charset="-122"/>
                          <a:ea typeface="华文细黑" panose="02010600040101010101" pitchFamily="2" charset="-122"/>
                          <a:cs typeface="Adobe 黑体 Std R"/>
                        </a:rPr>
                        <a:t> </a:t>
                      </a:r>
                      <a:r>
                        <a:rPr lang="en-US" altLang="zh-CN" sz="1050" b="1" dirty="0" smtClean="0">
                          <a:solidFill>
                            <a:schemeClr val="tx1"/>
                          </a:solidFill>
                          <a:latin typeface="华文细黑" panose="02010600040101010101" pitchFamily="2" charset="-122"/>
                          <a:ea typeface="华文细黑" panose="02010600040101010101" pitchFamily="2" charset="-122"/>
                          <a:cs typeface="Adobe 黑体 Std R"/>
                        </a:rPr>
                        <a:t>Zuid railway station</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商务区</a:t>
                      </a:r>
                      <a:r>
                        <a:rPr lang="zh-CN" sz="1050" kern="100" dirty="0" smtClean="0">
                          <a:effectLst/>
                          <a:latin typeface="微软雅黑" panose="020B0503020204020204" pitchFamily="34" charset="-122"/>
                          <a:ea typeface="微软雅黑" panose="020B0503020204020204" pitchFamily="34" charset="-122"/>
                        </a:rPr>
                        <a:t>改造</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renovation of business district</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中央商务区，综合</a:t>
                      </a:r>
                      <a:r>
                        <a:rPr lang="zh-CN" sz="1050" kern="100" dirty="0" smtClean="0">
                          <a:effectLst/>
                          <a:latin typeface="微软雅黑" panose="020B0503020204020204" pitchFamily="34" charset="-122"/>
                          <a:ea typeface="微软雅黑" panose="020B0503020204020204" pitchFamily="34" charset="-122"/>
                        </a:rPr>
                        <a:t>枢纽</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central business district</a:t>
                      </a:r>
                      <a:r>
                        <a:rPr lang="zh-CN" altLang="en-US" sz="1050" kern="100" dirty="0" smtClean="0">
                          <a:effectLst/>
                          <a:latin typeface="微软雅黑" panose="020B0503020204020204" pitchFamily="34" charset="-122"/>
                          <a:ea typeface="微软雅黑" panose="020B0503020204020204" pitchFamily="34" charset="-122"/>
                          <a:cs typeface="Calibri" panose="020F0502020204030204" pitchFamily="34" charset="0"/>
                        </a:rPr>
                        <a:t>，</a:t>
                      </a: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integrated transport hub</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仍在</a:t>
                      </a:r>
                      <a:r>
                        <a:rPr lang="zh-CN" sz="1050" kern="100" dirty="0" smtClean="0">
                          <a:effectLst/>
                          <a:latin typeface="微软雅黑" panose="020B0503020204020204" pitchFamily="34" charset="-122"/>
                          <a:ea typeface="微软雅黑" panose="020B0503020204020204" pitchFamily="34" charset="-122"/>
                        </a:rPr>
                        <a:t>扩建</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Still expanding</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r>
              <a:tr h="490557">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鹿特丹</a:t>
                      </a:r>
                      <a:r>
                        <a:rPr lang="zh-CN" sz="1050" kern="100" dirty="0" smtClean="0">
                          <a:effectLst/>
                          <a:latin typeface="微软雅黑" panose="020B0503020204020204" pitchFamily="34" charset="-122"/>
                          <a:ea typeface="微软雅黑" panose="020B0503020204020204" pitchFamily="34" charset="-122"/>
                        </a:rPr>
                        <a:t>中央车站</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b="1" dirty="0" smtClean="0">
                          <a:solidFill>
                            <a:schemeClr val="tx1"/>
                          </a:solidFill>
                          <a:latin typeface="华文细黑" panose="02010600040101010101" pitchFamily="2" charset="-122"/>
                          <a:ea typeface="华文细黑" panose="02010600040101010101" pitchFamily="2" charset="-122"/>
                          <a:cs typeface="Adobe 黑体 Std R"/>
                        </a:rPr>
                        <a:t>Rotterdam central railway station</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市中心</a:t>
                      </a:r>
                      <a:r>
                        <a:rPr lang="zh-CN" sz="1050" kern="100" dirty="0" smtClean="0">
                          <a:effectLst/>
                          <a:latin typeface="微软雅黑" panose="020B0503020204020204" pitchFamily="34" charset="-122"/>
                          <a:ea typeface="微软雅黑" panose="020B0503020204020204" pitchFamily="34" charset="-122"/>
                        </a:rPr>
                        <a:t>改造</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renovation of city center</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商务办公</a:t>
                      </a:r>
                      <a:r>
                        <a:rPr lang="zh-CN" sz="1050" kern="100" dirty="0" smtClean="0">
                          <a:effectLst/>
                          <a:latin typeface="微软雅黑" panose="020B0503020204020204" pitchFamily="34" charset="-122"/>
                          <a:ea typeface="微软雅黑" panose="020B0503020204020204" pitchFamily="34" charset="-122"/>
                        </a:rPr>
                        <a:t>为主</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Business office area</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已</a:t>
                      </a:r>
                      <a:r>
                        <a:rPr lang="zh-CN" sz="1050" kern="100" dirty="0" smtClean="0">
                          <a:effectLst/>
                          <a:latin typeface="微软雅黑" panose="020B0503020204020204" pitchFamily="34" charset="-122"/>
                          <a:ea typeface="微软雅黑" panose="020B0503020204020204" pitchFamily="34" charset="-122"/>
                        </a:rPr>
                        <a:t>建成</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Completed</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r>
              <a:tr h="551517">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乌德勒支</a:t>
                      </a:r>
                      <a:r>
                        <a:rPr lang="zh-CN" sz="1050" kern="100" dirty="0" smtClean="0">
                          <a:effectLst/>
                          <a:latin typeface="微软雅黑" panose="020B0503020204020204" pitchFamily="34" charset="-122"/>
                          <a:ea typeface="微软雅黑" panose="020B0503020204020204" pitchFamily="34" charset="-122"/>
                        </a:rPr>
                        <a:t>中央车站</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b="1" dirty="0" smtClean="0">
                          <a:solidFill>
                            <a:schemeClr val="tx1"/>
                          </a:solidFill>
                          <a:latin typeface="华文细黑" panose="02010600040101010101" pitchFamily="2" charset="-122"/>
                          <a:ea typeface="华文细黑" panose="02010600040101010101" pitchFamily="2" charset="-122"/>
                          <a:cs typeface="Adobe 黑体 Std R"/>
                        </a:rPr>
                        <a:t>Utrecht central railway station</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市中心</a:t>
                      </a:r>
                      <a:r>
                        <a:rPr lang="zh-CN" sz="1050" kern="100" dirty="0" smtClean="0">
                          <a:effectLst/>
                          <a:latin typeface="微软雅黑" panose="020B0503020204020204" pitchFamily="34" charset="-122"/>
                          <a:ea typeface="微软雅黑" panose="020B0503020204020204" pitchFamily="34" charset="-122"/>
                        </a:rPr>
                        <a:t>改造</a:t>
                      </a:r>
                      <a:endParaRPr lang="en-US" altLang="zh-CN" sz="1050" kern="100" dirty="0" smtClean="0">
                        <a:effectLst/>
                        <a:latin typeface="微软雅黑" panose="020B0503020204020204" pitchFamily="34" charset="-122"/>
                        <a:ea typeface="微软雅黑" panose="020B0503020204020204" pitchFamily="34" charset="-122"/>
                      </a:endParaRPr>
                    </a:p>
                    <a:p>
                      <a:pPr marL="0" marR="0" indent="0" algn="ctr" defTabSz="457200" rtl="0" eaLnBrk="1" fontAlgn="auto" latinLnBrk="0" hangingPunct="1">
                        <a:lnSpc>
                          <a:spcPts val="1200"/>
                        </a:lnSpc>
                        <a:spcBef>
                          <a:spcPts val="0"/>
                        </a:spcBef>
                        <a:spcAft>
                          <a:spcPts val="0"/>
                        </a:spcAft>
                        <a:buClrTx/>
                        <a:buSzTx/>
                        <a:buFontTx/>
                        <a:buNone/>
                        <a:tabLst/>
                        <a:defRPr/>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renovation of city center</a:t>
                      </a:r>
                      <a:endParaRPr lang="zh-CN"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endParaRPr>
                    </a:p>
                    <a:p>
                      <a:pPr algn="ctr">
                        <a:lnSpc>
                          <a:spcPts val="1200"/>
                        </a:lnSpc>
                        <a:spcAft>
                          <a:spcPts val="0"/>
                        </a:spcAft>
                      </a:pP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上盖综合体，</a:t>
                      </a:r>
                      <a:r>
                        <a:rPr lang="en-US" sz="1050" kern="100" dirty="0">
                          <a:effectLst/>
                          <a:latin typeface="微软雅黑" panose="020B0503020204020204" pitchFamily="34" charset="-122"/>
                          <a:ea typeface="微软雅黑" panose="020B0503020204020204" pitchFamily="34" charset="-122"/>
                        </a:rPr>
                        <a:t>“CU2030”</a:t>
                      </a:r>
                      <a:r>
                        <a:rPr lang="zh-CN" sz="1050" kern="100" dirty="0">
                          <a:effectLst/>
                          <a:latin typeface="微软雅黑" panose="020B0503020204020204" pitchFamily="34" charset="-122"/>
                          <a:ea typeface="微软雅黑" panose="020B0503020204020204" pitchFamily="34" charset="-122"/>
                        </a:rPr>
                        <a:t>综合项目的</a:t>
                      </a:r>
                      <a:r>
                        <a:rPr lang="zh-CN" sz="1050" kern="100" dirty="0" smtClean="0">
                          <a:effectLst/>
                          <a:latin typeface="微软雅黑" panose="020B0503020204020204" pitchFamily="34" charset="-122"/>
                          <a:ea typeface="微软雅黑" panose="020B0503020204020204" pitchFamily="34" charset="-122"/>
                        </a:rPr>
                        <a:t>一部分</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A part of the upper cover complex, "CU2030" integrated project</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smtClean="0">
                          <a:effectLst/>
                          <a:latin typeface="微软雅黑" panose="020B0503020204020204" pitchFamily="34" charset="-122"/>
                          <a:ea typeface="微软雅黑" panose="020B0503020204020204" pitchFamily="34" charset="-122"/>
                        </a:rPr>
                        <a:t>在建</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being </a:t>
                      </a:r>
                      <a:r>
                        <a:rPr lang="en-US" altLang="zh-CN" sz="1050" kern="100" dirty="0" err="1" smtClean="0">
                          <a:effectLst/>
                          <a:latin typeface="微软雅黑" panose="020B0503020204020204" pitchFamily="34" charset="-122"/>
                          <a:ea typeface="微软雅黑" panose="020B0503020204020204" pitchFamily="34" charset="-122"/>
                          <a:cs typeface="Calibri" panose="020F0502020204030204" pitchFamily="34" charset="0"/>
                        </a:rPr>
                        <a:t>builded</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r>
              <a:tr h="733479">
                <a:tc>
                  <a:txBody>
                    <a:bodyPr/>
                    <a:lstStyle/>
                    <a:p>
                      <a:pPr algn="ctr">
                        <a:lnSpc>
                          <a:spcPts val="1200"/>
                        </a:lnSpc>
                        <a:spcAft>
                          <a:spcPts val="0"/>
                        </a:spcAft>
                      </a:pPr>
                      <a:r>
                        <a:rPr lang="zh-CN" sz="1050" kern="100" dirty="0" smtClean="0">
                          <a:effectLst/>
                          <a:latin typeface="微软雅黑" panose="020B0503020204020204" pitchFamily="34" charset="-122"/>
                          <a:ea typeface="微软雅黑" panose="020B0503020204020204" pitchFamily="34" charset="-122"/>
                        </a:rPr>
                        <a:t>海牙中央车站</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b="1" dirty="0" smtClean="0">
                          <a:solidFill>
                            <a:schemeClr val="tx1"/>
                          </a:solidFill>
                          <a:latin typeface="华文细黑" panose="02010600040101010101" pitchFamily="2" charset="-122"/>
                          <a:ea typeface="华文细黑" panose="02010600040101010101" pitchFamily="2" charset="-122"/>
                          <a:cs typeface="Adobe 黑体 Std R"/>
                        </a:rPr>
                        <a:t>The</a:t>
                      </a:r>
                      <a:r>
                        <a:rPr lang="zh-CN" altLang="en-US" sz="1050" b="1" dirty="0" smtClean="0">
                          <a:solidFill>
                            <a:schemeClr val="tx1"/>
                          </a:solidFill>
                          <a:latin typeface="华文细黑" panose="02010600040101010101" pitchFamily="2" charset="-122"/>
                          <a:ea typeface="华文细黑" panose="02010600040101010101" pitchFamily="2" charset="-122"/>
                          <a:cs typeface="Adobe 黑体 Std R"/>
                        </a:rPr>
                        <a:t> </a:t>
                      </a:r>
                      <a:r>
                        <a:rPr lang="en-US" altLang="zh-CN" sz="1050" b="1" dirty="0" smtClean="0">
                          <a:solidFill>
                            <a:schemeClr val="tx1"/>
                          </a:solidFill>
                          <a:latin typeface="华文细黑" panose="02010600040101010101" pitchFamily="2" charset="-122"/>
                          <a:ea typeface="华文细黑" panose="02010600040101010101" pitchFamily="2" charset="-122"/>
                          <a:cs typeface="Adobe 黑体 Std R"/>
                        </a:rPr>
                        <a:t>Hague central railway station</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市中心</a:t>
                      </a:r>
                      <a:r>
                        <a:rPr lang="zh-CN" sz="1050" kern="100" dirty="0" smtClean="0">
                          <a:effectLst/>
                          <a:latin typeface="微软雅黑" panose="020B0503020204020204" pitchFamily="34" charset="-122"/>
                          <a:ea typeface="微软雅黑" panose="020B0503020204020204" pitchFamily="34" charset="-122"/>
                        </a:rPr>
                        <a:t>改造</a:t>
                      </a:r>
                      <a:endParaRPr lang="en-US" altLang="zh-CN" sz="1050" kern="100" dirty="0" smtClean="0">
                        <a:effectLst/>
                        <a:latin typeface="微软雅黑" panose="020B0503020204020204" pitchFamily="34" charset="-122"/>
                        <a:ea typeface="微软雅黑" panose="020B0503020204020204" pitchFamily="34" charset="-122"/>
                      </a:endParaRPr>
                    </a:p>
                    <a:p>
                      <a:pPr marL="0" marR="0" indent="0" algn="ctr" defTabSz="457200" rtl="0" eaLnBrk="1" fontAlgn="auto" latinLnBrk="0" hangingPunct="1">
                        <a:lnSpc>
                          <a:spcPts val="1200"/>
                        </a:lnSpc>
                        <a:spcBef>
                          <a:spcPts val="0"/>
                        </a:spcBef>
                        <a:spcAft>
                          <a:spcPts val="0"/>
                        </a:spcAft>
                        <a:buClrTx/>
                        <a:buSzTx/>
                        <a:buFontTx/>
                        <a:buNone/>
                        <a:tabLst/>
                        <a:defRPr/>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renovation of city center</a:t>
                      </a:r>
                      <a:endParaRPr lang="zh-CN"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endParaRPr>
                    </a:p>
                    <a:p>
                      <a:pPr algn="ctr">
                        <a:lnSpc>
                          <a:spcPts val="1200"/>
                        </a:lnSpc>
                        <a:spcAft>
                          <a:spcPts val="0"/>
                        </a:spcAft>
                      </a:pP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en-US" sz="1050" kern="100" dirty="0">
                          <a:effectLst/>
                          <a:latin typeface="微软雅黑" panose="020B0503020204020204" pitchFamily="34" charset="-122"/>
                          <a:ea typeface="微软雅黑" panose="020B0503020204020204" pitchFamily="34" charset="-122"/>
                        </a:rPr>
                        <a:t>“new center”</a:t>
                      </a:r>
                      <a:r>
                        <a:rPr lang="zh-CN" sz="1050" kern="100" dirty="0">
                          <a:effectLst/>
                          <a:latin typeface="微软雅黑" panose="020B0503020204020204" pitchFamily="34" charset="-122"/>
                          <a:ea typeface="微软雅黑" panose="020B0503020204020204" pitchFamily="34" charset="-122"/>
                        </a:rPr>
                        <a:t>综合项目的</a:t>
                      </a:r>
                      <a:r>
                        <a:rPr lang="zh-CN" sz="1050" kern="100" dirty="0" smtClean="0">
                          <a:effectLst/>
                          <a:latin typeface="微软雅黑" panose="020B0503020204020204" pitchFamily="34" charset="-122"/>
                          <a:ea typeface="微软雅黑" panose="020B0503020204020204" pitchFamily="34" charset="-122"/>
                        </a:rPr>
                        <a:t>一部分</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A part of the "new center" integrated project</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已</a:t>
                      </a:r>
                      <a:r>
                        <a:rPr lang="zh-CN" sz="1050" kern="100" dirty="0" smtClean="0">
                          <a:effectLst/>
                          <a:latin typeface="微软雅黑" panose="020B0503020204020204" pitchFamily="34" charset="-122"/>
                          <a:ea typeface="微软雅黑" panose="020B0503020204020204" pitchFamily="34" charset="-122"/>
                        </a:rPr>
                        <a:t>建成</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Completed</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r>
              <a:tr h="733479">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阿纳姆</a:t>
                      </a:r>
                      <a:r>
                        <a:rPr lang="zh-CN" sz="1050" kern="100" dirty="0" smtClean="0">
                          <a:effectLst/>
                          <a:latin typeface="微软雅黑" panose="020B0503020204020204" pitchFamily="34" charset="-122"/>
                          <a:ea typeface="微软雅黑" panose="020B0503020204020204" pitchFamily="34" charset="-122"/>
                        </a:rPr>
                        <a:t>中央车站</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b="1" dirty="0" smtClean="0">
                          <a:solidFill>
                            <a:schemeClr val="tx1"/>
                          </a:solidFill>
                          <a:latin typeface="华文细黑" panose="02010600040101010101" pitchFamily="2" charset="-122"/>
                          <a:ea typeface="华文细黑" panose="02010600040101010101" pitchFamily="2" charset="-122"/>
                          <a:cs typeface="Adobe 黑体 Std R"/>
                        </a:rPr>
                        <a:t>Arnhem central railway station</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市中心</a:t>
                      </a:r>
                      <a:r>
                        <a:rPr lang="zh-CN" sz="1050" kern="100" dirty="0" smtClean="0">
                          <a:effectLst/>
                          <a:latin typeface="微软雅黑" panose="020B0503020204020204" pitchFamily="34" charset="-122"/>
                          <a:ea typeface="微软雅黑" panose="020B0503020204020204" pitchFamily="34" charset="-122"/>
                        </a:rPr>
                        <a:t>改造</a:t>
                      </a:r>
                      <a:endParaRPr lang="en-US" altLang="zh-CN" sz="1050" kern="100" dirty="0" smtClean="0">
                        <a:effectLst/>
                        <a:latin typeface="微软雅黑" panose="020B0503020204020204" pitchFamily="34" charset="-122"/>
                        <a:ea typeface="微软雅黑" panose="020B0503020204020204" pitchFamily="34" charset="-122"/>
                      </a:endParaRPr>
                    </a:p>
                    <a:p>
                      <a:pPr marL="0" marR="0" indent="0" algn="ctr" defTabSz="457200" rtl="0" eaLnBrk="1" fontAlgn="auto" latinLnBrk="0" hangingPunct="1">
                        <a:lnSpc>
                          <a:spcPts val="1200"/>
                        </a:lnSpc>
                        <a:spcBef>
                          <a:spcPts val="0"/>
                        </a:spcBef>
                        <a:spcAft>
                          <a:spcPts val="0"/>
                        </a:spcAft>
                        <a:buClrTx/>
                        <a:buSzTx/>
                        <a:buFontTx/>
                        <a:buNone/>
                        <a:tabLst/>
                        <a:defRPr/>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renovation of city center</a:t>
                      </a:r>
                      <a:endParaRPr lang="zh-CN"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endParaRPr>
                    </a:p>
                    <a:p>
                      <a:pPr algn="ctr">
                        <a:lnSpc>
                          <a:spcPts val="1200"/>
                        </a:lnSpc>
                        <a:spcAft>
                          <a:spcPts val="0"/>
                        </a:spcAft>
                      </a:pP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en-US" sz="1050" kern="100" dirty="0">
                          <a:effectLst/>
                          <a:latin typeface="微软雅黑" panose="020B0503020204020204" pitchFamily="34" charset="-122"/>
                          <a:ea typeface="微软雅黑" panose="020B0503020204020204" pitchFamily="34" charset="-122"/>
                        </a:rPr>
                        <a:t>“Arnhem </a:t>
                      </a:r>
                      <a:r>
                        <a:rPr lang="en-US" sz="1050" kern="100" dirty="0" err="1">
                          <a:effectLst/>
                          <a:latin typeface="微软雅黑" panose="020B0503020204020204" pitchFamily="34" charset="-122"/>
                          <a:ea typeface="微软雅黑" panose="020B0503020204020204" pitchFamily="34" charset="-122"/>
                        </a:rPr>
                        <a:t>Centraal</a:t>
                      </a:r>
                      <a:r>
                        <a:rPr lang="en-US" sz="1050" kern="100" dirty="0">
                          <a:effectLst/>
                          <a:latin typeface="微软雅黑" panose="020B0503020204020204" pitchFamily="34" charset="-122"/>
                          <a:ea typeface="微软雅黑" panose="020B0503020204020204" pitchFamily="34" charset="-122"/>
                        </a:rPr>
                        <a:t>/</a:t>
                      </a:r>
                      <a:r>
                        <a:rPr lang="en-US" sz="1050" kern="100" dirty="0" err="1">
                          <a:effectLst/>
                          <a:latin typeface="微软雅黑" panose="020B0503020204020204" pitchFamily="34" charset="-122"/>
                          <a:ea typeface="微软雅黑" panose="020B0503020204020204" pitchFamily="34" charset="-122"/>
                        </a:rPr>
                        <a:t>Coehoorn</a:t>
                      </a:r>
                      <a:r>
                        <a:rPr lang="en-US" sz="1050" kern="100" dirty="0">
                          <a:effectLst/>
                          <a:latin typeface="微软雅黑" panose="020B0503020204020204" pitchFamily="34" charset="-122"/>
                          <a:ea typeface="微软雅黑" panose="020B0503020204020204" pitchFamily="34" charset="-122"/>
                        </a:rPr>
                        <a:t>”</a:t>
                      </a:r>
                      <a:r>
                        <a:rPr lang="zh-CN" sz="1050" kern="100" dirty="0">
                          <a:effectLst/>
                          <a:latin typeface="微软雅黑" panose="020B0503020204020204" pitchFamily="34" charset="-122"/>
                          <a:ea typeface="微软雅黑" panose="020B0503020204020204" pitchFamily="34" charset="-122"/>
                        </a:rPr>
                        <a:t>综合项目的</a:t>
                      </a:r>
                      <a:r>
                        <a:rPr lang="zh-CN" sz="1050" kern="100" dirty="0" smtClean="0">
                          <a:effectLst/>
                          <a:latin typeface="微软雅黑" panose="020B0503020204020204" pitchFamily="34" charset="-122"/>
                          <a:ea typeface="微软雅黑" panose="020B0503020204020204" pitchFamily="34" charset="-122"/>
                        </a:rPr>
                        <a:t>一部分</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Part of the "Arnhem </a:t>
                      </a:r>
                      <a:r>
                        <a:rPr lang="en-US" altLang="zh-CN" sz="1050" kern="100" dirty="0" err="1" smtClean="0">
                          <a:effectLst/>
                          <a:latin typeface="微软雅黑" panose="020B0503020204020204" pitchFamily="34" charset="-122"/>
                          <a:ea typeface="微软雅黑" panose="020B0503020204020204" pitchFamily="34" charset="-122"/>
                          <a:cs typeface="Calibri" panose="020F0502020204030204" pitchFamily="34" charset="0"/>
                        </a:rPr>
                        <a:t>Centraal</a:t>
                      </a: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a:t>
                      </a:r>
                      <a:r>
                        <a:rPr lang="en-US" altLang="zh-CN" sz="1050" kern="100" dirty="0" err="1" smtClean="0">
                          <a:effectLst/>
                          <a:latin typeface="微软雅黑" panose="020B0503020204020204" pitchFamily="34" charset="-122"/>
                          <a:ea typeface="微软雅黑" panose="020B0503020204020204" pitchFamily="34" charset="-122"/>
                          <a:cs typeface="Calibri" panose="020F0502020204030204" pitchFamily="34" charset="0"/>
                        </a:rPr>
                        <a:t>Coehoorn</a:t>
                      </a: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 " integrated project</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已</a:t>
                      </a:r>
                      <a:r>
                        <a:rPr lang="zh-CN" sz="1050" kern="100" dirty="0" smtClean="0">
                          <a:effectLst/>
                          <a:latin typeface="微软雅黑" panose="020B0503020204020204" pitchFamily="34" charset="-122"/>
                          <a:ea typeface="微软雅黑" panose="020B0503020204020204" pitchFamily="34" charset="-122"/>
                        </a:rPr>
                        <a:t>建成</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Completed</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r>
              <a:tr h="733479">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布雷达</a:t>
                      </a:r>
                      <a:r>
                        <a:rPr lang="zh-CN" sz="1050" kern="100" dirty="0" smtClean="0">
                          <a:effectLst/>
                          <a:latin typeface="微软雅黑" panose="020B0503020204020204" pitchFamily="34" charset="-122"/>
                          <a:ea typeface="微软雅黑" panose="020B0503020204020204" pitchFamily="34" charset="-122"/>
                        </a:rPr>
                        <a:t>车站</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b="1" dirty="0" smtClean="0">
                          <a:solidFill>
                            <a:schemeClr val="tx1"/>
                          </a:solidFill>
                          <a:latin typeface="华文细黑" panose="02010600040101010101" pitchFamily="2" charset="-122"/>
                          <a:ea typeface="华文细黑" panose="02010600040101010101" pitchFamily="2" charset="-122"/>
                          <a:cs typeface="Adobe 黑体 Std R"/>
                        </a:rPr>
                        <a:t>Breda railway  station</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市中心</a:t>
                      </a:r>
                      <a:r>
                        <a:rPr lang="zh-CN" sz="1050" kern="100" dirty="0" smtClean="0">
                          <a:effectLst/>
                          <a:latin typeface="微软雅黑" panose="020B0503020204020204" pitchFamily="34" charset="-122"/>
                          <a:ea typeface="微软雅黑" panose="020B0503020204020204" pitchFamily="34" charset="-122"/>
                        </a:rPr>
                        <a:t>改造</a:t>
                      </a:r>
                      <a:endParaRPr lang="en-US" altLang="zh-CN" sz="1050" kern="100" dirty="0" smtClean="0">
                        <a:effectLst/>
                        <a:latin typeface="微软雅黑" panose="020B0503020204020204" pitchFamily="34" charset="-122"/>
                        <a:ea typeface="微软雅黑" panose="020B0503020204020204" pitchFamily="34" charset="-122"/>
                      </a:endParaRPr>
                    </a:p>
                    <a:p>
                      <a:pPr marL="0" marR="0" indent="0" algn="ctr" defTabSz="457200" rtl="0" eaLnBrk="1" fontAlgn="auto" latinLnBrk="0" hangingPunct="1">
                        <a:lnSpc>
                          <a:spcPts val="1200"/>
                        </a:lnSpc>
                        <a:spcBef>
                          <a:spcPts val="0"/>
                        </a:spcBef>
                        <a:spcAft>
                          <a:spcPts val="0"/>
                        </a:spcAft>
                        <a:buClrTx/>
                        <a:buSzTx/>
                        <a:buFontTx/>
                        <a:buNone/>
                        <a:tabLst/>
                        <a:defRPr/>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renovation of city center</a:t>
                      </a:r>
                      <a:endParaRPr lang="zh-CN"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endParaRPr>
                    </a:p>
                    <a:p>
                      <a:pPr algn="ctr">
                        <a:lnSpc>
                          <a:spcPts val="1200"/>
                        </a:lnSpc>
                        <a:spcAft>
                          <a:spcPts val="0"/>
                        </a:spcAft>
                      </a:pP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a:effectLst/>
                          <a:latin typeface="微软雅黑" panose="020B0503020204020204" pitchFamily="34" charset="-122"/>
                          <a:ea typeface="微软雅黑" panose="020B0503020204020204" pitchFamily="34" charset="-122"/>
                        </a:rPr>
                        <a:t>上盖综合体，</a:t>
                      </a:r>
                      <a:r>
                        <a:rPr lang="en-US" sz="1050" kern="100" dirty="0">
                          <a:effectLst/>
                          <a:latin typeface="微软雅黑" panose="020B0503020204020204" pitchFamily="34" charset="-122"/>
                          <a:ea typeface="微软雅黑" panose="020B0503020204020204" pitchFamily="34" charset="-122"/>
                        </a:rPr>
                        <a:t>“Via Breda”</a:t>
                      </a:r>
                      <a:r>
                        <a:rPr lang="zh-CN" sz="1050" kern="100" dirty="0">
                          <a:effectLst/>
                          <a:latin typeface="微软雅黑" panose="020B0503020204020204" pitchFamily="34" charset="-122"/>
                          <a:ea typeface="微软雅黑" panose="020B0503020204020204" pitchFamily="34" charset="-122"/>
                        </a:rPr>
                        <a:t>综合项目的</a:t>
                      </a:r>
                      <a:r>
                        <a:rPr lang="zh-CN" sz="1050" kern="100" dirty="0" smtClean="0">
                          <a:effectLst/>
                          <a:latin typeface="微软雅黑" panose="020B0503020204020204" pitchFamily="34" charset="-122"/>
                          <a:ea typeface="微软雅黑" panose="020B0503020204020204" pitchFamily="34" charset="-122"/>
                        </a:rPr>
                        <a:t>一部分</a:t>
                      </a:r>
                      <a:endParaRPr lang="en-US" altLang="zh-CN" sz="1050" kern="100" dirty="0" smtClean="0">
                        <a:effectLst/>
                        <a:latin typeface="微软雅黑" panose="020B0503020204020204" pitchFamily="34" charset="-122"/>
                        <a:ea typeface="微软雅黑" panose="020B0503020204020204" pitchFamily="34" charset="-122"/>
                      </a:endParaRPr>
                    </a:p>
                    <a:p>
                      <a:pPr algn="ctr">
                        <a:lnSpc>
                          <a:spcPts val="1200"/>
                        </a:lnSpc>
                        <a:spcAft>
                          <a:spcPts val="0"/>
                        </a:spcAft>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A part of the "</a:t>
                      </a:r>
                      <a:r>
                        <a:rPr lang="en-US" altLang="zh-CN" sz="1050" kern="100" dirty="0" smtClean="0">
                          <a:effectLst/>
                          <a:latin typeface="微软雅黑" panose="020B0503020204020204" pitchFamily="34" charset="-122"/>
                          <a:ea typeface="微软雅黑" panose="020B0503020204020204" pitchFamily="34" charset="-122"/>
                        </a:rPr>
                        <a:t>Via Breda</a:t>
                      </a: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 integrated project on the upper cover</a:t>
                      </a: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c>
                  <a:txBody>
                    <a:bodyPr/>
                    <a:lstStyle/>
                    <a:p>
                      <a:pPr algn="ctr">
                        <a:lnSpc>
                          <a:spcPts val="1200"/>
                        </a:lnSpc>
                        <a:spcAft>
                          <a:spcPts val="0"/>
                        </a:spcAft>
                      </a:pPr>
                      <a:r>
                        <a:rPr lang="zh-CN" sz="1050" kern="100" dirty="0" smtClean="0">
                          <a:effectLst/>
                          <a:latin typeface="微软雅黑" panose="020B0503020204020204" pitchFamily="34" charset="-122"/>
                          <a:ea typeface="微软雅黑" panose="020B0503020204020204" pitchFamily="34" charset="-122"/>
                        </a:rPr>
                        <a:t>在建</a:t>
                      </a:r>
                      <a:endParaRPr lang="en-US" altLang="zh-CN" sz="1050" kern="100" dirty="0" smtClean="0">
                        <a:effectLst/>
                        <a:latin typeface="微软雅黑" panose="020B0503020204020204" pitchFamily="34" charset="-122"/>
                        <a:ea typeface="微软雅黑" panose="020B0503020204020204" pitchFamily="34" charset="-122"/>
                      </a:endParaRPr>
                    </a:p>
                    <a:p>
                      <a:pPr marL="0" marR="0" indent="0" algn="ctr" defTabSz="457200" rtl="0" eaLnBrk="1" fontAlgn="auto" latinLnBrk="0" hangingPunct="1">
                        <a:lnSpc>
                          <a:spcPts val="1200"/>
                        </a:lnSpc>
                        <a:spcBef>
                          <a:spcPts val="0"/>
                        </a:spcBef>
                        <a:spcAft>
                          <a:spcPts val="0"/>
                        </a:spcAft>
                        <a:buClrTx/>
                        <a:buSzTx/>
                        <a:buFontTx/>
                        <a:buNone/>
                        <a:tabLst/>
                        <a:defRPr/>
                      </a:pPr>
                      <a:r>
                        <a:rPr lang="en-US"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rPr>
                        <a:t>being </a:t>
                      </a:r>
                      <a:r>
                        <a:rPr lang="en-US" altLang="zh-CN" sz="1050" kern="100" dirty="0" err="1" smtClean="0">
                          <a:effectLst/>
                          <a:latin typeface="微软雅黑" panose="020B0503020204020204" pitchFamily="34" charset="-122"/>
                          <a:ea typeface="微软雅黑" panose="020B0503020204020204" pitchFamily="34" charset="-122"/>
                          <a:cs typeface="Calibri" panose="020F0502020204030204" pitchFamily="34" charset="0"/>
                        </a:rPr>
                        <a:t>builded</a:t>
                      </a:r>
                      <a:endParaRPr lang="zh-CN" altLang="zh-CN" sz="1050" kern="100" dirty="0" smtClean="0">
                        <a:effectLst/>
                        <a:latin typeface="微软雅黑" panose="020B0503020204020204" pitchFamily="34" charset="-122"/>
                        <a:ea typeface="微软雅黑" panose="020B0503020204020204" pitchFamily="34" charset="-122"/>
                        <a:cs typeface="Calibri" panose="020F0502020204030204" pitchFamily="34" charset="0"/>
                      </a:endParaRPr>
                    </a:p>
                    <a:p>
                      <a:pPr algn="ctr">
                        <a:lnSpc>
                          <a:spcPts val="1200"/>
                        </a:lnSpc>
                        <a:spcAft>
                          <a:spcPts val="0"/>
                        </a:spcAft>
                      </a:pPr>
                      <a:endParaRPr lang="zh-CN" sz="1050" kern="100" dirty="0">
                        <a:effectLst/>
                        <a:latin typeface="微软雅黑" panose="020B0503020204020204" pitchFamily="34" charset="-122"/>
                        <a:ea typeface="微软雅黑" panose="020B0503020204020204" pitchFamily="34" charset="-122"/>
                        <a:cs typeface="Calibri" panose="020F0502020204030204" pitchFamily="34" charset="0"/>
                      </a:endParaRPr>
                    </a:p>
                  </a:txBody>
                  <a:tcPr anchor="ctr"/>
                </a:tc>
              </a:tr>
            </a:tbl>
          </a:graphicData>
        </a:graphic>
      </p:graphicFrame>
      <p:sp>
        <p:nvSpPr>
          <p:cNvPr id="45" name="矩形 44"/>
          <p:cNvSpPr/>
          <p:nvPr/>
        </p:nvSpPr>
        <p:spPr>
          <a:xfrm>
            <a:off x="1560328" y="6211015"/>
            <a:ext cx="5179623" cy="738664"/>
          </a:xfrm>
          <a:prstGeom prst="rect">
            <a:avLst/>
          </a:prstGeom>
        </p:spPr>
        <p:txBody>
          <a:bodyPr wrap="none">
            <a:spAutoFit/>
          </a:bodyPr>
          <a:lstStyle/>
          <a:p>
            <a:pPr algn="ctr"/>
            <a:r>
              <a:rPr lang="zh-CN" altLang="zh-CN" sz="1400" kern="100" dirty="0" smtClean="0">
                <a:latin typeface="微软雅黑" panose="020B0503020204020204" pitchFamily="34" charset="-122"/>
                <a:ea typeface="微软雅黑" panose="020B0503020204020204" pitchFamily="34" charset="-122"/>
                <a:cs typeface="Times New Roman" panose="02020603050405020304" pitchFamily="18" charset="0"/>
              </a:rPr>
              <a:t>荷兰六个国家级新关键项目基本情况</a:t>
            </a:r>
            <a:endParaRPr lang="en-US" altLang="zh-CN" sz="14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en-US" altLang="zh-CN" sz="1400" dirty="0"/>
              <a:t> Basic situation of the six new key projects in the Netherlands</a:t>
            </a:r>
            <a:endParaRPr lang="zh-CN" altLang="zh-CN" sz="1400" dirty="0"/>
          </a:p>
          <a:p>
            <a:pPr algn="ctr"/>
            <a:endParaRPr lang="zh-CN" altLang="en-US" sz="1400" dirty="0">
              <a:latin typeface="微软雅黑" panose="020B0503020204020204" pitchFamily="34" charset="-122"/>
              <a:ea typeface="微软雅黑" panose="020B0503020204020204" pitchFamily="34" charset="-122"/>
            </a:endParaRPr>
          </a:p>
        </p:txBody>
      </p:sp>
      <p:pic>
        <p:nvPicPr>
          <p:cNvPr id="8" name="图片 7" descr="New_key_projects_pdf__page_1_of_23___2_documents__52_total_pages_.png"/>
          <p:cNvPicPr>
            <a:picLocks noChangeAspect="1"/>
          </p:cNvPicPr>
          <p:nvPr/>
        </p:nvPicPr>
        <p:blipFill rotWithShape="1">
          <a:blip r:embed="rId2">
            <a:extLst>
              <a:ext uri="{28A0092B-C50C-407E-A947-70E740481C1C}">
                <a14:useLocalDpi xmlns:a14="http://schemas.microsoft.com/office/drawing/2010/main" val="0"/>
              </a:ext>
            </a:extLst>
          </a:blip>
          <a:srcRect l="18074" t="3831" r="18470" b="8505"/>
          <a:stretch/>
        </p:blipFill>
        <p:spPr>
          <a:xfrm>
            <a:off x="9230790" y="571500"/>
            <a:ext cx="2961210" cy="3345934"/>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599" y="4155103"/>
            <a:ext cx="3704088" cy="2055912"/>
          </a:xfrm>
          <a:prstGeom prst="rect">
            <a:avLst/>
          </a:prstGeom>
        </p:spPr>
      </p:pic>
      <p:sp>
        <p:nvSpPr>
          <p:cNvPr id="23" name="矩形 22"/>
          <p:cNvSpPr/>
          <p:nvPr/>
        </p:nvSpPr>
        <p:spPr>
          <a:xfrm>
            <a:off x="11288206" y="6211015"/>
            <a:ext cx="886781" cy="307777"/>
          </a:xfrm>
          <a:prstGeom prst="rect">
            <a:avLst/>
          </a:prstGeom>
        </p:spPr>
        <p:txBody>
          <a:bodyPr wrap="none">
            <a:spAutoFit/>
          </a:bodyPr>
          <a:lstStyle/>
          <a:p>
            <a:r>
              <a:rPr lang="en-US" altLang="zh-CN" sz="1400" b="1" kern="100" dirty="0">
                <a:latin typeface="微软雅黑" panose="020B0503020204020204" pitchFamily="34" charset="-122"/>
                <a:ea typeface="微软雅黑" panose="020B0503020204020204" pitchFamily="34" charset="-122"/>
              </a:rPr>
              <a:t>CU2030</a:t>
            </a:r>
            <a:endParaRPr lang="zh-CN" altLang="en-US" sz="1400" b="1" dirty="0"/>
          </a:p>
        </p:txBody>
      </p:sp>
    </p:spTree>
    <p:extLst>
      <p:ext uri="{BB962C8B-B14F-4D97-AF65-F5344CB8AC3E}">
        <p14:creationId xmlns:p14="http://schemas.microsoft.com/office/powerpoint/2010/main" val="51279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687" y="272534"/>
            <a:ext cx="6906634" cy="1200329"/>
          </a:xfrm>
          <a:prstGeom prst="rect">
            <a:avLst/>
          </a:prstGeom>
        </p:spPr>
        <p:txBody>
          <a:bodyPr wrap="none">
            <a:spAutoFit/>
          </a:bodyPr>
          <a:lstStyle/>
          <a:p>
            <a:r>
              <a:rPr lang="zh-CN" altLang="zh-CN" b="1" kern="2200" dirty="0" smtClean="0">
                <a:latin typeface="微软雅黑" panose="020B0503020204020204" pitchFamily="34" charset="-122"/>
                <a:ea typeface="微软雅黑" panose="020B0503020204020204" pitchFamily="34" charset="-122"/>
                <a:cs typeface="Times New Roman" panose="02020603050405020304" pitchFamily="18" charset="0"/>
              </a:rPr>
              <a:t>三类地区耦合发展新趋势</a:t>
            </a:r>
            <a:r>
              <a:rPr lang="zh-CN" altLang="en-US" b="1" kern="22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2200" dirty="0" smtClean="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b="1" kern="100" dirty="0" smtClean="0">
                <a:latin typeface="微软雅黑" panose="020B0503020204020204" pitchFamily="34" charset="-122"/>
                <a:ea typeface="微软雅黑" panose="020B0503020204020204" pitchFamily="34" charset="-122"/>
                <a:cs typeface="Times New Roman" panose="02020603050405020304" pitchFamily="18" charset="0"/>
              </a:rPr>
              <a:t>失衡</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场所</a:t>
            </a:r>
            <a:r>
              <a:rPr lang="zh-CN" altLang="zh-CN"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城市中心节点价值的</a:t>
            </a:r>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提升</a:t>
            </a:r>
            <a:endPar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dirty="0">
                <a:latin typeface="微软雅黑" panose="020B0503020204020204" pitchFamily="34" charset="-122"/>
                <a:ea typeface="微软雅黑" panose="020B0503020204020204" pitchFamily="34" charset="-122"/>
              </a:rPr>
              <a:t>New trend of three types of regional coupling development: </a:t>
            </a:r>
          </a:p>
          <a:p>
            <a:r>
              <a:rPr lang="en-US" altLang="zh-CN" dirty="0" err="1"/>
              <a:t>Unsustained</a:t>
            </a:r>
            <a:r>
              <a:rPr lang="en-US" altLang="zh-CN" dirty="0"/>
              <a:t> </a:t>
            </a:r>
            <a:r>
              <a:rPr lang="en-US" altLang="zh-CN" dirty="0" smtClean="0"/>
              <a:t>place :</a:t>
            </a:r>
            <a:r>
              <a:rPr lang="en-US" altLang="zh-CN" dirty="0" smtClean="0">
                <a:latin typeface="微软雅黑" panose="020B0503020204020204" pitchFamily="34" charset="-122"/>
                <a:ea typeface="微软雅黑" panose="020B0503020204020204" pitchFamily="34" charset="-122"/>
              </a:rPr>
              <a:t>enhance </a:t>
            </a:r>
            <a:r>
              <a:rPr lang="en-US" altLang="zh-CN" dirty="0">
                <a:latin typeface="微软雅黑" panose="020B0503020204020204" pitchFamily="34" charset="-122"/>
                <a:ea typeface="微软雅黑" panose="020B0503020204020204" pitchFamily="34" charset="-122"/>
              </a:rPr>
              <a:t>the value of </a:t>
            </a:r>
            <a:r>
              <a:rPr lang="en-US" altLang="zh-CN" dirty="0" smtClean="0">
                <a:latin typeface="微软雅黑" panose="020B0503020204020204" pitchFamily="34" charset="-122"/>
                <a:ea typeface="微软雅黑" panose="020B0503020204020204" pitchFamily="34" charset="-122"/>
              </a:rPr>
              <a:t>city </a:t>
            </a:r>
            <a:r>
              <a:rPr lang="en-US" altLang="zh-CN" dirty="0">
                <a:latin typeface="微软雅黑" panose="020B0503020204020204" pitchFamily="34" charset="-122"/>
                <a:ea typeface="微软雅黑" panose="020B0503020204020204" pitchFamily="34" charset="-122"/>
              </a:rPr>
              <a:t>center node</a:t>
            </a:r>
            <a:endParaRPr lang="zh-CN" altLang="en-US" dirty="0">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592958"/>
            <a:ext cx="7229475" cy="5125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7832764" y="1592958"/>
            <a:ext cx="4026174" cy="1477328"/>
          </a:xfrm>
          <a:prstGeom prst="rect">
            <a:avLst/>
          </a:prstGeom>
        </p:spPr>
        <p:txBody>
          <a:bodyPr wrap="square">
            <a:spAutoFit/>
          </a:bodyPr>
          <a:lstStyle/>
          <a:p>
            <a:r>
              <a:rPr lang="zh-CN" altLang="en-US" b="1" dirty="0" smtClean="0">
                <a:latin typeface="微软雅黑" panose="020B0503020204020204" pitchFamily="34" charset="-122"/>
                <a:ea typeface="微软雅黑" panose="020B0503020204020204" pitchFamily="34" charset="-122"/>
              </a:rPr>
              <a:t>伦敦</a:t>
            </a:r>
            <a:r>
              <a:rPr lang="en-US" altLang="zh-CN" b="1" dirty="0" err="1" smtClean="0">
                <a:latin typeface="微软雅黑" panose="020B0503020204020204" pitchFamily="34" charset="-122"/>
                <a:ea typeface="微软雅黑" panose="020B0503020204020204" pitchFamily="34" charset="-122"/>
              </a:rPr>
              <a:t>Crossrail</a:t>
            </a:r>
            <a:r>
              <a:rPr lang="zh-CN" altLang="en-US" b="1" dirty="0" smtClean="0">
                <a:latin typeface="微软雅黑" panose="020B0503020204020204" pitchFamily="34" charset="-122"/>
                <a:ea typeface="微软雅黑" panose="020B0503020204020204" pitchFamily="34" charset="-122"/>
              </a:rPr>
              <a:t>工程（</a:t>
            </a:r>
            <a:r>
              <a:rPr lang="en-US" altLang="zh-CN" b="1" dirty="0" smtClean="0">
                <a:latin typeface="微软雅黑" panose="020B0503020204020204" pitchFamily="34" charset="-122"/>
                <a:ea typeface="微软雅黑" panose="020B0503020204020204" pitchFamily="34" charset="-122"/>
              </a:rPr>
              <a:t>2009-2017</a:t>
            </a:r>
            <a:r>
              <a:rPr lang="zh-CN" altLang="en-US" b="1" dirty="0" smtClean="0">
                <a:latin typeface="微软雅黑" panose="020B0503020204020204" pitchFamily="34" charset="-122"/>
                <a:ea typeface="微软雅黑" panose="020B0503020204020204" pitchFamily="34" charset="-122"/>
              </a:rPr>
              <a:t>）：面向</a:t>
            </a:r>
            <a:r>
              <a:rPr lang="zh-CN" altLang="en-US" b="1" dirty="0">
                <a:latin typeface="微软雅黑" panose="020B0503020204020204" pitchFamily="34" charset="-122"/>
                <a:ea typeface="微软雅黑" panose="020B0503020204020204" pitchFamily="34" charset="-122"/>
              </a:rPr>
              <a:t>区域强化</a:t>
            </a:r>
            <a:r>
              <a:rPr lang="zh-CN" altLang="en-US" b="1" dirty="0" smtClean="0">
                <a:latin typeface="微软雅黑" panose="020B0503020204020204" pitchFamily="34" charset="-122"/>
                <a:ea typeface="微软雅黑" panose="020B0503020204020204" pitchFamily="34" charset="-122"/>
              </a:rPr>
              <a:t>中心</a:t>
            </a:r>
            <a:endParaRPr lang="en-US" altLang="zh-CN" b="1" dirty="0" smtClean="0">
              <a:latin typeface="微软雅黑" panose="020B0503020204020204" pitchFamily="34" charset="-122"/>
              <a:ea typeface="微软雅黑" panose="020B0503020204020204" pitchFamily="34" charset="-122"/>
            </a:endParaRPr>
          </a:p>
          <a:p>
            <a:r>
              <a:rPr lang="en-US" altLang="zh-CN" dirty="0" err="1" smtClean="0">
                <a:latin typeface="微软雅黑" panose="020B0503020204020204" pitchFamily="34" charset="-122"/>
                <a:ea typeface="微软雅黑" panose="020B0503020204020204" pitchFamily="34" charset="-122"/>
              </a:rPr>
              <a:t>Crossrail</a:t>
            </a:r>
            <a:r>
              <a:rPr lang="en-US" altLang="zh-CN" dirty="0" smtClean="0">
                <a:latin typeface="微软雅黑" panose="020B0503020204020204" pitchFamily="34" charset="-122"/>
                <a:ea typeface="微软雅黑" panose="020B0503020204020204" pitchFamily="34" charset="-122"/>
              </a:rPr>
              <a:t> project in London </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2009-2017</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strengthen </a:t>
            </a:r>
            <a:r>
              <a:rPr lang="en-US" altLang="zh-CN" dirty="0">
                <a:latin typeface="微软雅黑" panose="020B0503020204020204" pitchFamily="34" charset="-122"/>
                <a:ea typeface="微软雅黑" panose="020B0503020204020204" pitchFamily="34" charset="-122"/>
              </a:rPr>
              <a:t>urban centers in the region</a:t>
            </a:r>
            <a:endParaRPr lang="zh-CN" altLang="en-US"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7735887" y="3190381"/>
            <a:ext cx="4468813" cy="2893964"/>
            <a:chOff x="3590925" y="0"/>
            <a:chExt cx="5437188" cy="3521075"/>
          </a:xfrm>
        </p:grpSpPr>
        <p:pic>
          <p:nvPicPr>
            <p:cNvPr id="6" name="Picture 3" descr="C:\Users\wangjifeng\Desktop\rail enhancements.PNG"/>
            <p:cNvPicPr>
              <a:picLocks noChangeAspect="1" noChangeArrowheads="1"/>
            </p:cNvPicPr>
            <p:nvPr/>
          </p:nvPicPr>
          <p:blipFill>
            <a:blip r:embed="rId3">
              <a:extLst>
                <a:ext uri="{28A0092B-C50C-407E-A947-70E740481C1C}">
                  <a14:useLocalDpi xmlns:a14="http://schemas.microsoft.com/office/drawing/2010/main" val="0"/>
                </a:ext>
              </a:extLst>
            </a:blip>
            <a:srcRect t="34030" b="14627"/>
            <a:stretch>
              <a:fillRect/>
            </a:stretch>
          </p:blipFill>
          <p:spPr bwMode="auto">
            <a:xfrm>
              <a:off x="3590925" y="0"/>
              <a:ext cx="5437188"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任意多边形 7"/>
            <p:cNvSpPr/>
            <p:nvPr/>
          </p:nvSpPr>
          <p:spPr>
            <a:xfrm>
              <a:off x="3679825" y="473075"/>
              <a:ext cx="4927600" cy="1055688"/>
            </a:xfrm>
            <a:custGeom>
              <a:avLst/>
              <a:gdLst>
                <a:gd name="connsiteX0" fmla="*/ 0 w 4927600"/>
                <a:gd name="connsiteY0" fmla="*/ 939800 h 1056138"/>
                <a:gd name="connsiteX1" fmla="*/ 406400 w 4927600"/>
                <a:gd name="connsiteY1" fmla="*/ 1054100 h 1056138"/>
                <a:gd name="connsiteX2" fmla="*/ 723900 w 4927600"/>
                <a:gd name="connsiteY2" fmla="*/ 1016000 h 1056138"/>
                <a:gd name="connsiteX3" fmla="*/ 965200 w 4927600"/>
                <a:gd name="connsiteY3" fmla="*/ 1054100 h 1056138"/>
                <a:gd name="connsiteX4" fmla="*/ 1485900 w 4927600"/>
                <a:gd name="connsiteY4" fmla="*/ 1016000 h 1056138"/>
                <a:gd name="connsiteX5" fmla="*/ 1828800 w 4927600"/>
                <a:gd name="connsiteY5" fmla="*/ 901700 h 1056138"/>
                <a:gd name="connsiteX6" fmla="*/ 1943100 w 4927600"/>
                <a:gd name="connsiteY6" fmla="*/ 825500 h 1056138"/>
                <a:gd name="connsiteX7" fmla="*/ 2133600 w 4927600"/>
                <a:gd name="connsiteY7" fmla="*/ 825500 h 1056138"/>
                <a:gd name="connsiteX8" fmla="*/ 2222500 w 4927600"/>
                <a:gd name="connsiteY8" fmla="*/ 914400 h 1056138"/>
                <a:gd name="connsiteX9" fmla="*/ 2311400 w 4927600"/>
                <a:gd name="connsiteY9" fmla="*/ 977900 h 1056138"/>
                <a:gd name="connsiteX10" fmla="*/ 2590800 w 4927600"/>
                <a:gd name="connsiteY10" fmla="*/ 939800 h 1056138"/>
                <a:gd name="connsiteX11" fmla="*/ 2794000 w 4927600"/>
                <a:gd name="connsiteY11" fmla="*/ 914400 h 1056138"/>
                <a:gd name="connsiteX12" fmla="*/ 3073400 w 4927600"/>
                <a:gd name="connsiteY12" fmla="*/ 990600 h 1056138"/>
                <a:gd name="connsiteX13" fmla="*/ 3187700 w 4927600"/>
                <a:gd name="connsiteY13" fmla="*/ 698500 h 1056138"/>
                <a:gd name="connsiteX14" fmla="*/ 3619500 w 4927600"/>
                <a:gd name="connsiteY14" fmla="*/ 558800 h 1056138"/>
                <a:gd name="connsiteX15" fmla="*/ 4089400 w 4927600"/>
                <a:gd name="connsiteY15" fmla="*/ 508000 h 1056138"/>
                <a:gd name="connsiteX16" fmla="*/ 4229100 w 4927600"/>
                <a:gd name="connsiteY16" fmla="*/ 457200 h 1056138"/>
                <a:gd name="connsiteX17" fmla="*/ 4610100 w 4927600"/>
                <a:gd name="connsiteY17" fmla="*/ 228600 h 1056138"/>
                <a:gd name="connsiteX18" fmla="*/ 4927600 w 4927600"/>
                <a:gd name="connsiteY18" fmla="*/ 0 h 105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27600" h="1056138">
                  <a:moveTo>
                    <a:pt x="0" y="939800"/>
                  </a:moveTo>
                  <a:cubicBezTo>
                    <a:pt x="142875" y="990600"/>
                    <a:pt x="285750" y="1041400"/>
                    <a:pt x="406400" y="1054100"/>
                  </a:cubicBezTo>
                  <a:cubicBezTo>
                    <a:pt x="527050" y="1066800"/>
                    <a:pt x="630767" y="1016000"/>
                    <a:pt x="723900" y="1016000"/>
                  </a:cubicBezTo>
                  <a:cubicBezTo>
                    <a:pt x="817033" y="1016000"/>
                    <a:pt x="838200" y="1054100"/>
                    <a:pt x="965200" y="1054100"/>
                  </a:cubicBezTo>
                  <a:cubicBezTo>
                    <a:pt x="1092200" y="1054100"/>
                    <a:pt x="1341967" y="1041400"/>
                    <a:pt x="1485900" y="1016000"/>
                  </a:cubicBezTo>
                  <a:cubicBezTo>
                    <a:pt x="1629833" y="990600"/>
                    <a:pt x="1752600" y="933450"/>
                    <a:pt x="1828800" y="901700"/>
                  </a:cubicBezTo>
                  <a:cubicBezTo>
                    <a:pt x="1905000" y="869950"/>
                    <a:pt x="1892300" y="838200"/>
                    <a:pt x="1943100" y="825500"/>
                  </a:cubicBezTo>
                  <a:cubicBezTo>
                    <a:pt x="1993900" y="812800"/>
                    <a:pt x="2087033" y="810683"/>
                    <a:pt x="2133600" y="825500"/>
                  </a:cubicBezTo>
                  <a:cubicBezTo>
                    <a:pt x="2180167" y="840317"/>
                    <a:pt x="2192867" y="889000"/>
                    <a:pt x="2222500" y="914400"/>
                  </a:cubicBezTo>
                  <a:cubicBezTo>
                    <a:pt x="2252133" y="939800"/>
                    <a:pt x="2250017" y="973667"/>
                    <a:pt x="2311400" y="977900"/>
                  </a:cubicBezTo>
                  <a:cubicBezTo>
                    <a:pt x="2372783" y="982133"/>
                    <a:pt x="2590800" y="939800"/>
                    <a:pt x="2590800" y="939800"/>
                  </a:cubicBezTo>
                  <a:cubicBezTo>
                    <a:pt x="2671233" y="929217"/>
                    <a:pt x="2713567" y="905933"/>
                    <a:pt x="2794000" y="914400"/>
                  </a:cubicBezTo>
                  <a:cubicBezTo>
                    <a:pt x="2874433" y="922867"/>
                    <a:pt x="3007783" y="1026583"/>
                    <a:pt x="3073400" y="990600"/>
                  </a:cubicBezTo>
                  <a:cubicBezTo>
                    <a:pt x="3139017" y="954617"/>
                    <a:pt x="3096683" y="770467"/>
                    <a:pt x="3187700" y="698500"/>
                  </a:cubicBezTo>
                  <a:cubicBezTo>
                    <a:pt x="3278717" y="626533"/>
                    <a:pt x="3469217" y="590550"/>
                    <a:pt x="3619500" y="558800"/>
                  </a:cubicBezTo>
                  <a:cubicBezTo>
                    <a:pt x="3769783" y="527050"/>
                    <a:pt x="3987800" y="524933"/>
                    <a:pt x="4089400" y="508000"/>
                  </a:cubicBezTo>
                  <a:cubicBezTo>
                    <a:pt x="4191000" y="491067"/>
                    <a:pt x="4142317" y="503767"/>
                    <a:pt x="4229100" y="457200"/>
                  </a:cubicBezTo>
                  <a:cubicBezTo>
                    <a:pt x="4315883" y="410633"/>
                    <a:pt x="4493683" y="304800"/>
                    <a:pt x="4610100" y="228600"/>
                  </a:cubicBezTo>
                  <a:cubicBezTo>
                    <a:pt x="4726517" y="152400"/>
                    <a:pt x="4827058" y="76200"/>
                    <a:pt x="4927600" y="0"/>
                  </a:cubicBez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extLst>
      <p:ext uri="{BB962C8B-B14F-4D97-AF65-F5344CB8AC3E}">
        <p14:creationId xmlns:p14="http://schemas.microsoft.com/office/powerpoint/2010/main" val="1146018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687" y="272534"/>
            <a:ext cx="8805552" cy="1200329"/>
          </a:xfrm>
          <a:prstGeom prst="rect">
            <a:avLst/>
          </a:prstGeom>
        </p:spPr>
        <p:txBody>
          <a:bodyPr wrap="none">
            <a:spAutoFit/>
          </a:bodyPr>
          <a:lstStyle/>
          <a:p>
            <a:r>
              <a:rPr lang="zh-CN" altLang="zh-CN" b="1" kern="2200" dirty="0" smtClean="0">
                <a:latin typeface="微软雅黑" panose="020B0503020204020204" pitchFamily="34" charset="-122"/>
                <a:ea typeface="微软雅黑" panose="020B0503020204020204" pitchFamily="34" charset="-122"/>
                <a:cs typeface="Times New Roman" panose="02020603050405020304" pitchFamily="18" charset="0"/>
              </a:rPr>
              <a:t>三类地区耦合发展新趋势</a:t>
            </a:r>
            <a:r>
              <a:rPr lang="zh-CN" altLang="en-US" b="1" kern="22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2200" dirty="0" smtClean="0">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从属状态</a:t>
            </a:r>
            <a:r>
              <a:rPr lang="zh-CN" altLang="zh-CN"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利用新建铁路客运枢纽构建新的城市</a:t>
            </a:r>
            <a:r>
              <a:rPr lang="zh-CN" altLang="en-US" b="1" kern="100" dirty="0" smtClean="0">
                <a:latin typeface="微软雅黑" panose="020B0503020204020204" pitchFamily="34" charset="-122"/>
                <a:ea typeface="微软雅黑" panose="020B0503020204020204" pitchFamily="34" charset="-122"/>
                <a:cs typeface="Times New Roman" panose="02020603050405020304" pitchFamily="18" charset="0"/>
              </a:rPr>
              <a:t>中心</a:t>
            </a:r>
            <a:endPar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dirty="0">
                <a:latin typeface="微软雅黑" panose="020B0503020204020204" pitchFamily="34" charset="-122"/>
                <a:ea typeface="微软雅黑" panose="020B0503020204020204" pitchFamily="34" charset="-122"/>
              </a:rPr>
              <a:t>New trend of three types of regional coupling development: </a:t>
            </a:r>
          </a:p>
          <a:p>
            <a:r>
              <a:rPr lang="en-US" altLang="zh-CN" dirty="0"/>
              <a:t>Dependency </a:t>
            </a:r>
            <a:r>
              <a:rPr lang="en-US" altLang="zh-CN" dirty="0" smtClean="0"/>
              <a:t>:</a:t>
            </a: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construct </a:t>
            </a:r>
            <a:r>
              <a:rPr lang="en-US" altLang="zh-CN" dirty="0">
                <a:latin typeface="微软雅黑" panose="020B0503020204020204" pitchFamily="34" charset="-122"/>
                <a:ea typeface="微软雅黑" panose="020B0503020204020204" pitchFamily="34" charset="-122"/>
              </a:rPr>
              <a:t>new city center by using new railway passenger hub</a:t>
            </a:r>
            <a:endParaRPr lang="zh-CN" altLang="en-US" dirty="0">
              <a:latin typeface="微软雅黑" panose="020B0503020204020204" pitchFamily="34" charset="-122"/>
              <a:ea typeface="微软雅黑" panose="020B0503020204020204" pitchFamily="34" charset="-122"/>
            </a:endParaRPr>
          </a:p>
        </p:txBody>
      </p:sp>
      <p:pic>
        <p:nvPicPr>
          <p:cNvPr id="3" name="内容占位符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4626" y="1472863"/>
            <a:ext cx="8702613" cy="4310513"/>
          </a:xfrm>
        </p:spPr>
      </p:pic>
      <p:sp>
        <p:nvSpPr>
          <p:cNvPr id="4" name="矩形 3"/>
          <p:cNvSpPr/>
          <p:nvPr/>
        </p:nvSpPr>
        <p:spPr>
          <a:xfrm>
            <a:off x="6885503" y="5783376"/>
            <a:ext cx="2324675"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拉德芳斯La </a:t>
            </a:r>
            <a:r>
              <a:rPr lang="zh-CN" altLang="en-US" dirty="0">
                <a:latin typeface="微软雅黑" panose="020B0503020204020204" pitchFamily="34" charset="-122"/>
                <a:ea typeface="微软雅黑" panose="020B0503020204020204" pitchFamily="34" charset="-122"/>
              </a:rPr>
              <a:t>Defense</a:t>
            </a:r>
          </a:p>
        </p:txBody>
      </p:sp>
    </p:spTree>
    <p:extLst>
      <p:ext uri="{BB962C8B-B14F-4D97-AF65-F5344CB8AC3E}">
        <p14:creationId xmlns:p14="http://schemas.microsoft.com/office/powerpoint/2010/main" val="3472385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687" y="247910"/>
            <a:ext cx="11433113" cy="923330"/>
          </a:xfrm>
          <a:prstGeom prst="rect">
            <a:avLst/>
          </a:prstGeom>
        </p:spPr>
        <p:txBody>
          <a:bodyPr wrap="square">
            <a:spAutoFit/>
          </a:bodyPr>
          <a:lstStyle/>
          <a:p>
            <a:r>
              <a:rPr lang="zh-CN" altLang="en-US" b="1" dirty="0" smtClean="0">
                <a:latin typeface="微软雅黑" panose="020B0503020204020204" pitchFamily="34" charset="-122"/>
                <a:ea typeface="微软雅黑" panose="020B0503020204020204" pitchFamily="34" charset="-122"/>
              </a:rPr>
              <a:t>模型的应用：北京铁路客运枢纽与城市功能的关系</a:t>
            </a:r>
            <a:r>
              <a:rPr lang="zh-CN" altLang="en-US" b="1" dirty="0" smtClean="0">
                <a:latin typeface="微软雅黑" panose="020B0503020204020204" pitchFamily="34" charset="-122"/>
                <a:ea typeface="微软雅黑" panose="020B0503020204020204" pitchFamily="34" charset="-122"/>
              </a:rPr>
              <a:t>构想</a:t>
            </a:r>
            <a:endParaRPr lang="en-US" altLang="zh-CN" b="1" dirty="0" smtClean="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Application of the model: the relationship between Beijing railway passenger transport hub and urban function</a:t>
            </a:r>
            <a:endParaRPr lang="zh-CN" altLang="en-US" b="1" dirty="0">
              <a:latin typeface="微软雅黑" panose="020B0503020204020204" pitchFamily="34" charset="-122"/>
              <a:ea typeface="微软雅黑" panose="020B0503020204020204" pitchFamily="34" charset="-122"/>
            </a:endParaRPr>
          </a:p>
        </p:txBody>
      </p:sp>
      <p:sp>
        <p:nvSpPr>
          <p:cNvPr id="4" name="矩形 4"/>
          <p:cNvSpPr>
            <a:spLocks noChangeArrowheads="1"/>
          </p:cNvSpPr>
          <p:nvPr/>
        </p:nvSpPr>
        <p:spPr bwMode="auto">
          <a:xfrm>
            <a:off x="411249" y="1170905"/>
            <a:ext cx="6776951" cy="611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defRPr/>
            </a:pPr>
            <a:r>
              <a:rPr lang="zh-CN" altLang="en-US" sz="1800" b="1" dirty="0" smtClean="0">
                <a:solidFill>
                  <a:srgbClr val="7030A0"/>
                </a:solidFill>
                <a:latin typeface="微软雅黑" panose="020B0503020204020204" pitchFamily="34" charset="-122"/>
                <a:ea typeface="微软雅黑" panose="020B0503020204020204" pitchFamily="34" charset="-122"/>
              </a:rPr>
              <a:t>针对三类地区的策略</a:t>
            </a:r>
            <a:r>
              <a:rPr lang="en-US" altLang="zh-CN" sz="1800" b="1" dirty="0">
                <a:solidFill>
                  <a:srgbClr val="7030A0"/>
                </a:solidFill>
                <a:latin typeface="微软雅黑" panose="020B0503020204020204" pitchFamily="34" charset="-122"/>
                <a:ea typeface="微软雅黑" panose="020B0503020204020204" pitchFamily="34" charset="-122"/>
              </a:rPr>
              <a:t>Strategies for the three types of </a:t>
            </a:r>
            <a:r>
              <a:rPr lang="en-US" altLang="zh-CN" sz="1800" b="1" dirty="0" smtClean="0">
                <a:solidFill>
                  <a:srgbClr val="7030A0"/>
                </a:solidFill>
                <a:latin typeface="微软雅黑" panose="020B0503020204020204" pitchFamily="34" charset="-122"/>
                <a:ea typeface="微软雅黑" panose="020B0503020204020204" pitchFamily="34" charset="-122"/>
              </a:rPr>
              <a:t>areas</a:t>
            </a:r>
          </a:p>
          <a:p>
            <a:pPr marL="285750" indent="-285750">
              <a:buFont typeface="Wingdings" panose="05000000000000000000" pitchFamily="2" charset="2"/>
              <a:buChar char="u"/>
              <a:defRPr/>
            </a:pPr>
            <a:r>
              <a:rPr lang="zh-CN" altLang="en-US" sz="1800" b="1" dirty="0" smtClean="0">
                <a:solidFill>
                  <a:srgbClr val="7030A0"/>
                </a:solidFill>
                <a:latin typeface="微软雅黑" panose="020B0503020204020204" pitchFamily="34" charset="-122"/>
                <a:ea typeface="微软雅黑" panose="020B0503020204020204" pitchFamily="34" charset="-122"/>
              </a:rPr>
              <a:t>失衡</a:t>
            </a:r>
            <a:r>
              <a:rPr lang="zh-CN" altLang="en-US" sz="1800" b="1" dirty="0" smtClean="0">
                <a:solidFill>
                  <a:srgbClr val="7030A0"/>
                </a:solidFill>
                <a:latin typeface="微软雅黑" panose="020B0503020204020204" pitchFamily="34" charset="-122"/>
                <a:ea typeface="微软雅黑" panose="020B0503020204020204" pitchFamily="34" charset="-122"/>
              </a:rPr>
              <a:t>节点</a:t>
            </a:r>
            <a:r>
              <a:rPr lang="zh-CN" altLang="en-US" sz="1800" b="1" dirty="0" smtClean="0">
                <a:solidFill>
                  <a:srgbClr val="7030A0"/>
                </a:solidFill>
                <a:latin typeface="微软雅黑" panose="020B0503020204020204" pitchFamily="34" charset="-122"/>
                <a:ea typeface="微软雅黑" panose="020B0503020204020204" pitchFamily="34" charset="-122"/>
              </a:rPr>
              <a:t>：</a:t>
            </a:r>
            <a:r>
              <a:rPr lang="zh-CN" altLang="en-US" sz="1800" b="1" dirty="0" smtClean="0">
                <a:solidFill>
                  <a:schemeClr val="tx2"/>
                </a:solidFill>
                <a:latin typeface="微软雅黑" panose="020B0503020204020204" pitchFamily="34" charset="-122"/>
                <a:ea typeface="微软雅黑" panose="020B0503020204020204" pitchFamily="34" charset="-122"/>
              </a:rPr>
              <a:t>落实</a:t>
            </a:r>
            <a:r>
              <a:rPr lang="zh-CN" altLang="en-US" sz="1800" b="1" dirty="0" smtClean="0">
                <a:solidFill>
                  <a:schemeClr val="tx2"/>
                </a:solidFill>
                <a:latin typeface="微软雅黑" panose="020B0503020204020204" pitchFamily="34" charset="-122"/>
                <a:ea typeface="微软雅黑" panose="020B0503020204020204" pitchFamily="34" charset="-122"/>
              </a:rPr>
              <a:t>城市功能疏解政策，提升公共空间</a:t>
            </a:r>
            <a:r>
              <a:rPr lang="zh-CN" altLang="en-US" sz="1800" b="1" dirty="0" smtClean="0">
                <a:solidFill>
                  <a:schemeClr val="tx2"/>
                </a:solidFill>
                <a:latin typeface="微软雅黑" panose="020B0503020204020204" pitchFamily="34" charset="-122"/>
                <a:ea typeface="微软雅黑" panose="020B0503020204020204" pitchFamily="34" charset="-122"/>
              </a:rPr>
              <a:t>品质</a:t>
            </a:r>
            <a:endParaRPr lang="en-US" altLang="zh-CN" sz="1800" b="1" dirty="0" smtClean="0">
              <a:solidFill>
                <a:schemeClr val="tx2"/>
              </a:solidFill>
              <a:latin typeface="微软雅黑" panose="020B0503020204020204" pitchFamily="34" charset="-122"/>
              <a:ea typeface="微软雅黑" panose="020B0503020204020204" pitchFamily="34" charset="-122"/>
            </a:endParaRPr>
          </a:p>
          <a:p>
            <a:pPr>
              <a:buNone/>
              <a:defRPr/>
            </a:pPr>
            <a:r>
              <a:rPr lang="zh-CN" altLang="en-US" sz="1800" b="1" dirty="0">
                <a:solidFill>
                  <a:srgbClr val="E46C0A"/>
                </a:solidFill>
                <a:latin typeface="微软雅黑" panose="020B0503020204020204" pitchFamily="34" charset="-122"/>
                <a:ea typeface="微软雅黑" panose="020B0503020204020204" pitchFamily="34" charset="-122"/>
              </a:rPr>
              <a:t>北京站、北京西、北京南、北京</a:t>
            </a:r>
            <a:r>
              <a:rPr lang="zh-CN" altLang="en-US" sz="1800" b="1" dirty="0" smtClean="0">
                <a:solidFill>
                  <a:srgbClr val="E46C0A"/>
                </a:solidFill>
                <a:latin typeface="微软雅黑" panose="020B0503020204020204" pitchFamily="34" charset="-122"/>
                <a:ea typeface="微软雅黑" panose="020B0503020204020204" pitchFamily="34" charset="-122"/>
              </a:rPr>
              <a:t>北</a:t>
            </a:r>
            <a:endParaRPr lang="en-US" altLang="zh-CN" sz="1800" b="1" dirty="0" smtClean="0">
              <a:solidFill>
                <a:srgbClr val="E46C0A"/>
              </a:solidFill>
              <a:latin typeface="微软雅黑" panose="020B0503020204020204" pitchFamily="34" charset="-122"/>
              <a:ea typeface="微软雅黑" panose="020B0503020204020204" pitchFamily="34" charset="-122"/>
            </a:endParaRPr>
          </a:p>
          <a:p>
            <a:pPr>
              <a:buNone/>
              <a:defRPr/>
            </a:pPr>
            <a:r>
              <a:rPr lang="en-US" altLang="zh-CN" sz="1800" dirty="0" err="1">
                <a:latin typeface="微软雅黑" panose="020B0503020204020204" pitchFamily="34" charset="-122"/>
                <a:ea typeface="微软雅黑" panose="020B0503020204020204" pitchFamily="34" charset="-122"/>
              </a:rPr>
              <a:t>Unsustained</a:t>
            </a:r>
            <a:r>
              <a:rPr lang="en-US" altLang="zh-CN" sz="1800" dirty="0">
                <a:latin typeface="微软雅黑" panose="020B0503020204020204" pitchFamily="34" charset="-122"/>
                <a:ea typeface="微软雅黑" panose="020B0503020204020204" pitchFamily="34" charset="-122"/>
              </a:rPr>
              <a:t> node : ease </a:t>
            </a:r>
            <a:r>
              <a:rPr lang="en-US" altLang="zh-CN" sz="1800" dirty="0" smtClean="0">
                <a:latin typeface="微软雅黑" panose="020B0503020204020204" pitchFamily="34" charset="-122"/>
                <a:ea typeface="微软雅黑" panose="020B0503020204020204" pitchFamily="34" charset="-122"/>
              </a:rPr>
              <a:t>city function and </a:t>
            </a:r>
            <a:r>
              <a:rPr lang="en-US" altLang="zh-CN" sz="1800" dirty="0">
                <a:latin typeface="微软雅黑" panose="020B0503020204020204" pitchFamily="34" charset="-122"/>
                <a:ea typeface="微软雅黑" panose="020B0503020204020204" pitchFamily="34" charset="-122"/>
              </a:rPr>
              <a:t>improve the quality of public </a:t>
            </a:r>
            <a:r>
              <a:rPr lang="en-US" altLang="zh-CN" sz="1800" dirty="0" smtClean="0">
                <a:latin typeface="微软雅黑" panose="020B0503020204020204" pitchFamily="34" charset="-122"/>
                <a:ea typeface="微软雅黑" panose="020B0503020204020204" pitchFamily="34" charset="-122"/>
              </a:rPr>
              <a:t>space</a:t>
            </a:r>
            <a:endParaRPr lang="en-US" altLang="zh-CN" sz="1800" b="1" dirty="0">
              <a:solidFill>
                <a:srgbClr val="E46C0A"/>
              </a:solidFill>
              <a:latin typeface="微软雅黑" panose="020B0503020204020204" pitchFamily="34" charset="-122"/>
              <a:ea typeface="微软雅黑" panose="020B0503020204020204" pitchFamily="34" charset="-122"/>
            </a:endParaRPr>
          </a:p>
          <a:p>
            <a:pPr>
              <a:buFontTx/>
              <a:buNone/>
              <a:defRPr/>
            </a:pPr>
            <a:endParaRPr lang="en-US" altLang="zh-CN" sz="1800" b="1" dirty="0" smtClean="0">
              <a:solidFill>
                <a:srgbClr val="FF000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defRPr/>
            </a:pPr>
            <a:r>
              <a:rPr lang="zh-CN" altLang="en-US" sz="1800" b="1" dirty="0" smtClean="0">
                <a:solidFill>
                  <a:srgbClr val="7030A0"/>
                </a:solidFill>
                <a:latin typeface="微软雅黑" panose="020B0503020204020204" pitchFamily="34" charset="-122"/>
                <a:ea typeface="微软雅黑" panose="020B0503020204020204" pitchFamily="34" charset="-122"/>
              </a:rPr>
              <a:t>失衡场所</a:t>
            </a:r>
            <a:r>
              <a:rPr lang="zh-CN" altLang="en-US" sz="1800" b="1" dirty="0" smtClean="0">
                <a:solidFill>
                  <a:srgbClr val="7030A0"/>
                </a:solidFill>
                <a:latin typeface="微软雅黑" panose="020B0503020204020204" pitchFamily="34" charset="-122"/>
                <a:ea typeface="微软雅黑" panose="020B0503020204020204" pitchFamily="34" charset="-122"/>
              </a:rPr>
              <a:t>：</a:t>
            </a:r>
            <a:r>
              <a:rPr lang="zh-CN" altLang="en-US" sz="1800" b="1" dirty="0">
                <a:solidFill>
                  <a:schemeClr val="tx2"/>
                </a:solidFill>
                <a:latin typeface="微软雅黑" panose="020B0503020204020204" pitchFamily="34" charset="-122"/>
                <a:ea typeface="微软雅黑" panose="020B0503020204020204" pitchFamily="34" charset="-122"/>
              </a:rPr>
              <a:t>在城市既有公共中心引入节点功能</a:t>
            </a:r>
            <a:endParaRPr lang="en-US" altLang="zh-CN" sz="1800" b="1" dirty="0">
              <a:solidFill>
                <a:schemeClr val="tx2"/>
              </a:solidFill>
              <a:latin typeface="微软雅黑" panose="020B0503020204020204" pitchFamily="34" charset="-122"/>
              <a:ea typeface="微软雅黑" panose="020B0503020204020204" pitchFamily="34" charset="-122"/>
            </a:endParaRPr>
          </a:p>
          <a:p>
            <a:pPr>
              <a:buFontTx/>
              <a:buNone/>
              <a:defRPr/>
            </a:pPr>
            <a:r>
              <a:rPr lang="zh-CN" altLang="en-US" sz="1800" b="1" dirty="0" smtClean="0">
                <a:solidFill>
                  <a:srgbClr val="E46C0A"/>
                </a:solidFill>
                <a:latin typeface="微软雅黑" panose="020B0503020204020204" pitchFamily="34" charset="-122"/>
                <a:ea typeface="微软雅黑" panose="020B0503020204020204" pitchFamily="34" charset="-122"/>
              </a:rPr>
              <a:t>金融</a:t>
            </a:r>
            <a:r>
              <a:rPr lang="zh-CN" altLang="en-US" sz="1800" b="1" dirty="0">
                <a:solidFill>
                  <a:srgbClr val="E46C0A"/>
                </a:solidFill>
                <a:latin typeface="微软雅黑" panose="020B0503020204020204" pitchFamily="34" charset="-122"/>
                <a:ea typeface="微软雅黑" panose="020B0503020204020204" pitchFamily="34" charset="-122"/>
              </a:rPr>
              <a:t>街</a:t>
            </a:r>
            <a:r>
              <a:rPr lang="zh-CN" altLang="en-US" sz="1800" b="1" dirty="0" smtClean="0">
                <a:solidFill>
                  <a:srgbClr val="E46C0A"/>
                </a:solidFill>
                <a:latin typeface="微软雅黑" panose="020B0503020204020204" pitchFamily="34" charset="-122"/>
                <a:ea typeface="微软雅黑" panose="020B0503020204020204" pitchFamily="34" charset="-122"/>
              </a:rPr>
              <a:t>站、北京东站</a:t>
            </a:r>
            <a:r>
              <a:rPr lang="zh-CN" altLang="en-US" sz="1800" b="1" dirty="0">
                <a:solidFill>
                  <a:srgbClr val="E46C0A"/>
                </a:solidFill>
                <a:latin typeface="微软雅黑" panose="020B0503020204020204" pitchFamily="34" charset="-122"/>
                <a:ea typeface="微软雅黑" panose="020B0503020204020204" pitchFamily="34" charset="-122"/>
              </a:rPr>
              <a:t>（</a:t>
            </a:r>
            <a:r>
              <a:rPr lang="en-US" altLang="zh-CN" sz="1800" b="1" dirty="0">
                <a:solidFill>
                  <a:srgbClr val="E46C0A"/>
                </a:solidFill>
                <a:latin typeface="微软雅黑" panose="020B0503020204020204" pitchFamily="34" charset="-122"/>
                <a:ea typeface="微软雅黑" panose="020B0503020204020204" pitchFamily="34" charset="-122"/>
              </a:rPr>
              <a:t>CBD</a:t>
            </a:r>
            <a:r>
              <a:rPr lang="zh-CN" altLang="en-US" sz="1800" b="1" dirty="0">
                <a:solidFill>
                  <a:srgbClr val="E46C0A"/>
                </a:solidFill>
                <a:latin typeface="微软雅黑" panose="020B0503020204020204" pitchFamily="34" charset="-122"/>
                <a:ea typeface="微软雅黑" panose="020B0503020204020204" pitchFamily="34" charset="-122"/>
              </a:rPr>
              <a:t>站</a:t>
            </a:r>
            <a:r>
              <a:rPr lang="zh-CN" altLang="en-US" sz="1800" b="1" dirty="0" smtClean="0">
                <a:solidFill>
                  <a:srgbClr val="E46C0A"/>
                </a:solidFill>
                <a:latin typeface="微软雅黑" panose="020B0503020204020204" pitchFamily="34" charset="-122"/>
                <a:ea typeface="微软雅黑" panose="020B0503020204020204" pitchFamily="34" charset="-122"/>
              </a:rPr>
              <a:t>）、中关村、望京西、奥</a:t>
            </a:r>
            <a:r>
              <a:rPr lang="zh-CN" altLang="en-US" sz="1800" b="1" dirty="0">
                <a:solidFill>
                  <a:srgbClr val="E46C0A"/>
                </a:solidFill>
                <a:latin typeface="微软雅黑" panose="020B0503020204020204" pitchFamily="34" charset="-122"/>
                <a:ea typeface="微软雅黑" panose="020B0503020204020204" pitchFamily="34" charset="-122"/>
              </a:rPr>
              <a:t>体站</a:t>
            </a:r>
            <a:r>
              <a:rPr lang="zh-CN" altLang="en-US" sz="1800" b="1" dirty="0" smtClean="0">
                <a:solidFill>
                  <a:srgbClr val="E46C0A"/>
                </a:solidFill>
                <a:latin typeface="微软雅黑" panose="020B0503020204020204" pitchFamily="34" charset="-122"/>
                <a:ea typeface="微软雅黑" panose="020B0503020204020204" pitchFamily="34" charset="-122"/>
              </a:rPr>
              <a:t>地区</a:t>
            </a:r>
            <a:endParaRPr lang="en-US" altLang="zh-CN" sz="1800" b="1" dirty="0" smtClean="0">
              <a:solidFill>
                <a:srgbClr val="E46C0A"/>
              </a:solidFill>
              <a:latin typeface="微软雅黑" panose="020B0503020204020204" pitchFamily="34" charset="-122"/>
              <a:ea typeface="微软雅黑" panose="020B0503020204020204" pitchFamily="34" charset="-122"/>
            </a:endParaRPr>
          </a:p>
          <a:p>
            <a:pPr>
              <a:buFontTx/>
              <a:buNone/>
              <a:defRPr/>
            </a:pPr>
            <a:r>
              <a:rPr lang="en-US" altLang="zh-CN" sz="1800" dirty="0" err="1">
                <a:latin typeface="微软雅黑" panose="020B0503020204020204" pitchFamily="34" charset="-122"/>
                <a:ea typeface="微软雅黑" panose="020B0503020204020204" pitchFamily="34" charset="-122"/>
              </a:rPr>
              <a:t>Unsustained</a:t>
            </a:r>
            <a:r>
              <a:rPr lang="en-US" altLang="zh-CN" sz="1800" dirty="0">
                <a:latin typeface="微软雅黑" panose="020B0503020204020204" pitchFamily="34" charset="-122"/>
                <a:ea typeface="微软雅黑" panose="020B0503020204020204" pitchFamily="34" charset="-122"/>
              </a:rPr>
              <a:t> place : </a:t>
            </a:r>
            <a:r>
              <a:rPr lang="en-US" altLang="zh-CN" sz="1800" dirty="0" smtClean="0">
                <a:latin typeface="微软雅黑" panose="020B0503020204020204" pitchFamily="34" charset="-122"/>
                <a:ea typeface="微软雅黑" panose="020B0503020204020204" pitchFamily="34" charset="-122"/>
              </a:rPr>
              <a:t>increase </a:t>
            </a:r>
            <a:r>
              <a:rPr lang="en-US" altLang="zh-CN" sz="1800" dirty="0">
                <a:latin typeface="微软雅黑" panose="020B0503020204020204" pitchFamily="34" charset="-122"/>
                <a:ea typeface="微软雅黑" panose="020B0503020204020204" pitchFamily="34" charset="-122"/>
              </a:rPr>
              <a:t>node </a:t>
            </a:r>
            <a:r>
              <a:rPr lang="en-US" altLang="zh-CN" sz="1800" dirty="0" smtClean="0">
                <a:latin typeface="微软雅黑" panose="020B0503020204020204" pitchFamily="34" charset="-122"/>
                <a:ea typeface="微软雅黑" panose="020B0503020204020204" pitchFamily="34" charset="-122"/>
              </a:rPr>
              <a:t>function to </a:t>
            </a:r>
            <a:r>
              <a:rPr lang="en-US" altLang="zh-CN" sz="1800" dirty="0">
                <a:latin typeface="微软雅黑" panose="020B0503020204020204" pitchFamily="34" charset="-122"/>
                <a:ea typeface="微软雅黑" panose="020B0503020204020204" pitchFamily="34" charset="-122"/>
              </a:rPr>
              <a:t>the existing </a:t>
            </a:r>
            <a:r>
              <a:rPr lang="en-US" altLang="zh-CN" sz="1800" dirty="0" smtClean="0">
                <a:latin typeface="微软雅黑" panose="020B0503020204020204" pitchFamily="34" charset="-122"/>
                <a:ea typeface="微软雅黑" panose="020B0503020204020204" pitchFamily="34" charset="-122"/>
              </a:rPr>
              <a:t>city centers</a:t>
            </a:r>
            <a:endParaRPr lang="en-US" altLang="zh-CN" sz="1800" b="1" dirty="0">
              <a:solidFill>
                <a:srgbClr val="E46C0A"/>
              </a:solidFill>
              <a:latin typeface="微软雅黑" panose="020B0503020204020204" pitchFamily="34" charset="-122"/>
              <a:ea typeface="微软雅黑" panose="020B0503020204020204" pitchFamily="34" charset="-122"/>
            </a:endParaRPr>
          </a:p>
          <a:p>
            <a:pPr>
              <a:buFontTx/>
              <a:buNone/>
              <a:defRPr/>
            </a:pPr>
            <a:endParaRPr lang="en-US" altLang="zh-CN" sz="1800" b="1" dirty="0">
              <a:solidFill>
                <a:schemeClr val="accent6">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defRPr/>
            </a:pPr>
            <a:r>
              <a:rPr lang="zh-CN" altLang="en-US" sz="1800" b="1" dirty="0" smtClean="0">
                <a:solidFill>
                  <a:srgbClr val="7030A0"/>
                </a:solidFill>
                <a:latin typeface="微软雅黑" panose="020B0503020204020204" pitchFamily="34" charset="-122"/>
                <a:ea typeface="微软雅黑" panose="020B0503020204020204" pitchFamily="34" charset="-122"/>
              </a:rPr>
              <a:t>从属状态</a:t>
            </a:r>
            <a:r>
              <a:rPr lang="zh-CN" altLang="en-US" sz="1800" b="1" dirty="0" smtClean="0">
                <a:solidFill>
                  <a:srgbClr val="7030A0"/>
                </a:solidFill>
                <a:latin typeface="微软雅黑" panose="020B0503020204020204" pitchFamily="34" charset="-122"/>
                <a:ea typeface="微软雅黑" panose="020B0503020204020204" pitchFamily="34" charset="-122"/>
              </a:rPr>
              <a:t>：</a:t>
            </a:r>
            <a:r>
              <a:rPr lang="zh-CN" altLang="en-US" sz="1800" b="1" dirty="0" smtClean="0">
                <a:solidFill>
                  <a:schemeClr val="tx2"/>
                </a:solidFill>
                <a:latin typeface="微软雅黑" panose="020B0503020204020204" pitchFamily="34" charset="-122"/>
                <a:ea typeface="微软雅黑" panose="020B0503020204020204" pitchFamily="34" charset="-122"/>
              </a:rPr>
              <a:t>结合交通枢纽建设，构建新的城市中心</a:t>
            </a:r>
            <a:endParaRPr lang="en-US" altLang="zh-CN" sz="1800" b="1" dirty="0" smtClean="0">
              <a:solidFill>
                <a:schemeClr val="tx2"/>
              </a:solidFill>
              <a:latin typeface="微软雅黑" panose="020B0503020204020204" pitchFamily="34" charset="-122"/>
              <a:ea typeface="微软雅黑" panose="020B0503020204020204" pitchFamily="34" charset="-122"/>
            </a:endParaRPr>
          </a:p>
          <a:p>
            <a:pPr>
              <a:buNone/>
              <a:defRPr/>
            </a:pPr>
            <a:r>
              <a:rPr lang="zh-CN" altLang="en-US" sz="1800" b="1" dirty="0" smtClean="0">
                <a:solidFill>
                  <a:srgbClr val="E46C0A"/>
                </a:solidFill>
                <a:latin typeface="微软雅黑" panose="020B0503020204020204" pitchFamily="34" charset="-122"/>
                <a:ea typeface="微软雅黑" panose="020B0503020204020204" pitchFamily="34" charset="-122"/>
              </a:rPr>
              <a:t>通</a:t>
            </a:r>
            <a:r>
              <a:rPr lang="zh-CN" altLang="en-US" sz="1800" b="1" dirty="0">
                <a:solidFill>
                  <a:srgbClr val="E46C0A"/>
                </a:solidFill>
                <a:latin typeface="微软雅黑" panose="020B0503020204020204" pitchFamily="34" charset="-122"/>
                <a:ea typeface="微软雅黑" panose="020B0503020204020204" pitchFamily="34" charset="-122"/>
              </a:rPr>
              <a:t>州东站及北站地区、南苑地区</a:t>
            </a:r>
            <a:r>
              <a:rPr lang="zh-CN" altLang="en-US" sz="1800" b="1" dirty="0" smtClean="0">
                <a:solidFill>
                  <a:srgbClr val="E46C0A"/>
                </a:solidFill>
                <a:latin typeface="微软雅黑" panose="020B0503020204020204" pitchFamily="34" charset="-122"/>
                <a:ea typeface="微软雅黑" panose="020B0503020204020204" pitchFamily="34" charset="-122"/>
              </a:rPr>
              <a:t>、清河</a:t>
            </a:r>
            <a:r>
              <a:rPr lang="zh-CN" altLang="en-US" sz="1800" b="1" dirty="0">
                <a:solidFill>
                  <a:srgbClr val="E46C0A"/>
                </a:solidFill>
                <a:latin typeface="微软雅黑" panose="020B0503020204020204" pitchFamily="34" charset="-122"/>
                <a:ea typeface="微软雅黑" panose="020B0503020204020204" pitchFamily="34" charset="-122"/>
              </a:rPr>
              <a:t>、 亦庄、丰台丽泽、</a:t>
            </a:r>
            <a:r>
              <a:rPr lang="zh-CN" altLang="en-US" sz="1800" b="1" dirty="0" smtClean="0">
                <a:solidFill>
                  <a:srgbClr val="E46C0A"/>
                </a:solidFill>
                <a:latin typeface="微软雅黑" panose="020B0503020204020204" pitchFamily="34" charset="-122"/>
                <a:ea typeface="微软雅黑" panose="020B0503020204020204" pitchFamily="34" charset="-122"/>
              </a:rPr>
              <a:t>首钢</a:t>
            </a:r>
            <a:endParaRPr lang="en-US" altLang="zh-CN" sz="1800" b="1" dirty="0" smtClean="0">
              <a:solidFill>
                <a:srgbClr val="E46C0A"/>
              </a:solidFill>
              <a:latin typeface="微软雅黑" panose="020B0503020204020204" pitchFamily="34" charset="-122"/>
              <a:ea typeface="微软雅黑" panose="020B0503020204020204" pitchFamily="34" charset="-122"/>
            </a:endParaRPr>
          </a:p>
          <a:p>
            <a:pPr>
              <a:buNone/>
              <a:defRPr/>
            </a:pPr>
            <a:r>
              <a:rPr lang="en-US" altLang="zh-CN" sz="1800" dirty="0">
                <a:latin typeface="微软雅黑" panose="020B0503020204020204" pitchFamily="34" charset="-122"/>
                <a:ea typeface="微软雅黑" panose="020B0503020204020204" pitchFamily="34" charset="-122"/>
              </a:rPr>
              <a:t>Dependency</a:t>
            </a:r>
            <a:r>
              <a:rPr lang="zh-CN" altLang="en-US" sz="1800" dirty="0" smtClean="0">
                <a:latin typeface="微软雅黑" panose="020B0503020204020204" pitchFamily="34" charset="-122"/>
                <a:ea typeface="微软雅黑" panose="020B0503020204020204" pitchFamily="34" charset="-122"/>
              </a:rPr>
              <a:t>：</a:t>
            </a:r>
            <a:r>
              <a:rPr lang="en-US" altLang="zh-CN" sz="1800" dirty="0" smtClean="0">
                <a:latin typeface="微软雅黑" panose="020B0503020204020204" pitchFamily="34" charset="-122"/>
                <a:ea typeface="微软雅黑" panose="020B0503020204020204" pitchFamily="34" charset="-122"/>
              </a:rPr>
              <a:t>combine </a:t>
            </a:r>
            <a:r>
              <a:rPr lang="en-US" altLang="zh-CN" sz="1800" dirty="0">
                <a:latin typeface="微软雅黑" panose="020B0503020204020204" pitchFamily="34" charset="-122"/>
                <a:ea typeface="微软雅黑" panose="020B0503020204020204" pitchFamily="34" charset="-122"/>
              </a:rPr>
              <a:t>transport hub </a:t>
            </a:r>
            <a:r>
              <a:rPr lang="en-US" altLang="zh-CN" sz="1800" dirty="0" smtClean="0">
                <a:latin typeface="微软雅黑" panose="020B0503020204020204" pitchFamily="34" charset="-122"/>
                <a:ea typeface="微软雅黑" panose="020B0503020204020204" pitchFamily="34" charset="-122"/>
              </a:rPr>
              <a:t>and city center, to cultivate </a:t>
            </a:r>
            <a:r>
              <a:rPr lang="en-US" altLang="zh-CN" sz="1800" dirty="0">
                <a:latin typeface="微软雅黑" panose="020B0503020204020204" pitchFamily="34" charset="-122"/>
                <a:ea typeface="微软雅黑" panose="020B0503020204020204" pitchFamily="34" charset="-122"/>
              </a:rPr>
              <a:t>new </a:t>
            </a:r>
            <a:r>
              <a:rPr lang="en-US" altLang="zh-CN" sz="1800" dirty="0" smtClean="0">
                <a:latin typeface="微软雅黑" panose="020B0503020204020204" pitchFamily="34" charset="-122"/>
                <a:ea typeface="微软雅黑" panose="020B0503020204020204" pitchFamily="34" charset="-122"/>
              </a:rPr>
              <a:t>center </a:t>
            </a:r>
            <a:r>
              <a:rPr lang="en-US" altLang="zh-CN" sz="1800" dirty="0">
                <a:latin typeface="微软雅黑" panose="020B0503020204020204" pitchFamily="34" charset="-122"/>
                <a:ea typeface="微软雅黑" panose="020B0503020204020204" pitchFamily="34" charset="-122"/>
              </a:rPr>
              <a:t>in </a:t>
            </a:r>
            <a:r>
              <a:rPr lang="en-US" altLang="zh-CN" sz="1800" dirty="0" smtClean="0">
                <a:latin typeface="微软雅黑" panose="020B0503020204020204" pitchFamily="34" charset="-122"/>
                <a:ea typeface="微软雅黑" panose="020B0503020204020204" pitchFamily="34" charset="-122"/>
              </a:rPr>
              <a:t>new district</a:t>
            </a:r>
            <a:endParaRPr lang="en-US" altLang="zh-CN" sz="1800" dirty="0">
              <a:latin typeface="微软雅黑" panose="020B0503020204020204" pitchFamily="34" charset="-122"/>
              <a:ea typeface="微软雅黑" panose="020B0503020204020204" pitchFamily="34" charset="-122"/>
            </a:endParaRPr>
          </a:p>
          <a:p>
            <a:pPr>
              <a:buFontTx/>
              <a:buNone/>
              <a:defRPr/>
            </a:pPr>
            <a:endParaRPr lang="en-US" altLang="zh-CN" sz="2000" b="1" dirty="0">
              <a:solidFill>
                <a:srgbClr val="E46C0A"/>
              </a:solidFill>
              <a:latin typeface="微软雅黑" panose="020B0503020204020204" pitchFamily="34" charset="-122"/>
              <a:ea typeface="微软雅黑" panose="020B0503020204020204" pitchFamily="34" charset="-122"/>
            </a:endParaRPr>
          </a:p>
          <a:p>
            <a:pPr>
              <a:buFontTx/>
              <a:buNone/>
              <a:defRPr/>
            </a:pPr>
            <a:r>
              <a:rPr lang="en-US" altLang="zh-CN" sz="1600" b="1" dirty="0" smtClean="0">
                <a:solidFill>
                  <a:srgbClr val="E46C0A"/>
                </a:solidFill>
                <a:latin typeface="微软雅黑" panose="020B0503020204020204" pitchFamily="34" charset="-122"/>
                <a:ea typeface="微软雅黑" panose="020B0503020204020204" pitchFamily="34" charset="-122"/>
              </a:rPr>
              <a:t>  </a:t>
            </a:r>
            <a:endParaRPr lang="en-US" altLang="zh-CN" sz="1600" b="1" dirty="0" smtClean="0">
              <a:solidFill>
                <a:srgbClr val="E46C0A"/>
              </a:solidFill>
              <a:latin typeface="微软雅黑" panose="020B0503020204020204" pitchFamily="34" charset="-122"/>
              <a:ea typeface="微软雅黑" panose="020B0503020204020204" pitchFamily="34" charset="-122"/>
            </a:endParaRPr>
          </a:p>
          <a:p>
            <a:pPr>
              <a:buFontTx/>
              <a:buNone/>
              <a:defRPr/>
            </a:pPr>
            <a:r>
              <a:rPr lang="en-US" altLang="zh-CN" sz="1600" b="1" dirty="0" smtClean="0">
                <a:solidFill>
                  <a:srgbClr val="E46C0A"/>
                </a:solidFill>
                <a:latin typeface="微软雅黑" panose="020B0503020204020204" pitchFamily="34" charset="-122"/>
                <a:ea typeface="微软雅黑" panose="020B0503020204020204" pitchFamily="34" charset="-122"/>
              </a:rPr>
              <a:t>                                                                    </a:t>
            </a:r>
          </a:p>
          <a:p>
            <a:pPr>
              <a:buFontTx/>
              <a:buNone/>
              <a:defRPr/>
            </a:pPr>
            <a:endParaRPr lang="en-US" altLang="zh-CN" sz="1600" b="1" dirty="0" smtClean="0">
              <a:solidFill>
                <a:srgbClr val="FF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97762" y="1170905"/>
            <a:ext cx="4800600" cy="529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8340749" y="2443899"/>
            <a:ext cx="2714625" cy="836126"/>
          </a:xfrm>
          <a:prstGeom prst="rect">
            <a:avLst/>
          </a:prstGeom>
          <a:noFill/>
        </p:spPr>
        <p:txBody>
          <a:bodyPr wrap="square" rtlCol="0">
            <a:spAutoFit/>
          </a:bodyPr>
          <a:lstStyle/>
          <a:p>
            <a:pPr>
              <a:spcBef>
                <a:spcPts val="100"/>
              </a:spcBef>
            </a:pPr>
            <a:r>
              <a:rPr lang="en-US" altLang="zh-CN" sz="900" dirty="0" smtClean="0"/>
              <a:t>first-level functional center</a:t>
            </a:r>
          </a:p>
          <a:p>
            <a:pPr>
              <a:spcBef>
                <a:spcPts val="100"/>
              </a:spcBef>
            </a:pPr>
            <a:r>
              <a:rPr lang="en-US" altLang="zh-CN" sz="900" dirty="0" smtClean="0"/>
              <a:t>Secondary functional center</a:t>
            </a:r>
          </a:p>
          <a:p>
            <a:pPr>
              <a:spcBef>
                <a:spcPts val="100"/>
              </a:spcBef>
            </a:pPr>
            <a:r>
              <a:rPr lang="en-US" altLang="zh-CN" sz="900" dirty="0"/>
              <a:t>National </a:t>
            </a:r>
            <a:r>
              <a:rPr lang="en-US" altLang="zh-CN" sz="900" dirty="0" smtClean="0"/>
              <a:t>hub</a:t>
            </a:r>
          </a:p>
          <a:p>
            <a:pPr>
              <a:spcBef>
                <a:spcPts val="100"/>
              </a:spcBef>
            </a:pPr>
            <a:r>
              <a:rPr lang="en-US" altLang="zh-CN" sz="900" dirty="0" smtClean="0"/>
              <a:t>Regional hub</a:t>
            </a:r>
          </a:p>
          <a:p>
            <a:pPr>
              <a:spcBef>
                <a:spcPts val="100"/>
              </a:spcBef>
            </a:pPr>
            <a:r>
              <a:rPr lang="en-US" altLang="zh-CN" sz="900" dirty="0" smtClean="0"/>
              <a:t>District hub</a:t>
            </a:r>
            <a:endParaRPr lang="zh-CN" altLang="en-US" sz="900" dirty="0"/>
          </a:p>
        </p:txBody>
      </p:sp>
      <p:sp>
        <p:nvSpPr>
          <p:cNvPr id="7" name="文本框 6"/>
          <p:cNvSpPr txBox="1"/>
          <p:nvPr/>
        </p:nvSpPr>
        <p:spPr>
          <a:xfrm>
            <a:off x="7954107" y="2047342"/>
            <a:ext cx="978877" cy="200055"/>
          </a:xfrm>
          <a:prstGeom prst="rect">
            <a:avLst/>
          </a:prstGeom>
          <a:noFill/>
        </p:spPr>
        <p:txBody>
          <a:bodyPr wrap="square" rtlCol="0">
            <a:spAutoFit/>
          </a:bodyPr>
          <a:lstStyle/>
          <a:p>
            <a:r>
              <a:rPr lang="en-US" altLang="zh-CN" sz="700" dirty="0" err="1" smtClean="0"/>
              <a:t>Changping</a:t>
            </a:r>
            <a:endParaRPr lang="zh-CN" altLang="en-US" sz="700" dirty="0"/>
          </a:p>
        </p:txBody>
      </p:sp>
      <p:sp>
        <p:nvSpPr>
          <p:cNvPr id="8" name="文本框 7"/>
          <p:cNvSpPr txBox="1"/>
          <p:nvPr/>
        </p:nvSpPr>
        <p:spPr>
          <a:xfrm>
            <a:off x="8725046" y="3260004"/>
            <a:ext cx="978877" cy="200055"/>
          </a:xfrm>
          <a:prstGeom prst="rect">
            <a:avLst/>
          </a:prstGeom>
          <a:noFill/>
        </p:spPr>
        <p:txBody>
          <a:bodyPr wrap="square" rtlCol="0">
            <a:spAutoFit/>
          </a:bodyPr>
          <a:lstStyle/>
          <a:p>
            <a:r>
              <a:rPr lang="en-US" altLang="zh-CN" sz="700" dirty="0" smtClean="0"/>
              <a:t>QINGHE</a:t>
            </a:r>
            <a:endParaRPr lang="zh-CN" altLang="en-US" sz="700" dirty="0"/>
          </a:p>
        </p:txBody>
      </p:sp>
      <p:sp>
        <p:nvSpPr>
          <p:cNvPr id="9" name="文本框 8"/>
          <p:cNvSpPr txBox="1"/>
          <p:nvPr/>
        </p:nvSpPr>
        <p:spPr>
          <a:xfrm>
            <a:off x="8197508" y="3458941"/>
            <a:ext cx="978877" cy="200055"/>
          </a:xfrm>
          <a:prstGeom prst="rect">
            <a:avLst/>
          </a:prstGeom>
          <a:noFill/>
        </p:spPr>
        <p:txBody>
          <a:bodyPr wrap="square" rtlCol="0">
            <a:spAutoFit/>
          </a:bodyPr>
          <a:lstStyle/>
          <a:p>
            <a:r>
              <a:rPr lang="en-US" altLang="zh-CN" sz="700" dirty="0" smtClean="0"/>
              <a:t>ZHONGGUANCUN</a:t>
            </a:r>
            <a:endParaRPr lang="zh-CN" altLang="en-US" sz="700" dirty="0"/>
          </a:p>
        </p:txBody>
      </p:sp>
      <p:sp>
        <p:nvSpPr>
          <p:cNvPr id="10" name="文本框 9"/>
          <p:cNvSpPr txBox="1"/>
          <p:nvPr/>
        </p:nvSpPr>
        <p:spPr>
          <a:xfrm>
            <a:off x="8795385" y="3996102"/>
            <a:ext cx="978877" cy="200055"/>
          </a:xfrm>
          <a:prstGeom prst="rect">
            <a:avLst/>
          </a:prstGeom>
          <a:noFill/>
        </p:spPr>
        <p:txBody>
          <a:bodyPr wrap="square" rtlCol="0">
            <a:spAutoFit/>
          </a:bodyPr>
          <a:lstStyle/>
          <a:p>
            <a:r>
              <a:rPr lang="en-US" altLang="zh-CN" sz="700" dirty="0" smtClean="0"/>
              <a:t>BEIJING NORTH</a:t>
            </a:r>
            <a:endParaRPr lang="zh-CN" altLang="en-US" sz="700" dirty="0"/>
          </a:p>
        </p:txBody>
      </p:sp>
      <p:sp>
        <p:nvSpPr>
          <p:cNvPr id="11" name="文本框 10"/>
          <p:cNvSpPr txBox="1"/>
          <p:nvPr/>
        </p:nvSpPr>
        <p:spPr>
          <a:xfrm>
            <a:off x="7218631" y="4177692"/>
            <a:ext cx="978877" cy="200055"/>
          </a:xfrm>
          <a:prstGeom prst="rect">
            <a:avLst/>
          </a:prstGeom>
          <a:noFill/>
        </p:spPr>
        <p:txBody>
          <a:bodyPr wrap="square" rtlCol="0">
            <a:spAutoFit/>
          </a:bodyPr>
          <a:lstStyle/>
          <a:p>
            <a:r>
              <a:rPr lang="en-US" altLang="zh-CN" sz="700" dirty="0" smtClean="0"/>
              <a:t>MENTOUGOU</a:t>
            </a:r>
            <a:endParaRPr lang="zh-CN" altLang="en-US" sz="700" dirty="0"/>
          </a:p>
        </p:txBody>
      </p:sp>
      <p:sp>
        <p:nvSpPr>
          <p:cNvPr id="14" name="文本框 13"/>
          <p:cNvSpPr txBox="1"/>
          <p:nvPr/>
        </p:nvSpPr>
        <p:spPr>
          <a:xfrm>
            <a:off x="7708069" y="4400966"/>
            <a:ext cx="978877" cy="200055"/>
          </a:xfrm>
          <a:prstGeom prst="rect">
            <a:avLst/>
          </a:prstGeom>
          <a:noFill/>
        </p:spPr>
        <p:txBody>
          <a:bodyPr wrap="square" rtlCol="0">
            <a:spAutoFit/>
          </a:bodyPr>
          <a:lstStyle/>
          <a:p>
            <a:r>
              <a:rPr lang="en-US" altLang="zh-CN" sz="700" dirty="0" smtClean="0"/>
              <a:t>SHOUGANG</a:t>
            </a:r>
            <a:endParaRPr lang="zh-CN" altLang="en-US" sz="700" dirty="0"/>
          </a:p>
        </p:txBody>
      </p:sp>
      <p:sp>
        <p:nvSpPr>
          <p:cNvPr id="15" name="文本框 14"/>
          <p:cNvSpPr txBox="1"/>
          <p:nvPr/>
        </p:nvSpPr>
        <p:spPr>
          <a:xfrm>
            <a:off x="7661175" y="5678777"/>
            <a:ext cx="978877" cy="200055"/>
          </a:xfrm>
          <a:prstGeom prst="rect">
            <a:avLst/>
          </a:prstGeom>
          <a:noFill/>
        </p:spPr>
        <p:txBody>
          <a:bodyPr wrap="square" rtlCol="0">
            <a:spAutoFit/>
          </a:bodyPr>
          <a:lstStyle/>
          <a:p>
            <a:r>
              <a:rPr lang="en-US" altLang="zh-CN" sz="700" dirty="0" smtClean="0"/>
              <a:t>NIANGXIANG</a:t>
            </a:r>
            <a:endParaRPr lang="zh-CN" altLang="en-US" sz="700" dirty="0"/>
          </a:p>
        </p:txBody>
      </p:sp>
      <p:sp>
        <p:nvSpPr>
          <p:cNvPr id="16" name="文本框 15"/>
          <p:cNvSpPr txBox="1"/>
          <p:nvPr/>
        </p:nvSpPr>
        <p:spPr>
          <a:xfrm>
            <a:off x="8443545" y="4471548"/>
            <a:ext cx="978877" cy="200055"/>
          </a:xfrm>
          <a:prstGeom prst="rect">
            <a:avLst/>
          </a:prstGeom>
          <a:noFill/>
        </p:spPr>
        <p:txBody>
          <a:bodyPr wrap="square" rtlCol="0">
            <a:spAutoFit/>
          </a:bodyPr>
          <a:lstStyle/>
          <a:p>
            <a:r>
              <a:rPr lang="en-US" altLang="zh-CN" sz="700" dirty="0" smtClean="0"/>
              <a:t>BEIJING WEST</a:t>
            </a:r>
            <a:endParaRPr lang="zh-CN" altLang="en-US" sz="700" dirty="0"/>
          </a:p>
        </p:txBody>
      </p:sp>
      <p:sp>
        <p:nvSpPr>
          <p:cNvPr id="17" name="文本框 16"/>
          <p:cNvSpPr txBox="1"/>
          <p:nvPr/>
        </p:nvSpPr>
        <p:spPr>
          <a:xfrm>
            <a:off x="9270167" y="4494950"/>
            <a:ext cx="978877" cy="200055"/>
          </a:xfrm>
          <a:prstGeom prst="rect">
            <a:avLst/>
          </a:prstGeom>
          <a:noFill/>
        </p:spPr>
        <p:txBody>
          <a:bodyPr wrap="square" rtlCol="0">
            <a:spAutoFit/>
          </a:bodyPr>
          <a:lstStyle/>
          <a:p>
            <a:r>
              <a:rPr lang="en-US" altLang="zh-CN" sz="700" dirty="0" smtClean="0"/>
              <a:t>LIZE</a:t>
            </a:r>
            <a:endParaRPr lang="zh-CN" altLang="en-US" sz="700" dirty="0"/>
          </a:p>
        </p:txBody>
      </p:sp>
      <p:sp>
        <p:nvSpPr>
          <p:cNvPr id="18" name="文本框 17"/>
          <p:cNvSpPr txBox="1"/>
          <p:nvPr/>
        </p:nvSpPr>
        <p:spPr>
          <a:xfrm>
            <a:off x="8795383" y="4840781"/>
            <a:ext cx="978877" cy="200055"/>
          </a:xfrm>
          <a:prstGeom prst="rect">
            <a:avLst/>
          </a:prstGeom>
          <a:noFill/>
        </p:spPr>
        <p:txBody>
          <a:bodyPr wrap="square" rtlCol="0">
            <a:spAutoFit/>
          </a:bodyPr>
          <a:lstStyle/>
          <a:p>
            <a:r>
              <a:rPr lang="en-US" altLang="zh-CN" sz="700" dirty="0" smtClean="0"/>
              <a:t>FENGTAI</a:t>
            </a:r>
            <a:endParaRPr lang="zh-CN" altLang="en-US" sz="700" dirty="0"/>
          </a:p>
        </p:txBody>
      </p:sp>
      <p:sp>
        <p:nvSpPr>
          <p:cNvPr id="19" name="文本框 18"/>
          <p:cNvSpPr txBox="1"/>
          <p:nvPr/>
        </p:nvSpPr>
        <p:spPr>
          <a:xfrm>
            <a:off x="9284821" y="4764668"/>
            <a:ext cx="978877" cy="200055"/>
          </a:xfrm>
          <a:prstGeom prst="rect">
            <a:avLst/>
          </a:prstGeom>
          <a:noFill/>
        </p:spPr>
        <p:txBody>
          <a:bodyPr wrap="square" rtlCol="0">
            <a:spAutoFit/>
          </a:bodyPr>
          <a:lstStyle/>
          <a:p>
            <a:r>
              <a:rPr lang="en-US" altLang="zh-CN" sz="700" dirty="0" smtClean="0"/>
              <a:t>BEIJING SOUTH</a:t>
            </a:r>
            <a:endParaRPr lang="zh-CN" altLang="en-US" sz="700" dirty="0"/>
          </a:p>
        </p:txBody>
      </p:sp>
      <p:sp>
        <p:nvSpPr>
          <p:cNvPr id="20" name="文本框 19"/>
          <p:cNvSpPr txBox="1"/>
          <p:nvPr/>
        </p:nvSpPr>
        <p:spPr>
          <a:xfrm>
            <a:off x="9618929" y="4957630"/>
            <a:ext cx="978877" cy="200055"/>
          </a:xfrm>
          <a:prstGeom prst="rect">
            <a:avLst/>
          </a:prstGeom>
          <a:noFill/>
        </p:spPr>
        <p:txBody>
          <a:bodyPr wrap="square" rtlCol="0">
            <a:spAutoFit/>
          </a:bodyPr>
          <a:lstStyle/>
          <a:p>
            <a:r>
              <a:rPr lang="en-US" altLang="zh-CN" sz="700" dirty="0" smtClean="0"/>
              <a:t>DAHONGMEN</a:t>
            </a:r>
            <a:endParaRPr lang="zh-CN" altLang="en-US" sz="700" dirty="0"/>
          </a:p>
        </p:txBody>
      </p:sp>
      <p:sp>
        <p:nvSpPr>
          <p:cNvPr id="21" name="文本框 20"/>
          <p:cNvSpPr txBox="1"/>
          <p:nvPr/>
        </p:nvSpPr>
        <p:spPr>
          <a:xfrm>
            <a:off x="9601489" y="5328083"/>
            <a:ext cx="978877" cy="200055"/>
          </a:xfrm>
          <a:prstGeom prst="rect">
            <a:avLst/>
          </a:prstGeom>
          <a:noFill/>
        </p:spPr>
        <p:txBody>
          <a:bodyPr wrap="square" rtlCol="0">
            <a:spAutoFit/>
          </a:bodyPr>
          <a:lstStyle/>
          <a:p>
            <a:r>
              <a:rPr lang="en-US" altLang="zh-CN" sz="700" dirty="0" smtClean="0"/>
              <a:t>NANYUAN</a:t>
            </a:r>
            <a:endParaRPr lang="zh-CN" altLang="en-US" sz="700" dirty="0"/>
          </a:p>
        </p:txBody>
      </p:sp>
      <p:sp>
        <p:nvSpPr>
          <p:cNvPr id="22" name="文本框 21"/>
          <p:cNvSpPr txBox="1"/>
          <p:nvPr/>
        </p:nvSpPr>
        <p:spPr>
          <a:xfrm>
            <a:off x="9572181" y="4431267"/>
            <a:ext cx="978877" cy="200055"/>
          </a:xfrm>
          <a:prstGeom prst="rect">
            <a:avLst/>
          </a:prstGeom>
          <a:noFill/>
        </p:spPr>
        <p:txBody>
          <a:bodyPr wrap="square" rtlCol="0">
            <a:spAutoFit/>
          </a:bodyPr>
          <a:lstStyle/>
          <a:p>
            <a:r>
              <a:rPr lang="en-US" altLang="zh-CN" sz="700" dirty="0" smtClean="0"/>
              <a:t>BEIJING</a:t>
            </a:r>
            <a:endParaRPr lang="zh-CN" altLang="en-US" sz="700" dirty="0"/>
          </a:p>
        </p:txBody>
      </p:sp>
      <p:sp>
        <p:nvSpPr>
          <p:cNvPr id="25" name="文本框 24"/>
          <p:cNvSpPr txBox="1"/>
          <p:nvPr/>
        </p:nvSpPr>
        <p:spPr>
          <a:xfrm>
            <a:off x="10005643" y="4431266"/>
            <a:ext cx="978877" cy="200055"/>
          </a:xfrm>
          <a:prstGeom prst="rect">
            <a:avLst/>
          </a:prstGeom>
          <a:noFill/>
        </p:spPr>
        <p:txBody>
          <a:bodyPr wrap="square" rtlCol="0">
            <a:spAutoFit/>
          </a:bodyPr>
          <a:lstStyle/>
          <a:p>
            <a:r>
              <a:rPr lang="en-US" altLang="zh-CN" sz="700" dirty="0" smtClean="0"/>
              <a:t>BEIJING EAST</a:t>
            </a:r>
            <a:endParaRPr lang="zh-CN" altLang="en-US" sz="700" dirty="0"/>
          </a:p>
        </p:txBody>
      </p:sp>
      <p:sp>
        <p:nvSpPr>
          <p:cNvPr id="26" name="文本框 25"/>
          <p:cNvSpPr txBox="1"/>
          <p:nvPr/>
        </p:nvSpPr>
        <p:spPr>
          <a:xfrm>
            <a:off x="10293008" y="3948661"/>
            <a:ext cx="978877" cy="200055"/>
          </a:xfrm>
          <a:prstGeom prst="rect">
            <a:avLst/>
          </a:prstGeom>
          <a:noFill/>
        </p:spPr>
        <p:txBody>
          <a:bodyPr wrap="square" rtlCol="0">
            <a:spAutoFit/>
          </a:bodyPr>
          <a:lstStyle/>
          <a:p>
            <a:r>
              <a:rPr lang="en-US" altLang="zh-CN" sz="700" dirty="0" smtClean="0"/>
              <a:t>XINGHUO</a:t>
            </a:r>
            <a:endParaRPr lang="zh-CN" altLang="en-US" sz="700" dirty="0"/>
          </a:p>
        </p:txBody>
      </p:sp>
      <p:sp>
        <p:nvSpPr>
          <p:cNvPr id="27" name="文本框 26"/>
          <p:cNvSpPr txBox="1"/>
          <p:nvPr/>
        </p:nvSpPr>
        <p:spPr>
          <a:xfrm>
            <a:off x="10606591" y="4471548"/>
            <a:ext cx="978877" cy="200055"/>
          </a:xfrm>
          <a:prstGeom prst="rect">
            <a:avLst/>
          </a:prstGeom>
          <a:noFill/>
        </p:spPr>
        <p:txBody>
          <a:bodyPr wrap="square" rtlCol="0">
            <a:spAutoFit/>
          </a:bodyPr>
          <a:lstStyle/>
          <a:p>
            <a:r>
              <a:rPr lang="en-US" altLang="zh-CN" sz="700" dirty="0" smtClean="0"/>
              <a:t>SHUANGQIAO</a:t>
            </a:r>
            <a:endParaRPr lang="zh-CN" altLang="en-US" sz="700" dirty="0"/>
          </a:p>
        </p:txBody>
      </p:sp>
      <p:sp>
        <p:nvSpPr>
          <p:cNvPr id="28" name="文本框 27"/>
          <p:cNvSpPr txBox="1"/>
          <p:nvPr/>
        </p:nvSpPr>
        <p:spPr>
          <a:xfrm>
            <a:off x="11055374" y="4201169"/>
            <a:ext cx="978877" cy="200055"/>
          </a:xfrm>
          <a:prstGeom prst="rect">
            <a:avLst/>
          </a:prstGeom>
          <a:noFill/>
        </p:spPr>
        <p:txBody>
          <a:bodyPr wrap="square" rtlCol="0">
            <a:spAutoFit/>
          </a:bodyPr>
          <a:lstStyle/>
          <a:p>
            <a:r>
              <a:rPr lang="en-US" altLang="zh-CN" sz="700" dirty="0" smtClean="0"/>
              <a:t>TONGZHOU</a:t>
            </a:r>
            <a:endParaRPr lang="zh-CN" altLang="en-US" sz="700" dirty="0"/>
          </a:p>
        </p:txBody>
      </p:sp>
      <p:sp>
        <p:nvSpPr>
          <p:cNvPr id="29" name="文本框 28"/>
          <p:cNvSpPr txBox="1"/>
          <p:nvPr/>
        </p:nvSpPr>
        <p:spPr>
          <a:xfrm>
            <a:off x="10583666" y="5202610"/>
            <a:ext cx="978877" cy="200055"/>
          </a:xfrm>
          <a:prstGeom prst="rect">
            <a:avLst/>
          </a:prstGeom>
          <a:noFill/>
        </p:spPr>
        <p:txBody>
          <a:bodyPr wrap="square" rtlCol="0">
            <a:spAutoFit/>
          </a:bodyPr>
          <a:lstStyle/>
          <a:p>
            <a:r>
              <a:rPr lang="en-US" altLang="zh-CN" sz="700" dirty="0" smtClean="0"/>
              <a:t>YIZHUANG</a:t>
            </a:r>
            <a:endParaRPr lang="zh-CN" altLang="en-US" sz="700" dirty="0"/>
          </a:p>
        </p:txBody>
      </p:sp>
      <p:sp>
        <p:nvSpPr>
          <p:cNvPr id="30" name="文本框 29"/>
          <p:cNvSpPr txBox="1"/>
          <p:nvPr/>
        </p:nvSpPr>
        <p:spPr>
          <a:xfrm>
            <a:off x="8795383" y="5924278"/>
            <a:ext cx="978877" cy="200055"/>
          </a:xfrm>
          <a:prstGeom prst="rect">
            <a:avLst/>
          </a:prstGeom>
          <a:noFill/>
        </p:spPr>
        <p:txBody>
          <a:bodyPr wrap="square" rtlCol="0">
            <a:spAutoFit/>
          </a:bodyPr>
          <a:lstStyle/>
          <a:p>
            <a:r>
              <a:rPr lang="en-US" altLang="zh-CN" sz="700" dirty="0" smtClean="0"/>
              <a:t>HUANGCUN</a:t>
            </a:r>
            <a:endParaRPr lang="zh-CN" altLang="en-US" sz="700" dirty="0"/>
          </a:p>
        </p:txBody>
      </p:sp>
      <p:sp>
        <p:nvSpPr>
          <p:cNvPr id="31" name="文本框 30"/>
          <p:cNvSpPr txBox="1"/>
          <p:nvPr/>
        </p:nvSpPr>
        <p:spPr>
          <a:xfrm>
            <a:off x="10096774" y="2641016"/>
            <a:ext cx="978877" cy="200055"/>
          </a:xfrm>
          <a:prstGeom prst="rect">
            <a:avLst/>
          </a:prstGeom>
          <a:noFill/>
        </p:spPr>
        <p:txBody>
          <a:bodyPr wrap="square" rtlCol="0">
            <a:spAutoFit/>
          </a:bodyPr>
          <a:lstStyle/>
          <a:p>
            <a:r>
              <a:rPr lang="en-US" altLang="zh-CN" sz="700" dirty="0" smtClean="0"/>
              <a:t>SHUNYI WEST</a:t>
            </a:r>
            <a:endParaRPr lang="zh-CN" altLang="en-US" sz="700" dirty="0"/>
          </a:p>
        </p:txBody>
      </p:sp>
      <p:sp>
        <p:nvSpPr>
          <p:cNvPr id="32" name="文本框 31"/>
          <p:cNvSpPr txBox="1"/>
          <p:nvPr/>
        </p:nvSpPr>
        <p:spPr>
          <a:xfrm>
            <a:off x="11119484" y="2542060"/>
            <a:ext cx="978877" cy="200055"/>
          </a:xfrm>
          <a:prstGeom prst="rect">
            <a:avLst/>
          </a:prstGeom>
          <a:noFill/>
        </p:spPr>
        <p:txBody>
          <a:bodyPr wrap="square" rtlCol="0">
            <a:spAutoFit/>
          </a:bodyPr>
          <a:lstStyle/>
          <a:p>
            <a:r>
              <a:rPr lang="en-US" altLang="zh-CN" sz="700" dirty="0" smtClean="0"/>
              <a:t>SHUNYI</a:t>
            </a:r>
            <a:endParaRPr lang="zh-CN" altLang="en-US" sz="700" dirty="0"/>
          </a:p>
        </p:txBody>
      </p:sp>
      <p:sp>
        <p:nvSpPr>
          <p:cNvPr id="33" name="文本框 32"/>
          <p:cNvSpPr txBox="1"/>
          <p:nvPr/>
        </p:nvSpPr>
        <p:spPr>
          <a:xfrm>
            <a:off x="11189823" y="2272429"/>
            <a:ext cx="978877" cy="200055"/>
          </a:xfrm>
          <a:prstGeom prst="rect">
            <a:avLst/>
          </a:prstGeom>
          <a:noFill/>
        </p:spPr>
        <p:txBody>
          <a:bodyPr wrap="square" rtlCol="0">
            <a:spAutoFit/>
          </a:bodyPr>
          <a:lstStyle/>
          <a:p>
            <a:r>
              <a:rPr lang="en-US" altLang="zh-CN" sz="700" dirty="0" smtClean="0"/>
              <a:t>SHUNYI EAST</a:t>
            </a:r>
            <a:endParaRPr lang="zh-CN" altLang="en-US" sz="700" dirty="0"/>
          </a:p>
        </p:txBody>
      </p:sp>
      <p:sp>
        <p:nvSpPr>
          <p:cNvPr id="34" name="文本框 33"/>
          <p:cNvSpPr txBox="1"/>
          <p:nvPr/>
        </p:nvSpPr>
        <p:spPr>
          <a:xfrm>
            <a:off x="11107761" y="3878493"/>
            <a:ext cx="978877" cy="200055"/>
          </a:xfrm>
          <a:prstGeom prst="rect">
            <a:avLst/>
          </a:prstGeom>
          <a:noFill/>
        </p:spPr>
        <p:txBody>
          <a:bodyPr wrap="square" rtlCol="0">
            <a:spAutoFit/>
          </a:bodyPr>
          <a:lstStyle/>
          <a:p>
            <a:r>
              <a:rPr lang="en-US" altLang="zh-CN" sz="700" dirty="0" smtClean="0"/>
              <a:t>TONGZHOU NORTH</a:t>
            </a:r>
            <a:endParaRPr lang="zh-CN" altLang="en-US" sz="700" dirty="0"/>
          </a:p>
        </p:txBody>
      </p:sp>
      <p:sp>
        <p:nvSpPr>
          <p:cNvPr id="35" name="文本框 34"/>
          <p:cNvSpPr txBox="1"/>
          <p:nvPr/>
        </p:nvSpPr>
        <p:spPr>
          <a:xfrm>
            <a:off x="11178107" y="4634629"/>
            <a:ext cx="978877" cy="200055"/>
          </a:xfrm>
          <a:prstGeom prst="rect">
            <a:avLst/>
          </a:prstGeom>
          <a:noFill/>
        </p:spPr>
        <p:txBody>
          <a:bodyPr wrap="square" rtlCol="0">
            <a:spAutoFit/>
          </a:bodyPr>
          <a:lstStyle/>
          <a:p>
            <a:r>
              <a:rPr lang="en-US" altLang="zh-CN" sz="700" dirty="0" smtClean="0"/>
              <a:t>TONGZHOU EAST</a:t>
            </a:r>
            <a:endParaRPr lang="zh-CN" altLang="en-US" sz="700" dirty="0"/>
          </a:p>
        </p:txBody>
      </p:sp>
      <p:sp>
        <p:nvSpPr>
          <p:cNvPr id="37" name="文本框 36"/>
          <p:cNvSpPr txBox="1"/>
          <p:nvPr/>
        </p:nvSpPr>
        <p:spPr>
          <a:xfrm>
            <a:off x="10382399" y="3280025"/>
            <a:ext cx="1591415" cy="200055"/>
          </a:xfrm>
          <a:prstGeom prst="rect">
            <a:avLst/>
          </a:prstGeom>
          <a:noFill/>
        </p:spPr>
        <p:txBody>
          <a:bodyPr wrap="square" rtlCol="0">
            <a:spAutoFit/>
          </a:bodyPr>
          <a:lstStyle/>
          <a:p>
            <a:r>
              <a:rPr lang="en-US" altLang="zh-CN" sz="700" dirty="0" smtClean="0"/>
              <a:t>CAPITAL INTERNATIONAL AIRPORT</a:t>
            </a:r>
            <a:endParaRPr lang="zh-CN" altLang="en-US" sz="700" dirty="0"/>
          </a:p>
        </p:txBody>
      </p:sp>
    </p:spTree>
    <p:extLst>
      <p:ext uri="{BB962C8B-B14F-4D97-AF65-F5344CB8AC3E}">
        <p14:creationId xmlns:p14="http://schemas.microsoft.com/office/powerpoint/2010/main" val="3771696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548820959"/>
              </p:ext>
            </p:extLst>
          </p:nvPr>
        </p:nvGraphicFramePr>
        <p:xfrm>
          <a:off x="276225" y="357562"/>
          <a:ext cx="11687175" cy="6271838"/>
        </p:xfrm>
        <a:graphic>
          <a:graphicData uri="http://schemas.openxmlformats.org/drawingml/2006/table">
            <a:tbl>
              <a:tblPr firstRow="1" bandRow="1">
                <a:tableStyleId>{5C22544A-7EE6-4342-B048-85BDC9FD1C3A}</a:tableStyleId>
              </a:tblPr>
              <a:tblGrid>
                <a:gridCol w="837874"/>
                <a:gridCol w="1798282"/>
                <a:gridCol w="1937375"/>
                <a:gridCol w="2533490"/>
                <a:gridCol w="1996987"/>
                <a:gridCol w="2583167"/>
              </a:tblGrid>
              <a:tr h="276700">
                <a:tc rowSpan="2">
                  <a:txBody>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三类地区</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1200" b="1" dirty="0" smtClean="0">
                          <a:solidFill>
                            <a:schemeClr val="bg1"/>
                          </a:solidFill>
                          <a:latin typeface="微软雅黑" panose="020B0503020204020204" pitchFamily="34" charset="-122"/>
                          <a:ea typeface="微软雅黑" panose="020B0503020204020204" pitchFamily="34" charset="-122"/>
                        </a:rPr>
                        <a:t>three types of areas</a:t>
                      </a:r>
                      <a:endParaRPr lang="zh-CN" altLang="en-US" sz="1200" b="1" dirty="0">
                        <a:solidFill>
                          <a:schemeClr val="bg1"/>
                        </a:solidFill>
                        <a:latin typeface="微软雅黑" panose="020B0503020204020204" pitchFamily="34" charset="-122"/>
                        <a:ea typeface="微软雅黑" panose="020B0503020204020204" pitchFamily="34" charset="-122"/>
                      </a:endParaRPr>
                    </a:p>
                  </a:txBody>
                  <a:tcPr marL="91438" marR="9143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rowSpan="2">
                  <a:txBody>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代表车站</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1200" b="1" dirty="0" smtClean="0">
                          <a:solidFill>
                            <a:schemeClr val="bg1"/>
                          </a:solidFill>
                          <a:latin typeface="微软雅黑" panose="020B0503020204020204" pitchFamily="34" charset="-122"/>
                          <a:ea typeface="微软雅黑" panose="020B0503020204020204" pitchFamily="34" charset="-122"/>
                        </a:rPr>
                        <a:t>Typical Station</a:t>
                      </a:r>
                      <a:endParaRPr lang="zh-CN" altLang="en-US" sz="1200" b="1" dirty="0">
                        <a:solidFill>
                          <a:schemeClr val="bg1"/>
                        </a:solidFill>
                        <a:latin typeface="微软雅黑" panose="020B0503020204020204" pitchFamily="34" charset="-122"/>
                        <a:ea typeface="微软雅黑" panose="020B0503020204020204" pitchFamily="34" charset="-122"/>
                      </a:endParaRPr>
                    </a:p>
                  </a:txBody>
                  <a:tcPr marL="91438" marR="9143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2">
                  <a:txBody>
                    <a:bodyPr/>
                    <a:lstStyle/>
                    <a:p>
                      <a:pPr algn="ctr"/>
                      <a:r>
                        <a:rPr lang="zh-CN" altLang="en-US" sz="1200" b="1" dirty="0" smtClean="0">
                          <a:latin typeface="微软雅黑" panose="020B0503020204020204" pitchFamily="34" charset="-122"/>
                          <a:ea typeface="微软雅黑" panose="020B0503020204020204" pitchFamily="34" charset="-122"/>
                        </a:rPr>
                        <a:t>节点</a:t>
                      </a:r>
                      <a:r>
                        <a:rPr lang="en-US" altLang="zh-CN" sz="1200" b="1" dirty="0" smtClean="0">
                          <a:latin typeface="微软雅黑" panose="020B0503020204020204" pitchFamily="34" charset="-122"/>
                          <a:ea typeface="微软雅黑" panose="020B0503020204020204" pitchFamily="34" charset="-122"/>
                        </a:rPr>
                        <a:t>node</a:t>
                      </a:r>
                      <a:endParaRPr lang="zh-CN" altLang="en-US" sz="1200" b="1" dirty="0">
                        <a:latin typeface="微软雅黑" panose="020B0503020204020204" pitchFamily="34" charset="-122"/>
                        <a:ea typeface="微软雅黑" panose="020B0503020204020204" pitchFamily="34" charset="-122"/>
                      </a:endParaRPr>
                    </a:p>
                  </a:txBody>
                  <a:tcPr marL="91438" marR="9143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endParaRPr lang="zh-CN" altLang="en-US" sz="1600" b="0" kern="1200" dirty="0">
                        <a:solidFill>
                          <a:schemeClr val="lt1"/>
                        </a:solidFill>
                        <a:latin typeface="微软雅黑" panose="020B0503020204020204" pitchFamily="34" charset="-122"/>
                        <a:ea typeface="微软雅黑" panose="020B0503020204020204" pitchFamily="34" charset="-122"/>
                        <a:cs typeface="+mn-cs"/>
                      </a:endParaRPr>
                    </a:p>
                  </a:txBody>
                  <a:tcPr marL="91438" marR="91438" marT="45721" marB="45721">
                    <a:solidFill>
                      <a:srgbClr val="A7053F"/>
                    </a:solidFill>
                  </a:tcPr>
                </a:tc>
                <a:tc gridSpan="2">
                  <a:txBody>
                    <a:bodyPr/>
                    <a:lstStyle/>
                    <a:p>
                      <a:pPr algn="ctr"/>
                      <a:r>
                        <a:rPr lang="zh-CN" altLang="en-US" sz="1200" b="1" kern="1200" dirty="0" smtClean="0">
                          <a:solidFill>
                            <a:schemeClr val="lt1"/>
                          </a:solidFill>
                          <a:latin typeface="微软雅黑" panose="020B0503020204020204" pitchFamily="34" charset="-122"/>
                          <a:ea typeface="微软雅黑" panose="020B0503020204020204" pitchFamily="34" charset="-122"/>
                          <a:cs typeface="+mn-cs"/>
                        </a:rPr>
                        <a:t>场所</a:t>
                      </a:r>
                      <a:r>
                        <a:rPr lang="en-US" altLang="zh-CN" sz="1200" b="1" kern="1200" dirty="0" smtClean="0">
                          <a:solidFill>
                            <a:schemeClr val="lt1"/>
                          </a:solidFill>
                          <a:latin typeface="微软雅黑" panose="020B0503020204020204" pitchFamily="34" charset="-122"/>
                          <a:ea typeface="微软雅黑" panose="020B0503020204020204" pitchFamily="34" charset="-122"/>
                          <a:cs typeface="+mn-cs"/>
                        </a:rPr>
                        <a:t>place</a:t>
                      </a:r>
                      <a:endParaRPr lang="zh-CN" altLang="en-US" sz="1200" b="1" kern="1200" dirty="0">
                        <a:solidFill>
                          <a:schemeClr val="lt1"/>
                        </a:solidFill>
                        <a:latin typeface="微软雅黑" panose="020B0503020204020204" pitchFamily="34" charset="-122"/>
                        <a:ea typeface="微软雅黑" panose="020B0503020204020204" pitchFamily="34" charset="-122"/>
                        <a:cs typeface="+mn-cs"/>
                      </a:endParaRPr>
                    </a:p>
                  </a:txBody>
                  <a:tcPr marL="91438" marR="9143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endParaRPr lang="zh-CN" altLang="en-US" sz="1600" b="0" kern="1200" dirty="0">
                        <a:solidFill>
                          <a:schemeClr val="lt1"/>
                        </a:solidFill>
                        <a:latin typeface="微软雅黑" panose="020B0503020204020204" pitchFamily="34" charset="-122"/>
                        <a:ea typeface="微软雅黑" panose="020B0503020204020204" pitchFamily="34" charset="-122"/>
                        <a:cs typeface="+mn-cs"/>
                      </a:endParaRPr>
                    </a:p>
                  </a:txBody>
                  <a:tcPr marL="91438" marR="91438" marT="45721" marB="45721">
                    <a:solidFill>
                      <a:srgbClr val="F07902"/>
                    </a:solidFill>
                  </a:tcPr>
                </a:tc>
              </a:tr>
              <a:tr h="645631">
                <a:tc vMerge="1">
                  <a:txBody>
                    <a:bodyPr/>
                    <a:lstStyle/>
                    <a:p>
                      <a:endParaRPr lang="zh-CN" altLang="en-US" sz="1600" b="0" dirty="0">
                        <a:latin typeface="微软雅黑" panose="020B0503020204020204" pitchFamily="34" charset="-122"/>
                        <a:ea typeface="微软雅黑" panose="020B0503020204020204" pitchFamily="34" charset="-122"/>
                      </a:endParaRPr>
                    </a:p>
                  </a:txBody>
                  <a:tcPr marL="91438" marR="91438" marT="45721" marB="45721">
                    <a:solidFill>
                      <a:srgbClr val="7030A0"/>
                    </a:solidFill>
                  </a:tcPr>
                </a:tc>
                <a:tc vMerge="1">
                  <a:txBody>
                    <a:bodyPr/>
                    <a:lstStyle/>
                    <a:p>
                      <a:pPr algn="ctr"/>
                      <a:endParaRPr lang="zh-CN" altLang="en-US" sz="1400" b="1" dirty="0">
                        <a:solidFill>
                          <a:schemeClr val="bg1"/>
                        </a:solidFill>
                        <a:latin typeface="微软雅黑" panose="020B0503020204020204" pitchFamily="34" charset="-122"/>
                        <a:ea typeface="微软雅黑" panose="020B0503020204020204" pitchFamily="34" charset="-122"/>
                      </a:endParaRPr>
                    </a:p>
                  </a:txBody>
                  <a:tcPr marL="91438" marR="91438" marT="45721" marB="45721" anchor="ctr">
                    <a:solidFill>
                      <a:srgbClr val="7030A0"/>
                    </a:solidFill>
                  </a:tcPr>
                </a:tc>
                <a:tc>
                  <a:txBody>
                    <a:bodyPr/>
                    <a:lstStyle/>
                    <a:p>
                      <a:pPr algn="ctr"/>
                      <a:r>
                        <a:rPr lang="en-US" altLang="zh-CN" sz="1200" b="1" dirty="0" smtClean="0">
                          <a:solidFill>
                            <a:schemeClr val="bg1"/>
                          </a:solidFill>
                        </a:rPr>
                        <a:t>Transit connection</a:t>
                      </a:r>
                    </a:p>
                    <a:p>
                      <a:pPr algn="ctr"/>
                      <a:r>
                        <a:rPr lang="zh-CN" altLang="en-US" sz="1200" b="1" dirty="0" smtClean="0">
                          <a:solidFill>
                            <a:schemeClr val="bg1"/>
                          </a:solidFill>
                          <a:latin typeface="微软雅黑" panose="020B0503020204020204" pitchFamily="34" charset="-122"/>
                          <a:ea typeface="微软雅黑" panose="020B0503020204020204" pitchFamily="34" charset="-122"/>
                        </a:rPr>
                        <a:t>对外交通</a:t>
                      </a:r>
                      <a:endParaRPr lang="zh-CN" altLang="en-US" sz="1200" b="1" dirty="0">
                        <a:solidFill>
                          <a:schemeClr val="bg1"/>
                        </a:solidFill>
                        <a:latin typeface="微软雅黑" panose="020B0503020204020204" pitchFamily="34" charset="-122"/>
                        <a:ea typeface="微软雅黑" panose="020B0503020204020204" pitchFamily="34" charset="-122"/>
                      </a:endParaRPr>
                    </a:p>
                  </a:txBody>
                  <a:tcPr marL="91438" marR="9143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altLang="zh-CN" sz="1200" b="1" kern="1200" dirty="0" smtClean="0">
                          <a:solidFill>
                            <a:schemeClr val="bg1"/>
                          </a:solidFill>
                          <a:latin typeface="+mn-lt"/>
                          <a:ea typeface="+mn-ea"/>
                          <a:cs typeface="+mn-cs"/>
                        </a:rPr>
                        <a:t>Transfer</a:t>
                      </a:r>
                    </a:p>
                    <a:p>
                      <a:pPr algn="ctr"/>
                      <a:r>
                        <a:rPr lang="en-US" altLang="zh-CN" sz="1200" b="1" kern="1200" dirty="0" smtClean="0">
                          <a:solidFill>
                            <a:schemeClr val="bg1"/>
                          </a:solidFill>
                          <a:latin typeface="+mn-lt"/>
                          <a:ea typeface="+mn-ea"/>
                          <a:cs typeface="+mn-cs"/>
                        </a:rPr>
                        <a:t>Facilities</a:t>
                      </a:r>
                    </a:p>
                    <a:p>
                      <a:pPr algn="ctr"/>
                      <a:r>
                        <a:rPr lang="zh-CN" altLang="en-US" sz="1200" b="1" kern="1200" dirty="0" smtClean="0">
                          <a:solidFill>
                            <a:schemeClr val="bg1"/>
                          </a:solidFill>
                          <a:latin typeface="微软雅黑" panose="020B0503020204020204" pitchFamily="34" charset="-122"/>
                          <a:ea typeface="微软雅黑" panose="020B0503020204020204" pitchFamily="34" charset="-122"/>
                          <a:cs typeface="+mn-cs"/>
                        </a:rPr>
                        <a:t>对内交通</a:t>
                      </a:r>
                      <a:endParaRPr lang="zh-CN" altLang="en-US" sz="1200" b="1" kern="1200" dirty="0">
                        <a:solidFill>
                          <a:schemeClr val="bg1"/>
                        </a:solidFill>
                        <a:latin typeface="微软雅黑" panose="020B0503020204020204" pitchFamily="34" charset="-122"/>
                        <a:ea typeface="微软雅黑" panose="020B0503020204020204" pitchFamily="34" charset="-122"/>
                        <a:cs typeface="+mn-cs"/>
                      </a:endParaRPr>
                    </a:p>
                  </a:txBody>
                  <a:tcPr marL="91438" marR="9143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053F"/>
                    </a:solidFill>
                  </a:tcPr>
                </a:tc>
                <a:tc>
                  <a:txBody>
                    <a:bodyPr/>
                    <a:lstStyle/>
                    <a:p>
                      <a:pPr algn="ctr"/>
                      <a:r>
                        <a:rPr lang="en-US" altLang="zh-CN" sz="1200" b="1" kern="1200" dirty="0" smtClean="0">
                          <a:solidFill>
                            <a:schemeClr val="bg1"/>
                          </a:solidFill>
                          <a:latin typeface="+mn-lt"/>
                          <a:ea typeface="+mn-ea"/>
                          <a:cs typeface="+mn-cs"/>
                        </a:rPr>
                        <a:t>Spatial</a:t>
                      </a:r>
                    </a:p>
                    <a:p>
                      <a:pPr algn="ctr"/>
                      <a:r>
                        <a:rPr lang="en-US" altLang="zh-CN" sz="1200" b="1" kern="1200" dirty="0" smtClean="0">
                          <a:solidFill>
                            <a:schemeClr val="bg1"/>
                          </a:solidFill>
                          <a:latin typeface="+mn-lt"/>
                          <a:ea typeface="+mn-ea"/>
                          <a:cs typeface="+mn-cs"/>
                        </a:rPr>
                        <a:t>Development</a:t>
                      </a:r>
                    </a:p>
                    <a:p>
                      <a:pPr algn="ctr"/>
                      <a:r>
                        <a:rPr lang="zh-CN" altLang="en-US" sz="1200" b="1" kern="1200" dirty="0" smtClean="0">
                          <a:solidFill>
                            <a:schemeClr val="bg1"/>
                          </a:solidFill>
                          <a:latin typeface="微软雅黑" panose="020B0503020204020204" pitchFamily="34" charset="-122"/>
                          <a:ea typeface="微软雅黑" panose="020B0503020204020204" pitchFamily="34" charset="-122"/>
                          <a:cs typeface="+mn-cs"/>
                        </a:rPr>
                        <a:t>功能发展</a:t>
                      </a:r>
                      <a:endParaRPr lang="zh-CN" altLang="en-US" sz="1200" b="1" kern="1200" dirty="0">
                        <a:solidFill>
                          <a:schemeClr val="bg1"/>
                        </a:solidFill>
                        <a:latin typeface="微软雅黑" panose="020B0503020204020204" pitchFamily="34" charset="-122"/>
                        <a:ea typeface="微软雅黑" panose="020B0503020204020204" pitchFamily="34" charset="-122"/>
                        <a:cs typeface="+mn-cs"/>
                      </a:endParaRPr>
                    </a:p>
                  </a:txBody>
                  <a:tcPr marL="91438" marR="9143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8CE3"/>
                    </a:solidFill>
                  </a:tcPr>
                </a:tc>
                <a:tc>
                  <a:txBody>
                    <a:bodyPr/>
                    <a:lstStyle/>
                    <a:p>
                      <a:pPr algn="ctr"/>
                      <a:r>
                        <a:rPr lang="en-US" altLang="zh-CN" sz="1200" b="1" kern="1200" dirty="0" smtClean="0">
                          <a:solidFill>
                            <a:schemeClr val="bg1"/>
                          </a:solidFill>
                          <a:latin typeface="+mn-lt"/>
                          <a:ea typeface="+mn-ea"/>
                          <a:cs typeface="+mn-cs"/>
                        </a:rPr>
                        <a:t>Urban</a:t>
                      </a:r>
                      <a:endParaRPr lang="en-US" altLang="zh-CN" sz="1200" b="1" kern="1200" dirty="0" smtClean="0">
                        <a:solidFill>
                          <a:schemeClr val="bg1"/>
                        </a:solidFill>
                        <a:latin typeface="+mn-lt"/>
                        <a:ea typeface="+mn-ea"/>
                        <a:cs typeface="+mn-cs"/>
                      </a:endParaRPr>
                    </a:p>
                    <a:p>
                      <a:pPr algn="ctr"/>
                      <a:r>
                        <a:rPr lang="en-US" altLang="zh-CN" sz="1200" b="1" kern="1200" dirty="0" smtClean="0">
                          <a:solidFill>
                            <a:schemeClr val="bg1"/>
                          </a:solidFill>
                          <a:latin typeface="+mn-lt"/>
                          <a:ea typeface="+mn-ea"/>
                          <a:cs typeface="+mn-cs"/>
                        </a:rPr>
                        <a:t>Design</a:t>
                      </a:r>
                    </a:p>
                    <a:p>
                      <a:pPr algn="ctr"/>
                      <a:r>
                        <a:rPr lang="zh-CN" altLang="en-US" sz="1200" b="1" kern="1200" dirty="0" smtClean="0">
                          <a:solidFill>
                            <a:schemeClr val="bg1"/>
                          </a:solidFill>
                          <a:latin typeface="微软雅黑" panose="020B0503020204020204" pitchFamily="34" charset="-122"/>
                          <a:ea typeface="微软雅黑" panose="020B0503020204020204" pitchFamily="34" charset="-122"/>
                          <a:cs typeface="+mn-cs"/>
                        </a:rPr>
                        <a:t>空间设计</a:t>
                      </a:r>
                      <a:endParaRPr lang="zh-CN" altLang="en-US" sz="1200" b="1" kern="1200" dirty="0">
                        <a:solidFill>
                          <a:schemeClr val="bg1"/>
                        </a:solidFill>
                        <a:latin typeface="微软雅黑" panose="020B0503020204020204" pitchFamily="34" charset="-122"/>
                        <a:ea typeface="微软雅黑" panose="020B0503020204020204" pitchFamily="34" charset="-122"/>
                        <a:cs typeface="+mn-cs"/>
                      </a:endParaRPr>
                    </a:p>
                  </a:txBody>
                  <a:tcPr marL="91438" marR="9143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7902"/>
                    </a:solidFill>
                  </a:tcPr>
                </a:tc>
              </a:tr>
              <a:tr h="1629448">
                <a:tc>
                  <a:txBody>
                    <a:bodyPr/>
                    <a:lstStyle/>
                    <a:p>
                      <a:pPr marL="0" indent="0" algn="ctr">
                        <a:buFontTx/>
                        <a:buNone/>
                      </a:pPr>
                      <a:r>
                        <a:rPr lang="zh-CN" altLang="en-US" sz="1200" b="1" dirty="0" smtClean="0">
                          <a:solidFill>
                            <a:schemeClr val="bg1"/>
                          </a:solidFill>
                          <a:latin typeface="微软雅黑" panose="020B0503020204020204" pitchFamily="34" charset="-122"/>
                          <a:ea typeface="微软雅黑" panose="020B0503020204020204" pitchFamily="34" charset="-122"/>
                        </a:rPr>
                        <a:t>失衡节点</a:t>
                      </a:r>
                      <a:r>
                        <a:rPr lang="en-US" altLang="zh-CN" sz="1200" b="1" dirty="0" err="1" smtClean="0">
                          <a:solidFill>
                            <a:schemeClr val="bg1"/>
                          </a:solidFill>
                          <a:latin typeface="微软雅黑" panose="020B0503020204020204" pitchFamily="34" charset="-122"/>
                          <a:ea typeface="微软雅黑" panose="020B0503020204020204" pitchFamily="34" charset="-122"/>
                        </a:rPr>
                        <a:t>Unsustained</a:t>
                      </a:r>
                      <a:r>
                        <a:rPr lang="en-US" altLang="zh-CN" sz="1200" b="1" dirty="0" smtClean="0">
                          <a:solidFill>
                            <a:schemeClr val="bg1"/>
                          </a:solidFill>
                          <a:latin typeface="微软雅黑" panose="020B0503020204020204" pitchFamily="34" charset="-122"/>
                          <a:ea typeface="微软雅黑" panose="020B0503020204020204" pitchFamily="34" charset="-122"/>
                        </a:rPr>
                        <a:t> node </a:t>
                      </a:r>
                      <a:endParaRPr lang="zh-CN" altLang="en-US" sz="1200" b="1" dirty="0">
                        <a:solidFill>
                          <a:schemeClr val="bg1"/>
                        </a:solidFill>
                        <a:latin typeface="微软雅黑" panose="020B0503020204020204" pitchFamily="34" charset="-122"/>
                        <a:ea typeface="微软雅黑" panose="020B0503020204020204" pitchFamily="34" charset="-122"/>
                      </a:endParaRPr>
                    </a:p>
                  </a:txBody>
                  <a:tcPr marL="91438" marR="9143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1000" b="0" dirty="0" smtClean="0">
                          <a:solidFill>
                            <a:schemeClr val="tx1"/>
                          </a:solidFill>
                          <a:latin typeface="微软雅黑" panose="020B0503020204020204" pitchFamily="34" charset="-122"/>
                          <a:ea typeface="微软雅黑" panose="020B0503020204020204" pitchFamily="34" charset="-122"/>
                        </a:rPr>
                        <a:t>北京站、北京西、北京南、北京北</a:t>
                      </a:r>
                      <a:endParaRPr lang="en-US" altLang="zh-CN" sz="1000" b="0" dirty="0" smtClean="0">
                        <a:solidFill>
                          <a:schemeClr val="tx1"/>
                        </a:solidFill>
                        <a:latin typeface="微软雅黑" panose="020B0503020204020204" pitchFamily="34" charset="-122"/>
                        <a:ea typeface="微软雅黑" panose="020B0503020204020204" pitchFamily="34" charset="-122"/>
                      </a:endParaRPr>
                    </a:p>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sz="1000" b="0" dirty="0" smtClean="0">
                          <a:solidFill>
                            <a:schemeClr val="tx1"/>
                          </a:solidFill>
                          <a:latin typeface="微软雅黑" panose="020B0503020204020204" pitchFamily="34" charset="-122"/>
                          <a:ea typeface="微软雅黑" panose="020B0503020204020204" pitchFamily="34" charset="-122"/>
                        </a:rPr>
                        <a:t>Beijing railway station</a:t>
                      </a:r>
                      <a:r>
                        <a:rPr lang="zh-CN" altLang="en-US" sz="1000" b="0" dirty="0" smtClean="0">
                          <a:solidFill>
                            <a:schemeClr val="tx1"/>
                          </a:solidFill>
                          <a:latin typeface="微软雅黑" panose="020B0503020204020204" pitchFamily="34" charset="-122"/>
                          <a:ea typeface="微软雅黑" panose="020B0503020204020204" pitchFamily="34" charset="-122"/>
                        </a:rPr>
                        <a:t>，</a:t>
                      </a:r>
                      <a:r>
                        <a:rPr lang="en-US" altLang="zh-CN" sz="1000" b="0" dirty="0" smtClean="0">
                          <a:solidFill>
                            <a:schemeClr val="tx1"/>
                          </a:solidFill>
                          <a:latin typeface="微软雅黑" panose="020B0503020204020204" pitchFamily="34" charset="-122"/>
                          <a:ea typeface="微软雅黑" panose="020B0503020204020204" pitchFamily="34" charset="-122"/>
                        </a:rPr>
                        <a:t>Beijing west railway station</a:t>
                      </a:r>
                    </a:p>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1000" b="0" dirty="0" smtClean="0">
                          <a:solidFill>
                            <a:schemeClr val="tx1"/>
                          </a:solidFill>
                          <a:latin typeface="微软雅黑" panose="020B0503020204020204" pitchFamily="34" charset="-122"/>
                          <a:ea typeface="微软雅黑" panose="020B0503020204020204" pitchFamily="34" charset="-122"/>
                        </a:rPr>
                        <a:t>，</a:t>
                      </a:r>
                      <a:r>
                        <a:rPr lang="en-US" altLang="zh-CN" sz="1000" b="0" dirty="0" smtClean="0">
                          <a:solidFill>
                            <a:schemeClr val="tx1"/>
                          </a:solidFill>
                          <a:latin typeface="微软雅黑" panose="020B0503020204020204" pitchFamily="34" charset="-122"/>
                          <a:ea typeface="微软雅黑" panose="020B0503020204020204" pitchFamily="34" charset="-122"/>
                        </a:rPr>
                        <a:t>Beijing south railway station</a:t>
                      </a:r>
                      <a:r>
                        <a:rPr lang="zh-CN" altLang="en-US" sz="1000" b="0" dirty="0" smtClean="0">
                          <a:solidFill>
                            <a:schemeClr val="tx1"/>
                          </a:solidFill>
                          <a:latin typeface="微软雅黑" panose="020B0503020204020204" pitchFamily="34" charset="-122"/>
                          <a:ea typeface="微软雅黑" panose="020B0503020204020204" pitchFamily="34" charset="-122"/>
                        </a:rPr>
                        <a:t>，</a:t>
                      </a:r>
                      <a:r>
                        <a:rPr lang="en-US" altLang="zh-CN" sz="1000" b="0" dirty="0" smtClean="0">
                          <a:solidFill>
                            <a:schemeClr val="tx1"/>
                          </a:solidFill>
                          <a:latin typeface="微软雅黑" panose="020B0503020204020204" pitchFamily="34" charset="-122"/>
                          <a:ea typeface="微软雅黑" panose="020B0503020204020204" pitchFamily="34" charset="-122"/>
                        </a:rPr>
                        <a:t>Beijing</a:t>
                      </a:r>
                      <a:r>
                        <a:rPr lang="en-US" altLang="zh-CN" sz="1000" b="0" baseline="0" dirty="0" smtClean="0">
                          <a:solidFill>
                            <a:schemeClr val="tx1"/>
                          </a:solidFill>
                          <a:latin typeface="微软雅黑" panose="020B0503020204020204" pitchFamily="34" charset="-122"/>
                          <a:ea typeface="微软雅黑" panose="020B0503020204020204" pitchFamily="34" charset="-122"/>
                        </a:rPr>
                        <a:t> north </a:t>
                      </a:r>
                      <a:r>
                        <a:rPr lang="en-US" altLang="zh-CN" sz="1000" b="0" dirty="0" smtClean="0">
                          <a:solidFill>
                            <a:schemeClr val="tx1"/>
                          </a:solidFill>
                          <a:latin typeface="微软雅黑" panose="020B0503020204020204" pitchFamily="34" charset="-122"/>
                          <a:ea typeface="微软雅黑" panose="020B0503020204020204" pitchFamily="34" charset="-122"/>
                        </a:rPr>
                        <a:t>railway station</a:t>
                      </a:r>
                    </a:p>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1000" b="0" dirty="0" smtClean="0">
                        <a:solidFill>
                          <a:schemeClr val="tx1"/>
                        </a:solidFill>
                        <a:latin typeface="微软雅黑" panose="020B0503020204020204" pitchFamily="34" charset="-122"/>
                        <a:ea typeface="微软雅黑" panose="020B0503020204020204" pitchFamily="34" charset="-122"/>
                      </a:endParaRPr>
                    </a:p>
                    <a:p>
                      <a:pPr marL="0" indent="0">
                        <a:buFont typeface="Wingdings" panose="05000000000000000000" pitchFamily="2" charset="2"/>
                        <a:buNone/>
                      </a:pPr>
                      <a:endParaRPr lang="zh-CN" altLang="en-US" sz="1000" b="0" kern="1200" dirty="0">
                        <a:solidFill>
                          <a:schemeClr val="tx1"/>
                        </a:solidFill>
                        <a:latin typeface="微软雅黑" panose="020B0503020204020204" pitchFamily="34" charset="-122"/>
                        <a:ea typeface="微软雅黑" panose="020B0503020204020204" pitchFamily="34" charset="-122"/>
                        <a:cs typeface="+mn-cs"/>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疏解交通功能，缓解压力</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快速化、短途化、高</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端化</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Reduce  traffic function</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Fast, short distance, high-end</a:t>
                      </a:r>
                      <a:endParaRPr lang="zh-CN" altLang="en-US" sz="1000" kern="1200" dirty="0">
                        <a:solidFill>
                          <a:schemeClr val="dk1"/>
                        </a:solidFill>
                        <a:latin typeface="微软雅黑" panose="020B0503020204020204" pitchFamily="34" charset="-122"/>
                        <a:ea typeface="微软雅黑" panose="020B0503020204020204" pitchFamily="34" charset="-122"/>
                        <a:cs typeface="+mn-cs"/>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增加轨道交通分</a:t>
                      </a:r>
                      <a:r>
                        <a:rPr lang="zh-CN" altLang="en-US" sz="1000" kern="1200" dirty="0" smtClean="0">
                          <a:solidFill>
                            <a:schemeClr val="tx1"/>
                          </a:solidFill>
                          <a:latin typeface="微软雅黑" panose="020B0503020204020204" pitchFamily="34" charset="-122"/>
                          <a:ea typeface="微软雅黑" panose="020B0503020204020204" pitchFamily="34" charset="-122"/>
                          <a:cs typeface="+mn-cs"/>
                        </a:rPr>
                        <a:t>担比例</a:t>
                      </a:r>
                      <a:r>
                        <a:rPr lang="en-US" altLang="zh-CN" sz="1000" kern="1200" dirty="0" smtClean="0">
                          <a:solidFill>
                            <a:schemeClr val="tx1"/>
                          </a:solidFill>
                          <a:latin typeface="微软雅黑" panose="020B0503020204020204" pitchFamily="34" charset="-122"/>
                          <a:ea typeface="微软雅黑" panose="020B0503020204020204" pitchFamily="34" charset="-122"/>
                          <a:cs typeface="+mn-cs"/>
                        </a:rPr>
                        <a:t>70%</a:t>
                      </a:r>
                    </a:p>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增加步行换乘</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细化停车空间改造与管理（限制长期停车</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Increase the proportion of rail transport to 70%</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Encourage walking</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Refinement parking space transformation and management (limited long-term parking)</a:t>
                      </a:r>
                      <a:endParaRPr lang="zh-CN" altLang="en-US" sz="1000" kern="1200" dirty="0">
                        <a:solidFill>
                          <a:schemeClr val="dk1"/>
                        </a:solidFill>
                        <a:latin typeface="微软雅黑" panose="020B0503020204020204" pitchFamily="34" charset="-122"/>
                        <a:ea typeface="微软雅黑" panose="020B0503020204020204" pitchFamily="34" charset="-122"/>
                        <a:cs typeface="+mn-cs"/>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以城市客厅的景观环境功能</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为主</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Create comfortable urban landscape</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a:t>
                      </a: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like the living room of the city</a:t>
                      </a:r>
                      <a:endParaRPr lang="zh-CN" altLang="en-US" sz="1000" kern="1200" dirty="0">
                        <a:solidFill>
                          <a:schemeClr val="dk1"/>
                        </a:solidFill>
                        <a:latin typeface="微软雅黑" panose="020B0503020204020204" pitchFamily="34" charset="-122"/>
                        <a:ea typeface="微软雅黑" panose="020B0503020204020204" pitchFamily="34" charset="-122"/>
                        <a:cs typeface="+mn-cs"/>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zh-CN" altLang="en-US" sz="1000" dirty="0" smtClean="0">
                          <a:latin typeface="微软雅黑" panose="020B0503020204020204" pitchFamily="34" charset="-122"/>
                          <a:ea typeface="微软雅黑" panose="020B0503020204020204" pitchFamily="34" charset="-122"/>
                        </a:rPr>
                        <a:t>以人为本、标志性的开放空间体系</a:t>
                      </a:r>
                      <a:endParaRPr lang="en-US" altLang="zh-CN" sz="1000" dirty="0" smtClean="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l"/>
                      </a:pPr>
                      <a:r>
                        <a:rPr lang="zh-CN" altLang="en-US" sz="1000" dirty="0" smtClean="0">
                          <a:latin typeface="微软雅黑" panose="020B0503020204020204" pitchFamily="34" charset="-122"/>
                          <a:ea typeface="微软雅黑" panose="020B0503020204020204" pitchFamily="34" charset="-122"/>
                        </a:rPr>
                        <a:t>与周边环境的连接与</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融合</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zh-CN" altLang="en-US" sz="1000" dirty="0" smtClean="0">
                          <a:latin typeface="微软雅黑" panose="020B0503020204020204" pitchFamily="34" charset="-122"/>
                          <a:ea typeface="微软雅黑" panose="020B0503020204020204" pitchFamily="34" charset="-122"/>
                        </a:rPr>
                        <a:t>换乘空间的舒适</a:t>
                      </a:r>
                      <a:r>
                        <a:rPr lang="zh-CN" altLang="en-US" sz="1000" dirty="0" smtClean="0">
                          <a:latin typeface="微软雅黑" panose="020B0503020204020204" pitchFamily="34" charset="-122"/>
                          <a:ea typeface="微软雅黑" panose="020B0503020204020204" pitchFamily="34" charset="-122"/>
                        </a:rPr>
                        <a:t>化</a:t>
                      </a:r>
                      <a:endParaRPr lang="en-US" altLang="zh-CN" sz="1000" dirty="0" smtClean="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l"/>
                      </a:pPr>
                      <a:r>
                        <a:rPr lang="en-US" altLang="zh-CN" sz="1000" dirty="0" smtClean="0">
                          <a:latin typeface="微软雅黑" panose="020B0503020204020204" pitchFamily="34" charset="-122"/>
                          <a:ea typeface="微软雅黑" panose="020B0503020204020204" pitchFamily="34" charset="-122"/>
                        </a:rPr>
                        <a:t>people oriented and </a:t>
                      </a:r>
                      <a:r>
                        <a:rPr lang="en-US" altLang="zh-CN" sz="1000" dirty="0" err="1" smtClean="0">
                          <a:latin typeface="微软雅黑" panose="020B0503020204020204" pitchFamily="34" charset="-122"/>
                          <a:ea typeface="微软雅黑" panose="020B0503020204020204" pitchFamily="34" charset="-122"/>
                        </a:rPr>
                        <a:t>markable</a:t>
                      </a:r>
                      <a:r>
                        <a:rPr lang="en-US" altLang="zh-CN" sz="1000" dirty="0" smtClean="0">
                          <a:latin typeface="微软雅黑" panose="020B0503020204020204" pitchFamily="34" charset="-122"/>
                          <a:ea typeface="微软雅黑" panose="020B0503020204020204" pitchFamily="34" charset="-122"/>
                        </a:rPr>
                        <a:t> open space </a:t>
                      </a:r>
                    </a:p>
                    <a:p>
                      <a:pPr marL="171450" indent="-171450">
                        <a:buFont typeface="Wingdings" panose="05000000000000000000" pitchFamily="2" charset="2"/>
                        <a:buChar char="l"/>
                      </a:pPr>
                      <a:r>
                        <a:rPr lang="en-US" altLang="zh-CN" sz="1000" dirty="0" smtClean="0">
                          <a:latin typeface="微软雅黑" panose="020B0503020204020204" pitchFamily="34" charset="-122"/>
                          <a:ea typeface="微软雅黑" panose="020B0503020204020204" pitchFamily="34" charset="-122"/>
                        </a:rPr>
                        <a:t>Connection and integration with the surrounding environment</a:t>
                      </a:r>
                    </a:p>
                    <a:p>
                      <a:pPr marL="171450" indent="-171450">
                        <a:buFont typeface="Wingdings" panose="05000000000000000000" pitchFamily="2" charset="2"/>
                        <a:buChar char="l"/>
                      </a:pPr>
                      <a:r>
                        <a:rPr lang="en-US" altLang="zh-CN" sz="1000" dirty="0" smtClean="0">
                          <a:latin typeface="微软雅黑" panose="020B0503020204020204" pitchFamily="34" charset="-122"/>
                          <a:ea typeface="微软雅黑" panose="020B0503020204020204" pitchFamily="34" charset="-122"/>
                        </a:rPr>
                        <a:t>Comfortable transfer space</a:t>
                      </a:r>
                      <a:endParaRPr lang="zh-CN" altLang="en-US" sz="1000" dirty="0">
                        <a:latin typeface="微软雅黑" panose="020B0503020204020204" pitchFamily="34" charset="-122"/>
                        <a:ea typeface="微软雅黑" panose="020B0503020204020204" pitchFamily="34" charset="-122"/>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29448">
                <a:tc>
                  <a:txBody>
                    <a:bodyPr/>
                    <a:lstStyle/>
                    <a:p>
                      <a:pPr marL="0" indent="0" algn="ctr">
                        <a:buFontTx/>
                        <a:buNone/>
                      </a:pPr>
                      <a:r>
                        <a:rPr lang="zh-CN" altLang="en-US" sz="1200" b="1" dirty="0" smtClean="0">
                          <a:solidFill>
                            <a:schemeClr val="bg1"/>
                          </a:solidFill>
                          <a:latin typeface="微软雅黑" panose="020B0503020204020204" pitchFamily="34" charset="-122"/>
                          <a:ea typeface="微软雅黑" panose="020B0503020204020204" pitchFamily="34" charset="-122"/>
                        </a:rPr>
                        <a:t>失衡场所</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0" indent="0" algn="ctr">
                        <a:buFontTx/>
                        <a:buNone/>
                      </a:pPr>
                      <a:r>
                        <a:rPr lang="en-US" altLang="zh-CN" sz="1200" b="1" dirty="0" err="1" smtClean="0">
                          <a:solidFill>
                            <a:schemeClr val="bg1"/>
                          </a:solidFill>
                          <a:latin typeface="微软雅黑" panose="020B0503020204020204" pitchFamily="34" charset="-122"/>
                          <a:ea typeface="微软雅黑" panose="020B0503020204020204" pitchFamily="34" charset="-122"/>
                        </a:rPr>
                        <a:t>Unsustained</a:t>
                      </a:r>
                      <a:r>
                        <a:rPr lang="en-US" altLang="zh-CN" sz="1200" b="1" dirty="0" smtClean="0">
                          <a:solidFill>
                            <a:schemeClr val="bg1"/>
                          </a:solidFill>
                          <a:latin typeface="微软雅黑" panose="020B0503020204020204" pitchFamily="34" charset="-122"/>
                          <a:ea typeface="微软雅黑" panose="020B0503020204020204" pitchFamily="34" charset="-122"/>
                        </a:rPr>
                        <a:t> place </a:t>
                      </a:r>
                      <a:endParaRPr lang="zh-CN" altLang="en-US" sz="1200" b="1" dirty="0">
                        <a:solidFill>
                          <a:schemeClr val="bg1"/>
                        </a:solidFill>
                        <a:latin typeface="微软雅黑" panose="020B0503020204020204" pitchFamily="34" charset="-122"/>
                        <a:ea typeface="微软雅黑" panose="020B0503020204020204" pitchFamily="34" charset="-122"/>
                      </a:endParaRPr>
                    </a:p>
                  </a:txBody>
                  <a:tcPr marL="91438" marR="9143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1000" b="0" dirty="0" smtClean="0">
                          <a:solidFill>
                            <a:schemeClr val="tx1"/>
                          </a:solidFill>
                          <a:latin typeface="微软雅黑" panose="020B0503020204020204" pitchFamily="34" charset="-122"/>
                          <a:ea typeface="微软雅黑" panose="020B0503020204020204" pitchFamily="34" charset="-122"/>
                        </a:rPr>
                        <a:t>金融街站、北京东站（</a:t>
                      </a:r>
                      <a:r>
                        <a:rPr lang="en-US" altLang="zh-CN" sz="1000" b="0" dirty="0" smtClean="0">
                          <a:solidFill>
                            <a:schemeClr val="tx1"/>
                          </a:solidFill>
                          <a:latin typeface="微软雅黑" panose="020B0503020204020204" pitchFamily="34" charset="-122"/>
                          <a:ea typeface="微软雅黑" panose="020B0503020204020204" pitchFamily="34" charset="-122"/>
                        </a:rPr>
                        <a:t>CBD</a:t>
                      </a:r>
                      <a:r>
                        <a:rPr lang="zh-CN" altLang="en-US" sz="1000" b="0" dirty="0" smtClean="0">
                          <a:solidFill>
                            <a:schemeClr val="tx1"/>
                          </a:solidFill>
                          <a:latin typeface="微软雅黑" panose="020B0503020204020204" pitchFamily="34" charset="-122"/>
                          <a:ea typeface="微软雅黑" panose="020B0503020204020204" pitchFamily="34" charset="-122"/>
                        </a:rPr>
                        <a:t>站）、中关村、望京西、奥体站地区</a:t>
                      </a:r>
                      <a:endParaRPr lang="en-US" altLang="zh-CN" sz="1000" b="0" dirty="0" smtClean="0">
                        <a:solidFill>
                          <a:schemeClr val="tx1"/>
                        </a:solidFill>
                        <a:latin typeface="微软雅黑" panose="020B0503020204020204" pitchFamily="34" charset="-122"/>
                        <a:ea typeface="微软雅黑" panose="020B0503020204020204" pitchFamily="34" charset="-122"/>
                      </a:endParaRPr>
                    </a:p>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sz="1000" b="0" dirty="0" smtClean="0">
                          <a:solidFill>
                            <a:schemeClr val="tx1"/>
                          </a:solidFill>
                          <a:latin typeface="微软雅黑" panose="020B0503020204020204" pitchFamily="34" charset="-122"/>
                          <a:ea typeface="微软雅黑" panose="020B0503020204020204" pitchFamily="34" charset="-122"/>
                        </a:rPr>
                        <a:t>Financial Street railway station</a:t>
                      </a:r>
                      <a:r>
                        <a:rPr lang="zh-CN" altLang="en-US" sz="1000" b="0" dirty="0" smtClean="0">
                          <a:solidFill>
                            <a:schemeClr val="tx1"/>
                          </a:solidFill>
                          <a:latin typeface="微软雅黑" panose="020B0503020204020204" pitchFamily="34" charset="-122"/>
                          <a:ea typeface="微软雅黑" panose="020B0503020204020204" pitchFamily="34" charset="-122"/>
                        </a:rPr>
                        <a:t>，</a:t>
                      </a:r>
                      <a:r>
                        <a:rPr lang="en-US" altLang="zh-CN" sz="1000" b="0" dirty="0" smtClean="0">
                          <a:solidFill>
                            <a:schemeClr val="tx1"/>
                          </a:solidFill>
                          <a:latin typeface="微软雅黑" panose="020B0503020204020204" pitchFamily="34" charset="-122"/>
                          <a:ea typeface="微软雅黑" panose="020B0503020204020204" pitchFamily="34" charset="-122"/>
                        </a:rPr>
                        <a:t>Beijing</a:t>
                      </a:r>
                      <a:r>
                        <a:rPr lang="en-US" altLang="zh-CN" sz="1000" b="0" baseline="0" dirty="0" smtClean="0">
                          <a:solidFill>
                            <a:schemeClr val="tx1"/>
                          </a:solidFill>
                          <a:latin typeface="微软雅黑" panose="020B0503020204020204" pitchFamily="34" charset="-122"/>
                          <a:ea typeface="微软雅黑" panose="020B0503020204020204" pitchFamily="34" charset="-122"/>
                        </a:rPr>
                        <a:t> east railway station</a:t>
                      </a:r>
                      <a:r>
                        <a:rPr lang="zh-CN" altLang="en-US" sz="1000" b="0" baseline="0" dirty="0" smtClean="0">
                          <a:solidFill>
                            <a:schemeClr val="tx1"/>
                          </a:solidFill>
                          <a:latin typeface="微软雅黑" panose="020B0503020204020204" pitchFamily="34" charset="-122"/>
                          <a:ea typeface="微软雅黑" panose="020B0503020204020204" pitchFamily="34" charset="-122"/>
                        </a:rPr>
                        <a:t>（</a:t>
                      </a:r>
                      <a:r>
                        <a:rPr lang="en-US" altLang="zh-CN" sz="1000" b="0" baseline="0" dirty="0" smtClean="0">
                          <a:solidFill>
                            <a:schemeClr val="tx1"/>
                          </a:solidFill>
                          <a:latin typeface="微软雅黑" panose="020B0503020204020204" pitchFamily="34" charset="-122"/>
                          <a:ea typeface="微软雅黑" panose="020B0503020204020204" pitchFamily="34" charset="-122"/>
                        </a:rPr>
                        <a:t>CBD), </a:t>
                      </a:r>
                      <a:r>
                        <a:rPr lang="en-US" altLang="zh-CN" sz="1000" b="0" baseline="0" dirty="0" err="1" smtClean="0">
                          <a:solidFill>
                            <a:schemeClr val="tx1"/>
                          </a:solidFill>
                          <a:latin typeface="微软雅黑" panose="020B0503020204020204" pitchFamily="34" charset="-122"/>
                          <a:ea typeface="微软雅黑" panose="020B0503020204020204" pitchFamily="34" charset="-122"/>
                        </a:rPr>
                        <a:t>Zhongguancun</a:t>
                      </a:r>
                      <a:r>
                        <a:rPr lang="en-US" altLang="zh-CN" sz="1000" b="0" baseline="0" dirty="0" smtClean="0">
                          <a:solidFill>
                            <a:schemeClr val="tx1"/>
                          </a:solidFill>
                          <a:latin typeface="微软雅黑" panose="020B0503020204020204" pitchFamily="34" charset="-122"/>
                          <a:ea typeface="微软雅黑" panose="020B0503020204020204" pitchFamily="34" charset="-122"/>
                        </a:rPr>
                        <a:t> railway station</a:t>
                      </a:r>
                      <a:r>
                        <a:rPr lang="zh-CN" altLang="en-US" sz="1000" b="0" baseline="0" dirty="0" smtClean="0">
                          <a:solidFill>
                            <a:schemeClr val="tx1"/>
                          </a:solidFill>
                          <a:latin typeface="微软雅黑" panose="020B0503020204020204" pitchFamily="34" charset="-122"/>
                          <a:ea typeface="微软雅黑" panose="020B0503020204020204" pitchFamily="34" charset="-122"/>
                        </a:rPr>
                        <a:t>，</a:t>
                      </a:r>
                      <a:r>
                        <a:rPr lang="en-US" altLang="zh-CN" sz="1000" b="0" baseline="0" dirty="0" err="1" smtClean="0">
                          <a:solidFill>
                            <a:schemeClr val="tx1"/>
                          </a:solidFill>
                          <a:latin typeface="微软雅黑" panose="020B0503020204020204" pitchFamily="34" charset="-122"/>
                          <a:ea typeface="微软雅黑" panose="020B0503020204020204" pitchFamily="34" charset="-122"/>
                        </a:rPr>
                        <a:t>Wangjing</a:t>
                      </a:r>
                      <a:r>
                        <a:rPr lang="en-US" altLang="zh-CN" sz="1000" b="0" baseline="0" dirty="0" smtClean="0">
                          <a:solidFill>
                            <a:schemeClr val="tx1"/>
                          </a:solidFill>
                          <a:latin typeface="微软雅黑" panose="020B0503020204020204" pitchFamily="34" charset="-122"/>
                          <a:ea typeface="微软雅黑" panose="020B0503020204020204" pitchFamily="34" charset="-122"/>
                        </a:rPr>
                        <a:t> west</a:t>
                      </a:r>
                      <a:r>
                        <a:rPr lang="zh-CN" altLang="en-US" sz="1000" b="0" baseline="0" dirty="0" smtClean="0">
                          <a:solidFill>
                            <a:schemeClr val="tx1"/>
                          </a:solidFill>
                          <a:latin typeface="微软雅黑" panose="020B0503020204020204" pitchFamily="34" charset="-122"/>
                          <a:ea typeface="微软雅黑" panose="020B0503020204020204" pitchFamily="34" charset="-122"/>
                        </a:rPr>
                        <a:t>，</a:t>
                      </a:r>
                      <a:r>
                        <a:rPr lang="en-US" altLang="zh-CN" sz="1000" b="0" baseline="0" dirty="0" smtClean="0">
                          <a:solidFill>
                            <a:schemeClr val="tx1"/>
                          </a:solidFill>
                          <a:latin typeface="微软雅黑" panose="020B0503020204020204" pitchFamily="34" charset="-122"/>
                          <a:ea typeface="微软雅黑" panose="020B0503020204020204" pitchFamily="34" charset="-122"/>
                        </a:rPr>
                        <a:t>Olympic Center</a:t>
                      </a:r>
                      <a:endParaRPr lang="en-US" altLang="zh-CN" sz="1000" b="0" dirty="0" smtClean="0">
                        <a:solidFill>
                          <a:schemeClr val="tx1"/>
                        </a:solidFill>
                        <a:latin typeface="微软雅黑" panose="020B0503020204020204" pitchFamily="34" charset="-122"/>
                        <a:ea typeface="微软雅黑" panose="020B0503020204020204" pitchFamily="34" charset="-122"/>
                      </a:endParaRPr>
                    </a:p>
                    <a:p>
                      <a:pPr marL="0" indent="0">
                        <a:buFont typeface="Wingdings" panose="05000000000000000000" pitchFamily="2" charset="2"/>
                        <a:buNone/>
                      </a:pPr>
                      <a:endParaRPr lang="zh-CN" altLang="en-US" sz="1000" b="0" kern="1200" dirty="0">
                        <a:solidFill>
                          <a:schemeClr val="tx1"/>
                        </a:solidFill>
                        <a:latin typeface="+mn-lt"/>
                        <a:ea typeface="+mn-ea"/>
                        <a:cs typeface="+mn-cs"/>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增加城际、市郊快线供给</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快速化、短途化、高</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端化</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Increase intercity railway and suburban Express</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Fast, short </a:t>
                      </a:r>
                      <a:r>
                        <a:rPr lang="en-US" altLang="zh-CN" sz="1000" kern="1200" dirty="0" err="1" smtClean="0">
                          <a:solidFill>
                            <a:schemeClr val="dk1"/>
                          </a:solidFill>
                          <a:latin typeface="微软雅黑" panose="020B0503020204020204" pitchFamily="34" charset="-122"/>
                          <a:ea typeface="微软雅黑" panose="020B0503020204020204" pitchFamily="34" charset="-122"/>
                          <a:cs typeface="+mn-cs"/>
                        </a:rPr>
                        <a:t>distance,high</a:t>
                      </a: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-end</a:t>
                      </a:r>
                      <a:endParaRPr lang="zh-CN" altLang="en-US"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endParaRPr lang="zh-CN" altLang="en-US" sz="1200" kern="1200" dirty="0">
                        <a:solidFill>
                          <a:schemeClr val="dk1"/>
                        </a:solidFill>
                        <a:latin typeface="+mn-lt"/>
                        <a:ea typeface="+mn-ea"/>
                        <a:cs typeface="+mn-cs"/>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保证轨道交通分担</a:t>
                      </a:r>
                      <a:r>
                        <a:rPr lang="zh-CN" altLang="en-US" sz="1000" kern="1200" dirty="0" smtClean="0">
                          <a:solidFill>
                            <a:schemeClr val="tx1"/>
                          </a:solidFill>
                          <a:latin typeface="微软雅黑" panose="020B0503020204020204" pitchFamily="34" charset="-122"/>
                          <a:ea typeface="微软雅黑" panose="020B0503020204020204" pitchFamily="34" charset="-122"/>
                          <a:cs typeface="+mn-cs"/>
                        </a:rPr>
                        <a:t>比例</a:t>
                      </a:r>
                      <a:r>
                        <a:rPr lang="en-US" altLang="zh-CN" sz="1000" kern="1200" dirty="0" smtClean="0">
                          <a:solidFill>
                            <a:schemeClr val="tx1"/>
                          </a:solidFill>
                          <a:latin typeface="微软雅黑" panose="020B0503020204020204" pitchFamily="34" charset="-122"/>
                          <a:ea typeface="微软雅黑" panose="020B0503020204020204" pitchFamily="34" charset="-122"/>
                          <a:cs typeface="+mn-cs"/>
                        </a:rPr>
                        <a:t>80%</a:t>
                      </a:r>
                    </a:p>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鼓励步行</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换乘</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限制</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机动车</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停车</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Increase the proportion of rail transport to 80%</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Encourage walking</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Parking restriction</a:t>
                      </a:r>
                      <a:endParaRPr lang="zh-CN" altLang="en-US"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endParaRPr lang="zh-CN" altLang="en-US" sz="1000" kern="1200" dirty="0">
                        <a:solidFill>
                          <a:schemeClr val="dk1"/>
                        </a:solidFill>
                        <a:latin typeface="微软雅黑" panose="020B0503020204020204" pitchFamily="34" charset="-122"/>
                        <a:ea typeface="微软雅黑" panose="020B0503020204020204" pitchFamily="34" charset="-122"/>
                        <a:cs typeface="+mn-cs"/>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补充商业休闲、公寓等功能，平衡地区</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发展</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supply commercial leisure, apartments and other functions, to</a:t>
                      </a:r>
                      <a:r>
                        <a:rPr lang="en-US" altLang="zh-CN" sz="1000" kern="1200" baseline="0" dirty="0" smtClean="0">
                          <a:solidFill>
                            <a:schemeClr val="dk1"/>
                          </a:solidFill>
                          <a:latin typeface="微软雅黑" panose="020B0503020204020204" pitchFamily="34" charset="-122"/>
                          <a:ea typeface="微软雅黑" panose="020B0503020204020204" pitchFamily="34" charset="-122"/>
                          <a:cs typeface="+mn-cs"/>
                        </a:rPr>
                        <a:t> ensure </a:t>
                      </a: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balanced regional development</a:t>
                      </a:r>
                      <a:endParaRPr lang="zh-CN" altLang="en-US" sz="1000" kern="1200" dirty="0">
                        <a:solidFill>
                          <a:schemeClr val="dk1"/>
                        </a:solidFill>
                        <a:latin typeface="微软雅黑" panose="020B0503020204020204" pitchFamily="34" charset="-122"/>
                        <a:ea typeface="微软雅黑" panose="020B0503020204020204" pitchFamily="34" charset="-122"/>
                        <a:cs typeface="+mn-cs"/>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zh-CN" altLang="en-US" sz="1000" dirty="0" smtClean="0">
                          <a:solidFill>
                            <a:schemeClr val="tx1"/>
                          </a:solidFill>
                          <a:latin typeface="微软雅黑" panose="020B0503020204020204" pitchFamily="34" charset="-122"/>
                          <a:ea typeface="微软雅黑" panose="020B0503020204020204" pitchFamily="34" charset="-122"/>
                        </a:rPr>
                        <a:t>连续的立体步行系统</a:t>
                      </a:r>
                      <a:endParaRPr lang="en-US" altLang="zh-CN" sz="1000" dirty="0" smtClean="0">
                        <a:solidFill>
                          <a:schemeClr val="tx1"/>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l"/>
                      </a:pPr>
                      <a:r>
                        <a:rPr lang="zh-CN" altLang="en-US" sz="1000" dirty="0" smtClean="0">
                          <a:solidFill>
                            <a:schemeClr val="tx1"/>
                          </a:solidFill>
                          <a:latin typeface="微软雅黑" panose="020B0503020204020204" pitchFamily="34" charset="-122"/>
                          <a:ea typeface="微软雅黑" panose="020B0503020204020204" pitchFamily="34" charset="-122"/>
                        </a:rPr>
                        <a:t>换乘空间的舒适</a:t>
                      </a:r>
                      <a:r>
                        <a:rPr lang="zh-CN" altLang="en-US" sz="1000" dirty="0" smtClean="0">
                          <a:solidFill>
                            <a:schemeClr val="tx1"/>
                          </a:solidFill>
                          <a:latin typeface="微软雅黑" panose="020B0503020204020204" pitchFamily="34" charset="-122"/>
                          <a:ea typeface="微软雅黑" panose="020B0503020204020204" pitchFamily="34" charset="-122"/>
                        </a:rPr>
                        <a:t>化</a:t>
                      </a:r>
                      <a:endParaRPr lang="en-US" altLang="zh-CN" sz="1000" dirty="0" smtClean="0">
                        <a:solidFill>
                          <a:schemeClr val="tx1"/>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l"/>
                      </a:pPr>
                      <a:r>
                        <a:rPr lang="en-US" altLang="zh-CN" sz="1000" dirty="0" smtClean="0">
                          <a:latin typeface="微软雅黑" panose="020B0503020204020204" pitchFamily="34" charset="-122"/>
                          <a:ea typeface="微软雅黑" panose="020B0503020204020204" pitchFamily="34" charset="-122"/>
                        </a:rPr>
                        <a:t>Continuous stereo walking system</a:t>
                      </a:r>
                    </a:p>
                    <a:p>
                      <a:pPr marL="171450" indent="-171450">
                        <a:buFont typeface="Wingdings" panose="05000000000000000000" pitchFamily="2" charset="2"/>
                        <a:buChar char="l"/>
                      </a:pPr>
                      <a:r>
                        <a:rPr lang="en-US" altLang="zh-CN" sz="1000" dirty="0" smtClean="0">
                          <a:latin typeface="微软雅黑" panose="020B0503020204020204" pitchFamily="34" charset="-122"/>
                          <a:ea typeface="微软雅黑" panose="020B0503020204020204" pitchFamily="34" charset="-122"/>
                        </a:rPr>
                        <a:t>Comfortable transfer space</a:t>
                      </a:r>
                      <a:endParaRPr lang="zh-CN" altLang="en-US" sz="1000" dirty="0">
                        <a:latin typeface="微软雅黑" panose="020B0503020204020204" pitchFamily="34" charset="-122"/>
                        <a:ea typeface="微软雅黑" panose="020B0503020204020204" pitchFamily="34" charset="-122"/>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90611">
                <a:tc>
                  <a:txBody>
                    <a:bodyPr/>
                    <a:lstStyle/>
                    <a:p>
                      <a:pPr marL="0" indent="0" algn="ctr">
                        <a:buFontTx/>
                        <a:buNone/>
                      </a:pPr>
                      <a:r>
                        <a:rPr lang="zh-CN" altLang="en-US" sz="1200" b="1" dirty="0" smtClean="0">
                          <a:solidFill>
                            <a:schemeClr val="bg1"/>
                          </a:solidFill>
                          <a:latin typeface="微软雅黑" panose="020B0503020204020204" pitchFamily="34" charset="-122"/>
                          <a:ea typeface="微软雅黑" panose="020B0503020204020204" pitchFamily="34" charset="-122"/>
                        </a:rPr>
                        <a:t>从属状态</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0" indent="0" algn="ctr">
                        <a:buFontTx/>
                        <a:buNone/>
                      </a:pPr>
                      <a:r>
                        <a:rPr lang="en-US" altLang="zh-CN" sz="1200" b="1" dirty="0" smtClean="0">
                          <a:solidFill>
                            <a:schemeClr val="bg1"/>
                          </a:solidFill>
                          <a:latin typeface="微软雅黑" panose="020B0503020204020204" pitchFamily="34" charset="-122"/>
                          <a:ea typeface="微软雅黑" panose="020B0503020204020204" pitchFamily="34" charset="-122"/>
                        </a:rPr>
                        <a:t>Dependency</a:t>
                      </a:r>
                      <a:endParaRPr lang="zh-CN" altLang="en-US" sz="1200" b="1" dirty="0">
                        <a:solidFill>
                          <a:schemeClr val="bg1"/>
                        </a:solidFill>
                        <a:latin typeface="微软雅黑" panose="020B0503020204020204" pitchFamily="34" charset="-122"/>
                        <a:ea typeface="微软雅黑" panose="020B0503020204020204" pitchFamily="34" charset="-122"/>
                      </a:endParaRPr>
                    </a:p>
                  </a:txBody>
                  <a:tcPr marL="91438" marR="9143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1000" b="0" dirty="0" smtClean="0">
                          <a:solidFill>
                            <a:schemeClr val="tx1"/>
                          </a:solidFill>
                          <a:latin typeface="微软雅黑" panose="020B0503020204020204" pitchFamily="34" charset="-122"/>
                          <a:ea typeface="微软雅黑" panose="020B0503020204020204" pitchFamily="34" charset="-122"/>
                        </a:rPr>
                        <a:t>通州东站及北站地区、南苑地区、清河、 亦庄、丰台丽泽、首钢</a:t>
                      </a:r>
                      <a:endParaRPr lang="en-US" altLang="zh-CN" sz="1000" b="0" dirty="0" smtClean="0">
                        <a:solidFill>
                          <a:schemeClr val="tx1"/>
                        </a:solidFill>
                        <a:latin typeface="微软雅黑" panose="020B0503020204020204" pitchFamily="34" charset="-122"/>
                        <a:ea typeface="微软雅黑" panose="020B0503020204020204" pitchFamily="34" charset="-122"/>
                      </a:endParaRPr>
                    </a:p>
                    <a:p>
                      <a:pPr marL="0" indent="0">
                        <a:buFont typeface="Wingdings" panose="05000000000000000000" pitchFamily="2" charset="2"/>
                        <a:buNone/>
                      </a:pPr>
                      <a:r>
                        <a:rPr lang="en-US" altLang="zh-CN" sz="1000" b="0" kern="1200" dirty="0" err="1" smtClean="0">
                          <a:solidFill>
                            <a:schemeClr val="tx1"/>
                          </a:solidFill>
                          <a:latin typeface="微软雅黑" panose="020B0503020204020204" pitchFamily="34" charset="-122"/>
                          <a:ea typeface="微软雅黑" panose="020B0503020204020204" pitchFamily="34" charset="-122"/>
                          <a:cs typeface="+mn-cs"/>
                        </a:rPr>
                        <a:t>Tongzhou</a:t>
                      </a:r>
                      <a:r>
                        <a:rPr lang="en-US" altLang="zh-CN" sz="1000" b="0" kern="1200" baseline="0" dirty="0" smtClean="0">
                          <a:solidFill>
                            <a:schemeClr val="tx1"/>
                          </a:solidFill>
                          <a:latin typeface="微软雅黑" panose="020B0503020204020204" pitchFamily="34" charset="-122"/>
                          <a:ea typeface="微软雅黑" panose="020B0503020204020204" pitchFamily="34" charset="-122"/>
                          <a:cs typeface="+mn-cs"/>
                        </a:rPr>
                        <a:t> east and north railway station</a:t>
                      </a:r>
                      <a:r>
                        <a:rPr lang="zh-CN" altLang="en-US" sz="1000" b="0" kern="1200" baseline="0" dirty="0" smtClean="0">
                          <a:solidFill>
                            <a:schemeClr val="tx1"/>
                          </a:solidFill>
                          <a:latin typeface="微软雅黑" panose="020B0503020204020204" pitchFamily="34" charset="-122"/>
                          <a:ea typeface="微软雅黑" panose="020B0503020204020204" pitchFamily="34" charset="-122"/>
                          <a:cs typeface="+mn-cs"/>
                        </a:rPr>
                        <a:t>，</a:t>
                      </a:r>
                      <a:r>
                        <a:rPr lang="en-US" altLang="zh-CN" sz="1000" b="0" kern="1200" baseline="0" dirty="0" err="1" smtClean="0">
                          <a:solidFill>
                            <a:schemeClr val="tx1"/>
                          </a:solidFill>
                          <a:latin typeface="微软雅黑" panose="020B0503020204020204" pitchFamily="34" charset="-122"/>
                          <a:ea typeface="微软雅黑" panose="020B0503020204020204" pitchFamily="34" charset="-122"/>
                          <a:cs typeface="+mn-cs"/>
                        </a:rPr>
                        <a:t>Nanyuan</a:t>
                      </a:r>
                      <a:r>
                        <a:rPr lang="zh-CN" altLang="en-US" sz="1000" b="0" kern="1200" baseline="0" dirty="0" smtClean="0">
                          <a:solidFill>
                            <a:schemeClr val="tx1"/>
                          </a:solidFill>
                          <a:latin typeface="微软雅黑" panose="020B0503020204020204" pitchFamily="34" charset="-122"/>
                          <a:ea typeface="微软雅黑" panose="020B0503020204020204" pitchFamily="34" charset="-122"/>
                          <a:cs typeface="+mn-cs"/>
                        </a:rPr>
                        <a:t>，</a:t>
                      </a:r>
                      <a:r>
                        <a:rPr lang="en-US" altLang="zh-CN" sz="1000" b="0" kern="1200" baseline="0" dirty="0" err="1" smtClean="0">
                          <a:solidFill>
                            <a:schemeClr val="tx1"/>
                          </a:solidFill>
                          <a:latin typeface="微软雅黑" panose="020B0503020204020204" pitchFamily="34" charset="-122"/>
                          <a:ea typeface="微软雅黑" panose="020B0503020204020204" pitchFamily="34" charset="-122"/>
                          <a:cs typeface="+mn-cs"/>
                        </a:rPr>
                        <a:t>Qinghe</a:t>
                      </a:r>
                      <a:r>
                        <a:rPr lang="zh-CN" altLang="en-US" sz="1000" b="0" kern="1200" baseline="0" dirty="0" smtClean="0">
                          <a:solidFill>
                            <a:schemeClr val="tx1"/>
                          </a:solidFill>
                          <a:latin typeface="微软雅黑" panose="020B0503020204020204" pitchFamily="34" charset="-122"/>
                          <a:ea typeface="微软雅黑" panose="020B0503020204020204" pitchFamily="34" charset="-122"/>
                          <a:cs typeface="+mn-cs"/>
                        </a:rPr>
                        <a:t>，</a:t>
                      </a:r>
                      <a:r>
                        <a:rPr lang="en-US" altLang="zh-CN" sz="1000" b="0" kern="1200" baseline="0" dirty="0" err="1" smtClean="0">
                          <a:solidFill>
                            <a:schemeClr val="tx1"/>
                          </a:solidFill>
                          <a:latin typeface="微软雅黑" panose="020B0503020204020204" pitchFamily="34" charset="-122"/>
                          <a:ea typeface="微软雅黑" panose="020B0503020204020204" pitchFamily="34" charset="-122"/>
                          <a:cs typeface="+mn-cs"/>
                        </a:rPr>
                        <a:t>Yizhuang</a:t>
                      </a:r>
                      <a:r>
                        <a:rPr lang="zh-CN" altLang="en-US" sz="1000" b="0" kern="1200" baseline="0" dirty="0" smtClean="0">
                          <a:solidFill>
                            <a:schemeClr val="tx1"/>
                          </a:solidFill>
                          <a:latin typeface="微软雅黑" panose="020B0503020204020204" pitchFamily="34" charset="-122"/>
                          <a:ea typeface="微软雅黑" panose="020B0503020204020204" pitchFamily="34" charset="-122"/>
                          <a:cs typeface="+mn-cs"/>
                        </a:rPr>
                        <a:t>，</a:t>
                      </a:r>
                      <a:r>
                        <a:rPr lang="en-US" altLang="zh-CN" sz="1000" b="0" kern="1200" baseline="0" dirty="0" err="1" smtClean="0">
                          <a:solidFill>
                            <a:schemeClr val="tx1"/>
                          </a:solidFill>
                          <a:latin typeface="微软雅黑" panose="020B0503020204020204" pitchFamily="34" charset="-122"/>
                          <a:ea typeface="微软雅黑" panose="020B0503020204020204" pitchFamily="34" charset="-122"/>
                          <a:cs typeface="+mn-cs"/>
                        </a:rPr>
                        <a:t>Lize</a:t>
                      </a:r>
                      <a:r>
                        <a:rPr lang="zh-CN" altLang="en-US" sz="1000" b="0" kern="1200" baseline="0" dirty="0" smtClean="0">
                          <a:solidFill>
                            <a:schemeClr val="tx1"/>
                          </a:solidFill>
                          <a:latin typeface="微软雅黑" panose="020B0503020204020204" pitchFamily="34" charset="-122"/>
                          <a:ea typeface="微软雅黑" panose="020B0503020204020204" pitchFamily="34" charset="-122"/>
                          <a:cs typeface="+mn-cs"/>
                        </a:rPr>
                        <a:t>，</a:t>
                      </a:r>
                      <a:r>
                        <a:rPr lang="en-US" altLang="zh-CN" sz="1000" b="0" kern="1200" baseline="0" dirty="0" err="1" smtClean="0">
                          <a:solidFill>
                            <a:schemeClr val="tx1"/>
                          </a:solidFill>
                          <a:latin typeface="微软雅黑" panose="020B0503020204020204" pitchFamily="34" charset="-122"/>
                          <a:ea typeface="微软雅黑" panose="020B0503020204020204" pitchFamily="34" charset="-122"/>
                          <a:cs typeface="+mn-cs"/>
                        </a:rPr>
                        <a:t>Shougang</a:t>
                      </a:r>
                      <a:endParaRPr lang="en-US" altLang="zh-CN" sz="1000" b="0" kern="1200" dirty="0" smtClean="0">
                        <a:solidFill>
                          <a:schemeClr val="tx1"/>
                        </a:solidFill>
                        <a:latin typeface="微软雅黑" panose="020B0503020204020204" pitchFamily="34" charset="-122"/>
                        <a:ea typeface="微软雅黑" panose="020B0503020204020204" pitchFamily="34" charset="-122"/>
                        <a:cs typeface="+mn-cs"/>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建立多点对外的枢纽体系</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发挥综合枢纽的集聚优势</a:t>
                      </a: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长途、公交的组合布局</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Establish a multi point external hub system</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Layout long distance bus station, bus terminal, forming a comprehensive transportation hub</a:t>
                      </a:r>
                      <a:endParaRPr lang="zh-CN" altLang="en-US" sz="1000" kern="1200" dirty="0">
                        <a:solidFill>
                          <a:schemeClr val="dk1"/>
                        </a:solidFill>
                        <a:latin typeface="微软雅黑" panose="020B0503020204020204" pitchFamily="34" charset="-122"/>
                        <a:ea typeface="微软雅黑" panose="020B0503020204020204" pitchFamily="34" charset="-122"/>
                        <a:cs typeface="+mn-cs"/>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鼓励轨道交通</a:t>
                      </a:r>
                      <a:r>
                        <a:rPr lang="zh-CN" altLang="en-US" sz="1000" kern="1200" dirty="0" smtClean="0">
                          <a:solidFill>
                            <a:schemeClr val="tx1"/>
                          </a:solidFill>
                          <a:latin typeface="微软雅黑" panose="020B0503020204020204" pitchFamily="34" charset="-122"/>
                          <a:ea typeface="微软雅黑" panose="020B0503020204020204" pitchFamily="34" charset="-122"/>
                          <a:cs typeface="+mn-cs"/>
                        </a:rPr>
                        <a:t>换乘</a:t>
                      </a:r>
                      <a:r>
                        <a:rPr lang="en-US" altLang="zh-CN" sz="1000" kern="1200" dirty="0" smtClean="0">
                          <a:solidFill>
                            <a:schemeClr val="tx1"/>
                          </a:solidFill>
                          <a:latin typeface="微软雅黑" panose="020B0503020204020204" pitchFamily="34" charset="-122"/>
                          <a:ea typeface="微软雅黑" panose="020B0503020204020204" pitchFamily="34" charset="-122"/>
                          <a:cs typeface="+mn-cs"/>
                        </a:rPr>
                        <a:t>50%</a:t>
                      </a:r>
                    </a:p>
                    <a:p>
                      <a:pPr marL="171450" indent="-171450">
                        <a:buFont typeface="Wingdings" panose="05000000000000000000" pitchFamily="2" charset="2"/>
                        <a:buChar char="l"/>
                      </a:pPr>
                      <a:r>
                        <a:rPr lang="zh-CN" altLang="en-US" sz="1000" kern="1200" dirty="0" smtClean="0">
                          <a:solidFill>
                            <a:schemeClr val="tx1"/>
                          </a:solidFill>
                          <a:latin typeface="微软雅黑" panose="020B0503020204020204" pitchFamily="34" charset="-122"/>
                          <a:ea typeface="微软雅黑" panose="020B0503020204020204" pitchFamily="34" charset="-122"/>
                          <a:cs typeface="+mn-cs"/>
                        </a:rPr>
                        <a:t>鼓励公共交通换乘</a:t>
                      </a:r>
                      <a:endParaRPr lang="en-US" altLang="zh-CN" sz="1000" kern="1200" dirty="0" smtClean="0">
                        <a:solidFill>
                          <a:schemeClr val="tx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zh-CN" altLang="en-US" sz="1000" kern="1200" dirty="0" smtClean="0">
                          <a:solidFill>
                            <a:schemeClr val="tx1"/>
                          </a:solidFill>
                          <a:latin typeface="微软雅黑" panose="020B0503020204020204" pitchFamily="34" charset="-122"/>
                          <a:ea typeface="微软雅黑" panose="020B0503020204020204" pitchFamily="34" charset="-122"/>
                          <a:cs typeface="+mn-cs"/>
                        </a:rPr>
                        <a:t>鼓励步行（自行车）的便捷换乘</a:t>
                      </a:r>
                      <a:endParaRPr lang="en-US" altLang="zh-CN" sz="1000" kern="1200" dirty="0" smtClean="0">
                        <a:solidFill>
                          <a:schemeClr val="tx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zh-CN" altLang="en-US" sz="1000" kern="1200" dirty="0" smtClean="0">
                          <a:solidFill>
                            <a:schemeClr val="tx1"/>
                          </a:solidFill>
                          <a:latin typeface="微软雅黑" panose="020B0503020204020204" pitchFamily="34" charset="-122"/>
                          <a:ea typeface="微软雅黑" panose="020B0503020204020204" pitchFamily="34" charset="-122"/>
                          <a:cs typeface="+mn-cs"/>
                        </a:rPr>
                        <a:t>差异化的机动车停车</a:t>
                      </a:r>
                      <a:r>
                        <a:rPr lang="zh-CN" altLang="en-US" sz="1000" kern="1200" dirty="0" smtClean="0">
                          <a:solidFill>
                            <a:schemeClr val="tx1"/>
                          </a:solidFill>
                          <a:latin typeface="微软雅黑" panose="020B0503020204020204" pitchFamily="34" charset="-122"/>
                          <a:ea typeface="微软雅黑" panose="020B0503020204020204" pitchFamily="34" charset="-122"/>
                          <a:cs typeface="+mn-cs"/>
                        </a:rPr>
                        <a:t>政策</a:t>
                      </a:r>
                      <a:endParaRPr lang="en-US" altLang="zh-CN" sz="1000" kern="1200" dirty="0" smtClean="0">
                        <a:solidFill>
                          <a:schemeClr val="tx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Increase the proportion of rail transport to 50%</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Encourage public transport</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Encourage walking</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Parking restriction</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Differentiated motor vehicle parking policy</a:t>
                      </a:r>
                      <a:endParaRPr lang="zh-CN" altLang="en-US"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endParaRPr lang="zh-CN" altLang="en-US" sz="1000" kern="1200" dirty="0">
                        <a:solidFill>
                          <a:schemeClr val="dk1"/>
                        </a:solidFill>
                        <a:latin typeface="微软雅黑" panose="020B0503020204020204" pitchFamily="34" charset="-122"/>
                        <a:ea typeface="微软雅黑" panose="020B0503020204020204" pitchFamily="34" charset="-122"/>
                        <a:cs typeface="+mn-cs"/>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结合片区发展确定主体功能</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鼓励混合功能与职住平衡发展</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对远期功能的弹性</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预留</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determine the main function according to regional development</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encourage mixed function and residence-employment balance</a:t>
                      </a:r>
                    </a:p>
                    <a:p>
                      <a:pPr marL="171450" indent="-171450">
                        <a:buFont typeface="Wingdings" panose="05000000000000000000" pitchFamily="2" charset="2"/>
                        <a:buChar char="l"/>
                      </a:pP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Elastic reservation for forward function</a:t>
                      </a:r>
                      <a:endParaRPr lang="zh-CN" altLang="en-US" sz="1000" kern="1200" dirty="0">
                        <a:solidFill>
                          <a:schemeClr val="dk1"/>
                        </a:solidFill>
                        <a:latin typeface="微软雅黑" panose="020B0503020204020204" pitchFamily="34" charset="-122"/>
                        <a:ea typeface="微软雅黑" panose="020B0503020204020204" pitchFamily="34" charset="-122"/>
                        <a:cs typeface="+mn-cs"/>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lang="zh-CN" altLang="en-US" sz="1000" dirty="0" smtClean="0">
                          <a:latin typeface="微软雅黑" panose="020B0503020204020204" pitchFamily="34" charset="-122"/>
                          <a:ea typeface="微软雅黑" panose="020B0503020204020204" pitchFamily="34" charset="-122"/>
                        </a:rPr>
                        <a:t>以人为本连续的城市空间</a:t>
                      </a:r>
                      <a:endParaRPr lang="en-US" altLang="zh-CN" sz="1000" dirty="0" smtClean="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l"/>
                      </a:pPr>
                      <a:r>
                        <a:rPr lang="zh-CN" altLang="en-US" sz="1000" dirty="0" smtClean="0">
                          <a:latin typeface="微软雅黑" panose="020B0503020204020204" pitchFamily="34" charset="-122"/>
                          <a:ea typeface="微软雅黑" panose="020B0503020204020204" pitchFamily="34" charset="-122"/>
                        </a:rPr>
                        <a:t>换乘空间的便捷与有序</a:t>
                      </a:r>
                      <a:endParaRPr lang="en-US" altLang="zh-CN" sz="1000" dirty="0" smtClean="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l"/>
                      </a:pPr>
                      <a:r>
                        <a:rPr lang="zh-CN" altLang="en-US" sz="1000" dirty="0" smtClean="0">
                          <a:latin typeface="微软雅黑" panose="020B0503020204020204" pitchFamily="34" charset="-122"/>
                          <a:ea typeface="微软雅黑" panose="020B0503020204020204" pitchFamily="34" charset="-122"/>
                        </a:rPr>
                        <a:t>与城市功能的合理整合</a:t>
                      </a:r>
                      <a:endParaRPr lang="en-US" altLang="zh-CN" sz="1000" dirty="0" smtClean="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l"/>
                      </a:pPr>
                      <a:r>
                        <a:rPr lang="zh-CN" altLang="en-US" sz="1000" dirty="0" smtClean="0">
                          <a:latin typeface="微软雅黑" panose="020B0503020204020204" pitchFamily="34" charset="-122"/>
                          <a:ea typeface="微软雅黑" panose="020B0503020204020204" pitchFamily="34" charset="-122"/>
                        </a:rPr>
                        <a:t>小街坊、密路网的空间</a:t>
                      </a:r>
                      <a:r>
                        <a:rPr lang="zh-CN" altLang="en-US" sz="1000" dirty="0" smtClean="0">
                          <a:latin typeface="微软雅黑" panose="020B0503020204020204" pitchFamily="34" charset="-122"/>
                          <a:ea typeface="微软雅黑" panose="020B0503020204020204" pitchFamily="34" charset="-122"/>
                        </a:rPr>
                        <a:t>格局</a:t>
                      </a:r>
                      <a:endParaRPr lang="en-US" altLang="zh-CN" sz="1000" dirty="0" smtClean="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l"/>
                      </a:pPr>
                      <a:r>
                        <a:rPr lang="en-US" altLang="zh-CN" sz="1000" dirty="0" smtClean="0">
                          <a:latin typeface="微软雅黑" panose="020B0503020204020204" pitchFamily="34" charset="-122"/>
                          <a:ea typeface="微软雅黑" panose="020B0503020204020204" pitchFamily="34" charset="-122"/>
                        </a:rPr>
                        <a:t>people oriented</a:t>
                      </a:r>
                    </a:p>
                    <a:p>
                      <a:pPr marL="171450" indent="-171450">
                        <a:buFont typeface="Wingdings" panose="05000000000000000000" pitchFamily="2" charset="2"/>
                        <a:buChar char="l"/>
                      </a:pPr>
                      <a:r>
                        <a:rPr lang="en-US" altLang="zh-CN" sz="1000" dirty="0" smtClean="0">
                          <a:latin typeface="微软雅黑" panose="020B0503020204020204" pitchFamily="34" charset="-122"/>
                          <a:ea typeface="微软雅黑" panose="020B0503020204020204" pitchFamily="34" charset="-122"/>
                        </a:rPr>
                        <a:t>Convenient and orderly transfer space</a:t>
                      </a:r>
                    </a:p>
                    <a:p>
                      <a:pPr marL="171450" indent="-171450">
                        <a:buFont typeface="Wingdings" panose="05000000000000000000" pitchFamily="2" charset="2"/>
                        <a:buChar char="l"/>
                      </a:pPr>
                      <a:r>
                        <a:rPr lang="en-US" altLang="zh-CN" sz="1000" dirty="0" smtClean="0">
                          <a:latin typeface="微软雅黑" panose="020B0503020204020204" pitchFamily="34" charset="-122"/>
                          <a:ea typeface="微软雅黑" panose="020B0503020204020204" pitchFamily="34" charset="-122"/>
                        </a:rPr>
                        <a:t>Reasonable integration with urban functions</a:t>
                      </a:r>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1000" dirty="0" smtClean="0">
                          <a:latin typeface="微软雅黑" panose="020B0503020204020204" pitchFamily="34" charset="-122"/>
                          <a:ea typeface="微软雅黑" panose="020B0503020204020204" pitchFamily="34" charset="-122"/>
                        </a:rPr>
                        <a:t>The spatial pattern of small neighborhood and dense road network</a:t>
                      </a:r>
                      <a:endParaRPr lang="zh-CN" altLang="en-US" sz="1000" dirty="0">
                        <a:latin typeface="微软雅黑" panose="020B0503020204020204" pitchFamily="34" charset="-122"/>
                        <a:ea typeface="微软雅黑" panose="020B0503020204020204" pitchFamily="34" charset="-122"/>
                      </a:endParaRPr>
                    </a:p>
                  </a:txBody>
                  <a:tcPr marL="91438" marR="9143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505795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3514" y="1121229"/>
            <a:ext cx="5464628" cy="2616101"/>
          </a:xfrm>
          <a:prstGeom prst="rect">
            <a:avLst/>
          </a:prstGeom>
          <a:noFill/>
        </p:spPr>
        <p:txBody>
          <a:bodyPr wrap="square" rtlCol="0">
            <a:spAutoFit/>
          </a:bodyPr>
          <a:lstStyle/>
          <a:p>
            <a:pPr algn="r"/>
            <a:r>
              <a:rPr lang="zh-CN" altLang="en-US" sz="7000" b="1" dirty="0" smtClean="0">
                <a:latin typeface="微软雅黑" panose="020B0503020204020204" pitchFamily="34" charset="-122"/>
                <a:ea typeface="微软雅黑" panose="020B0503020204020204" pitchFamily="34" charset="-122"/>
              </a:rPr>
              <a:t>谢谢</a:t>
            </a:r>
            <a:endParaRPr lang="en-US" altLang="zh-CN" sz="7000" b="1" dirty="0" smtClean="0">
              <a:latin typeface="微软雅黑" panose="020B0503020204020204" pitchFamily="34" charset="-122"/>
              <a:ea typeface="微软雅黑" panose="020B0503020204020204" pitchFamily="34" charset="-122"/>
            </a:endParaRPr>
          </a:p>
          <a:p>
            <a:pPr algn="r"/>
            <a:r>
              <a:rPr lang="en-US" altLang="zh-CN" sz="4000" b="1" dirty="0" smtClean="0">
                <a:latin typeface="微软雅黑" panose="020B0503020204020204" pitchFamily="34" charset="-122"/>
                <a:ea typeface="微软雅黑" panose="020B0503020204020204" pitchFamily="34" charset="-122"/>
              </a:rPr>
              <a:t>Thanks</a:t>
            </a:r>
          </a:p>
          <a:p>
            <a:pPr algn="r"/>
            <a:r>
              <a:rPr lang="en-US" altLang="zh-CN" sz="5000" b="1" dirty="0" smtClean="0">
                <a:latin typeface="微软雅黑" panose="020B0503020204020204" pitchFamily="34" charset="-122"/>
                <a:ea typeface="微软雅黑" panose="020B0503020204020204" pitchFamily="34" charset="-122"/>
              </a:rPr>
              <a:t>Merci</a:t>
            </a:r>
            <a:endParaRPr lang="zh-CN" altLang="en-US" sz="5000" b="1" dirty="0">
              <a:latin typeface="微软雅黑" panose="020B0503020204020204" pitchFamily="34" charset="-122"/>
              <a:ea typeface="微软雅黑" panose="020B0503020204020204" pitchFamily="34" charset="-122"/>
            </a:endParaRPr>
          </a:p>
        </p:txBody>
      </p:sp>
      <p:sp>
        <p:nvSpPr>
          <p:cNvPr id="4" name="矩形 3"/>
          <p:cNvSpPr/>
          <p:nvPr/>
        </p:nvSpPr>
        <p:spPr>
          <a:xfrm>
            <a:off x="566058" y="4679131"/>
            <a:ext cx="7445828" cy="2031325"/>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中国城市规划设计研究院 胡晶</a:t>
            </a:r>
            <a:endPar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电话：</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008618610296420</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邮箱：</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dirty="0" err="1">
                <a:latin typeface="微软雅黑" panose="020B0503020204020204" pitchFamily="34" charset="-122"/>
                <a:ea typeface="微软雅黑" panose="020B0503020204020204" pitchFamily="34" charset="-122"/>
                <a:cs typeface="Times New Roman" panose="02020603050405020304" pitchFamily="18" charset="0"/>
              </a:rPr>
              <a:t>hujing_caupd</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 126.com</a:t>
            </a:r>
          </a:p>
          <a:p>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通讯地址：北京市海淀区车公庄西路</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号中国城市规划设计研究院</a:t>
            </a:r>
            <a:endPar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Jing </a:t>
            </a:r>
            <a:r>
              <a:rPr lang="en-US" altLang="zh-CN" sz="1400" dirty="0" err="1" smtClean="0">
                <a:latin typeface="微软雅黑" panose="020B0503020204020204" pitchFamily="34" charset="-122"/>
                <a:ea typeface="微软雅黑" panose="020B0503020204020204" pitchFamily="34" charset="-122"/>
                <a:cs typeface="Times New Roman" panose="02020603050405020304" pitchFamily="18" charset="0"/>
              </a:rPr>
              <a:t>hu</a:t>
            </a: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from </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China Academy of Urban Planning &amp; Design </a:t>
            </a:r>
            <a:endPar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Tel:008618610296420</a:t>
            </a:r>
          </a:p>
          <a:p>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dirty="0" err="1" smtClean="0">
                <a:latin typeface="微软雅黑" panose="020B0503020204020204" pitchFamily="34" charset="-122"/>
                <a:ea typeface="微软雅黑" panose="020B0503020204020204" pitchFamily="34" charset="-122"/>
                <a:cs typeface="Times New Roman" panose="02020603050405020304" pitchFamily="18" charset="0"/>
              </a:rPr>
              <a:t>E-mail:hujing_caupd</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126.com</a:t>
            </a:r>
          </a:p>
          <a:p>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Address:10</a:t>
            </a:r>
            <a:r>
              <a:rPr lang="en-US" altLang="zh-CN" sz="1400" baseline="30000" dirty="0" smtClean="0">
                <a:latin typeface="微软雅黑" panose="020B0503020204020204" pitchFamily="34" charset="-122"/>
                <a:ea typeface="微软雅黑" panose="020B0503020204020204" pitchFamily="34" charset="-122"/>
                <a:cs typeface="Times New Roman" panose="02020603050405020304" pitchFamily="18" charset="0"/>
              </a:rPr>
              <a:t>th</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dirty="0" err="1">
                <a:latin typeface="微软雅黑" panose="020B0503020204020204" pitchFamily="34" charset="-122"/>
                <a:ea typeface="微软雅黑" panose="020B0503020204020204" pitchFamily="34" charset="-122"/>
                <a:cs typeface="Times New Roman" panose="02020603050405020304" pitchFamily="18" charset="0"/>
              </a:rPr>
              <a:t>chegongzhuang</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west </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road</a:t>
            </a: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err="1" smtClean="0">
                <a:latin typeface="微软雅黑" panose="020B0503020204020204" pitchFamily="34" charset="-122"/>
                <a:ea typeface="微软雅黑" panose="020B0503020204020204" pitchFamily="34" charset="-122"/>
                <a:cs typeface="Times New Roman" panose="02020603050405020304" pitchFamily="18" charset="0"/>
              </a:rPr>
              <a:t>haidian</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 district</a:t>
            </a: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Beijing</a:t>
            </a:r>
            <a:r>
              <a:rPr lang="zh-CN" altLang="en-US" sz="14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china</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6584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0" y="6162078"/>
            <a:ext cx="4937760" cy="508000"/>
          </a:xfrm>
        </p:spPr>
        <p:txBody>
          <a:bodyPr>
            <a:normAutofit fontScale="90000"/>
          </a:bodyPr>
          <a:lstStyle/>
          <a:p>
            <a:pPr algn="ctr"/>
            <a:r>
              <a:rPr lang="zh-CN" altLang="en-US" sz="1800" dirty="0">
                <a:solidFill>
                  <a:schemeClr val="tx1"/>
                </a:solidFill>
                <a:latin typeface="微软雅黑" panose="020B0503020204020204" pitchFamily="34" charset="-122"/>
                <a:ea typeface="微软雅黑" panose="020B0503020204020204" pitchFamily="34" charset="-122"/>
              </a:rPr>
              <a:t>中国</a:t>
            </a:r>
            <a:r>
              <a:rPr lang="zh-CN" altLang="en-US" sz="1800" dirty="0" smtClean="0">
                <a:solidFill>
                  <a:schemeClr val="tx1"/>
                </a:solidFill>
                <a:latin typeface="微软雅黑" panose="020B0503020204020204" pitchFamily="34" charset="-122"/>
                <a:ea typeface="微软雅黑" panose="020B0503020204020204" pitchFamily="34" charset="-122"/>
              </a:rPr>
              <a:t>中长期铁路网规划（</a:t>
            </a:r>
            <a:r>
              <a:rPr lang="en-US" altLang="zh-CN" sz="1800" dirty="0" smtClean="0">
                <a:solidFill>
                  <a:schemeClr val="tx1"/>
                </a:solidFill>
                <a:latin typeface="微软雅黑" panose="020B0503020204020204" pitchFamily="34" charset="-122"/>
                <a:ea typeface="微软雅黑" panose="020B0503020204020204" pitchFamily="34" charset="-122"/>
              </a:rPr>
              <a:t>2008</a:t>
            </a:r>
            <a:r>
              <a:rPr lang="zh-CN" altLang="en-US" sz="1800" dirty="0" smtClean="0">
                <a:solidFill>
                  <a:schemeClr val="tx1"/>
                </a:solidFill>
                <a:latin typeface="微软雅黑" panose="020B0503020204020204" pitchFamily="34" charset="-122"/>
                <a:ea typeface="微软雅黑" panose="020B0503020204020204" pitchFamily="34" charset="-122"/>
              </a:rPr>
              <a:t>年调整）</a:t>
            </a:r>
            <a:r>
              <a:rPr lang="en-US" altLang="zh-CN" sz="1800" dirty="0" smtClean="0">
                <a:solidFill>
                  <a:schemeClr val="tx1"/>
                </a:solidFill>
                <a:latin typeface="微软雅黑" panose="020B0503020204020204" pitchFamily="34" charset="-122"/>
                <a:ea typeface="微软雅黑" panose="020B0503020204020204" pitchFamily="34" charset="-122"/>
              </a:rPr>
              <a:t/>
            </a:r>
            <a:br>
              <a:rPr lang="en-US" altLang="zh-CN" sz="1800" dirty="0" smtClean="0">
                <a:solidFill>
                  <a:schemeClr val="tx1"/>
                </a:solidFill>
                <a:latin typeface="微软雅黑" panose="020B0503020204020204" pitchFamily="34" charset="-122"/>
                <a:ea typeface="微软雅黑" panose="020B0503020204020204" pitchFamily="34" charset="-122"/>
              </a:rPr>
            </a:br>
            <a:r>
              <a:rPr lang="en-US" altLang="zh-CN" sz="1800" dirty="0" smtClean="0">
                <a:solidFill>
                  <a:schemeClr val="tx1"/>
                </a:solidFill>
                <a:latin typeface="微软雅黑" panose="020B0503020204020204" pitchFamily="34" charset="-122"/>
                <a:ea typeface="微软雅黑" panose="020B0503020204020204" pitchFamily="34" charset="-122"/>
              </a:rPr>
              <a:t>Long-term </a:t>
            </a:r>
            <a:r>
              <a:rPr lang="en-US" altLang="zh-CN" sz="1800" dirty="0">
                <a:solidFill>
                  <a:schemeClr val="tx1"/>
                </a:solidFill>
                <a:latin typeface="微软雅黑" panose="020B0503020204020204" pitchFamily="34" charset="-122"/>
                <a:ea typeface="微软雅黑" panose="020B0503020204020204" pitchFamily="34" charset="-122"/>
              </a:rPr>
              <a:t>railway network </a:t>
            </a:r>
            <a:r>
              <a:rPr lang="en-US" altLang="zh-CN" sz="1800" dirty="0" smtClean="0">
                <a:solidFill>
                  <a:schemeClr val="tx1"/>
                </a:solidFill>
                <a:latin typeface="微软雅黑" panose="020B0503020204020204" pitchFamily="34" charset="-122"/>
                <a:ea typeface="微软雅黑" panose="020B0503020204020204" pitchFamily="34" charset="-122"/>
              </a:rPr>
              <a:t>plan of China</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altLang="zh-CN" sz="1800" dirty="0" smtClean="0">
                <a:solidFill>
                  <a:schemeClr val="tx1"/>
                </a:solidFill>
                <a:latin typeface="微软雅黑" panose="020B0503020204020204" pitchFamily="34" charset="-122"/>
                <a:ea typeface="微软雅黑" panose="020B0503020204020204" pitchFamily="34" charset="-122"/>
              </a:rPr>
              <a:t>2008</a:t>
            </a:r>
            <a:r>
              <a:rPr lang="zh-CN" altLang="en-US" sz="1800" dirty="0" smtClean="0">
                <a:solidFill>
                  <a:schemeClr val="tx1"/>
                </a:solidFill>
                <a:latin typeface="微软雅黑" panose="020B0503020204020204" pitchFamily="34" charset="-122"/>
                <a:ea typeface="微软雅黑" panose="020B0503020204020204" pitchFamily="34" charset="-122"/>
              </a:rPr>
              <a:t>）</a:t>
            </a:r>
            <a:endParaRPr lang="zh-CN" altLang="en-US" sz="1800" dirty="0">
              <a:solidFill>
                <a:schemeClr val="tx1"/>
              </a:solidFill>
              <a:latin typeface="微软雅黑" panose="020B0503020204020204" pitchFamily="34" charset="-122"/>
              <a:ea typeface="微软雅黑" panose="020B0503020204020204" pitchFamily="34" charset="-122"/>
            </a:endParaRPr>
          </a:p>
        </p:txBody>
      </p:sp>
      <p:pic>
        <p:nvPicPr>
          <p:cNvPr id="4" name="内容占位符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757" t="6743" r="2696" b="1309"/>
          <a:stretch/>
        </p:blipFill>
        <p:spPr>
          <a:xfrm>
            <a:off x="2103120" y="1696073"/>
            <a:ext cx="5882640" cy="4371503"/>
          </a:xfrm>
        </p:spPr>
      </p:pic>
      <p:sp>
        <p:nvSpPr>
          <p:cNvPr id="5" name="文本框 4"/>
          <p:cNvSpPr txBox="1"/>
          <p:nvPr/>
        </p:nvSpPr>
        <p:spPr>
          <a:xfrm>
            <a:off x="381000" y="227831"/>
            <a:ext cx="8884920" cy="1754326"/>
          </a:xfrm>
          <a:prstGeom prst="rect">
            <a:avLst/>
          </a:prstGeom>
          <a:noFill/>
        </p:spPr>
        <p:txBody>
          <a:bodyPr wrap="square" rtlCol="0">
            <a:spAutoFit/>
          </a:bodyPr>
          <a:lstStyle/>
          <a:p>
            <a:r>
              <a:rPr lang="zh-CN" altLang="en-US" sz="2400" b="1" dirty="0" smtClean="0">
                <a:solidFill>
                  <a:srgbClr val="7030A0"/>
                </a:solidFill>
                <a:latin typeface="微软雅黑" panose="020B0503020204020204" pitchFamily="34" charset="-122"/>
                <a:ea typeface="微软雅黑" panose="020B0503020204020204" pitchFamily="34" charset="-122"/>
              </a:rPr>
              <a:t>高铁时代的来临给中国铁路客运枢纽与城市功能的一体化发展带来新契机</a:t>
            </a:r>
            <a:endParaRPr lang="en-US" altLang="zh-CN" sz="2400" b="1" dirty="0" smtClean="0">
              <a:solidFill>
                <a:srgbClr val="7030A0"/>
              </a:solidFill>
              <a:latin typeface="微软雅黑" panose="020B0503020204020204" pitchFamily="34" charset="-122"/>
              <a:ea typeface="微软雅黑" panose="020B0503020204020204" pitchFamily="34" charset="-122"/>
            </a:endParaRPr>
          </a:p>
          <a:p>
            <a:r>
              <a:rPr lang="en-US" altLang="zh-CN" sz="2000" b="1" dirty="0">
                <a:solidFill>
                  <a:srgbClr val="7030A0"/>
                </a:solidFill>
                <a:latin typeface="微软雅黑" panose="020B0503020204020204" pitchFamily="34" charset="-122"/>
                <a:ea typeface="微软雅黑" panose="020B0503020204020204" pitchFamily="34" charset="-122"/>
              </a:rPr>
              <a:t>With the advent of high-speed rail era, the </a:t>
            </a:r>
            <a:r>
              <a:rPr lang="en-US" altLang="zh-CN" sz="2000" b="1" dirty="0" smtClean="0">
                <a:solidFill>
                  <a:srgbClr val="7030A0"/>
                </a:solidFill>
                <a:latin typeface="微软雅黑" panose="020B0503020204020204" pitchFamily="34" charset="-122"/>
                <a:ea typeface="微软雅黑" panose="020B0503020204020204" pitchFamily="34" charset="-122"/>
              </a:rPr>
              <a:t>integration of </a:t>
            </a:r>
            <a:r>
              <a:rPr lang="en-US" altLang="zh-CN" sz="2000" b="1" dirty="0">
                <a:solidFill>
                  <a:srgbClr val="7030A0"/>
                </a:solidFill>
                <a:latin typeface="微软雅黑" panose="020B0503020204020204" pitchFamily="34" charset="-122"/>
                <a:ea typeface="微软雅黑" panose="020B0503020204020204" pitchFamily="34" charset="-122"/>
              </a:rPr>
              <a:t>r</a:t>
            </a:r>
            <a:r>
              <a:rPr lang="en-US" altLang="zh-CN" sz="2000" b="1" dirty="0" smtClean="0">
                <a:solidFill>
                  <a:srgbClr val="7030A0"/>
                </a:solidFill>
                <a:latin typeface="微软雅黑" panose="020B0503020204020204" pitchFamily="34" charset="-122"/>
                <a:ea typeface="微软雅黑" panose="020B0503020204020204" pitchFamily="34" charset="-122"/>
              </a:rPr>
              <a:t>ailway </a:t>
            </a:r>
            <a:r>
              <a:rPr lang="en-US" altLang="zh-CN" sz="2000" b="1" dirty="0">
                <a:solidFill>
                  <a:srgbClr val="7030A0"/>
                </a:solidFill>
                <a:latin typeface="微软雅黑" panose="020B0503020204020204" pitchFamily="34" charset="-122"/>
                <a:ea typeface="微软雅黑" panose="020B0503020204020204" pitchFamily="34" charset="-122"/>
              </a:rPr>
              <a:t>passenger transport hub and </a:t>
            </a:r>
            <a:r>
              <a:rPr lang="en-US" altLang="zh-CN" sz="2000" b="1" dirty="0">
                <a:solidFill>
                  <a:srgbClr val="7030A0"/>
                </a:solidFill>
                <a:latin typeface="微软雅黑" panose="020B0503020204020204" pitchFamily="34" charset="-122"/>
                <a:ea typeface="微软雅黑" panose="020B0503020204020204" pitchFamily="34" charset="-122"/>
              </a:rPr>
              <a:t>urban functions faces new </a:t>
            </a:r>
            <a:r>
              <a:rPr lang="en-US" altLang="zh-CN" sz="2000" b="1" dirty="0" smtClean="0">
                <a:solidFill>
                  <a:srgbClr val="7030A0"/>
                </a:solidFill>
                <a:latin typeface="微软雅黑" panose="020B0503020204020204" pitchFamily="34" charset="-122"/>
                <a:ea typeface="微软雅黑" panose="020B0503020204020204" pitchFamily="34" charset="-122"/>
              </a:rPr>
              <a:t>opportunities in China.</a:t>
            </a:r>
            <a:endParaRPr lang="zh-CN" altLang="en-US" sz="2000" b="1" dirty="0">
              <a:solidFill>
                <a:srgbClr val="7030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5277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59490" y="152287"/>
            <a:ext cx="8699750" cy="6705713"/>
            <a:chOff x="535690" y="510151"/>
            <a:chExt cx="7550606" cy="581996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367" y="3568431"/>
              <a:ext cx="3962401" cy="2383137"/>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r="4886"/>
            <a:stretch/>
          </p:blipFill>
          <p:spPr>
            <a:xfrm>
              <a:off x="4627288" y="510151"/>
              <a:ext cx="3459008" cy="252679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690" y="510151"/>
              <a:ext cx="3962401" cy="2526797"/>
            </a:xfrm>
            <a:prstGeom prst="rect">
              <a:avLst/>
            </a:prstGeom>
          </p:spPr>
        </p:pic>
        <p:sp>
          <p:nvSpPr>
            <p:cNvPr id="9" name="椭圆 8"/>
            <p:cNvSpPr/>
            <p:nvPr/>
          </p:nvSpPr>
          <p:spPr>
            <a:xfrm>
              <a:off x="1808050" y="4353605"/>
              <a:ext cx="100013" cy="10001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200956" y="5032261"/>
              <a:ext cx="100013" cy="10001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936762" y="4439329"/>
              <a:ext cx="100013" cy="10001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81085" y="1809392"/>
              <a:ext cx="100013" cy="10001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188279" y="2080855"/>
              <a:ext cx="100013" cy="10001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545466" y="1709380"/>
              <a:ext cx="100013" cy="10001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210084" y="1880830"/>
              <a:ext cx="100013" cy="10001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88753" y="2209442"/>
              <a:ext cx="100013" cy="10001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153059" y="1423629"/>
              <a:ext cx="100013" cy="10001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9963" y="3566872"/>
              <a:ext cx="3446333" cy="2384696"/>
            </a:xfrm>
            <a:prstGeom prst="rect">
              <a:avLst/>
            </a:prstGeom>
          </p:spPr>
        </p:pic>
        <p:sp>
          <p:nvSpPr>
            <p:cNvPr id="21" name="椭圆 20"/>
            <p:cNvSpPr/>
            <p:nvPr/>
          </p:nvSpPr>
          <p:spPr>
            <a:xfrm>
              <a:off x="6172880" y="4382178"/>
              <a:ext cx="100013" cy="10001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472917" y="4575059"/>
              <a:ext cx="100013" cy="10001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472792" y="5232284"/>
              <a:ext cx="100013" cy="10001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587183" y="3043408"/>
              <a:ext cx="1739694"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北京</a:t>
              </a:r>
              <a:r>
                <a:rPr lang="en-US" altLang="zh-CN" b="1" dirty="0" smtClean="0">
                  <a:latin typeface="微软雅黑" panose="020B0503020204020204" pitchFamily="34" charset="-122"/>
                  <a:ea typeface="微软雅黑" panose="020B0503020204020204" pitchFamily="34" charset="-122"/>
                </a:rPr>
                <a:t>BEIJING</a:t>
              </a:r>
              <a:endParaRPr lang="zh-CN" altLang="en-US" b="1"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5310097" y="3043408"/>
              <a:ext cx="212543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上海</a:t>
              </a:r>
              <a:r>
                <a:rPr lang="en-US" altLang="zh-CN" b="1" dirty="0" smtClean="0">
                  <a:latin typeface="微软雅黑" panose="020B0503020204020204" pitchFamily="34" charset="-122"/>
                  <a:ea typeface="微软雅黑" panose="020B0503020204020204" pitchFamily="34" charset="-122"/>
                </a:rPr>
                <a:t>SHANGHAI</a:t>
              </a:r>
              <a:endParaRPr lang="zh-CN" altLang="en-US" b="1"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1587183" y="5960779"/>
              <a:ext cx="2120694"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武汉</a:t>
              </a:r>
              <a:r>
                <a:rPr lang="en-US" altLang="zh-CN" b="1" dirty="0" smtClean="0">
                  <a:latin typeface="微软雅黑" panose="020B0503020204020204" pitchFamily="34" charset="-122"/>
                  <a:ea typeface="微软雅黑" panose="020B0503020204020204" pitchFamily="34" charset="-122"/>
                </a:rPr>
                <a:t>WUHAN</a:t>
              </a:r>
              <a:endParaRPr lang="zh-CN" altLang="en-US" b="1"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5310097" y="5960779"/>
              <a:ext cx="2009660"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天津</a:t>
              </a:r>
              <a:r>
                <a:rPr lang="en-US" altLang="zh-CN" b="1" dirty="0" smtClean="0">
                  <a:latin typeface="微软雅黑" panose="020B0503020204020204" pitchFamily="34" charset="-122"/>
                  <a:ea typeface="微软雅黑" panose="020B0503020204020204" pitchFamily="34" charset="-122"/>
                </a:rPr>
                <a:t>TIANJIN</a:t>
              </a:r>
              <a:endParaRPr lang="zh-CN" altLang="en-US"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81581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4783" t="13118" r="7253" b="13118"/>
          <a:stretch/>
        </p:blipFill>
        <p:spPr>
          <a:xfrm>
            <a:off x="1110343" y="1121229"/>
            <a:ext cx="6204857" cy="5203372"/>
          </a:xfrm>
          <a:prstGeom prst="rect">
            <a:avLst/>
          </a:prstGeom>
        </p:spPr>
      </p:pic>
      <p:sp>
        <p:nvSpPr>
          <p:cNvPr id="3" name="文本框 2"/>
          <p:cNvSpPr txBox="1"/>
          <p:nvPr/>
        </p:nvSpPr>
        <p:spPr>
          <a:xfrm>
            <a:off x="1219200" y="1741715"/>
            <a:ext cx="1132114" cy="369332"/>
          </a:xfrm>
          <a:prstGeom prst="rect">
            <a:avLst/>
          </a:prstGeom>
          <a:noFill/>
        </p:spPr>
        <p:txBody>
          <a:bodyPr wrap="square" rtlCol="0">
            <a:spAutoFit/>
          </a:bodyPr>
          <a:lstStyle/>
          <a:p>
            <a:r>
              <a:rPr lang="en-US" altLang="zh-CN" dirty="0" smtClean="0"/>
              <a:t>Node</a:t>
            </a:r>
            <a:endParaRPr lang="zh-CN" altLang="en-US" dirty="0"/>
          </a:p>
        </p:txBody>
      </p:sp>
      <p:sp>
        <p:nvSpPr>
          <p:cNvPr id="25" name="文本框 24"/>
          <p:cNvSpPr txBox="1"/>
          <p:nvPr/>
        </p:nvSpPr>
        <p:spPr>
          <a:xfrm>
            <a:off x="6298069" y="6184220"/>
            <a:ext cx="1132114" cy="369332"/>
          </a:xfrm>
          <a:prstGeom prst="rect">
            <a:avLst/>
          </a:prstGeom>
          <a:noFill/>
        </p:spPr>
        <p:txBody>
          <a:bodyPr wrap="square" rtlCol="0">
            <a:spAutoFit/>
          </a:bodyPr>
          <a:lstStyle/>
          <a:p>
            <a:r>
              <a:rPr lang="en-US" altLang="zh-CN" dirty="0" smtClean="0"/>
              <a:t>Place</a:t>
            </a:r>
            <a:endParaRPr lang="zh-CN" altLang="en-US" dirty="0"/>
          </a:p>
        </p:txBody>
      </p:sp>
      <p:sp>
        <p:nvSpPr>
          <p:cNvPr id="31" name="文本框 30"/>
          <p:cNvSpPr txBox="1"/>
          <p:nvPr/>
        </p:nvSpPr>
        <p:spPr>
          <a:xfrm>
            <a:off x="2177142" y="5366657"/>
            <a:ext cx="1513114" cy="369332"/>
          </a:xfrm>
          <a:prstGeom prst="rect">
            <a:avLst/>
          </a:prstGeom>
          <a:noFill/>
        </p:spPr>
        <p:txBody>
          <a:bodyPr wrap="square" rtlCol="0">
            <a:spAutoFit/>
          </a:bodyPr>
          <a:lstStyle/>
          <a:p>
            <a:r>
              <a:rPr lang="en-US" altLang="zh-CN" dirty="0" smtClean="0"/>
              <a:t>Dependency</a:t>
            </a:r>
            <a:endParaRPr lang="zh-CN" altLang="en-US" dirty="0"/>
          </a:p>
        </p:txBody>
      </p:sp>
      <p:sp>
        <p:nvSpPr>
          <p:cNvPr id="32" name="文本框 31"/>
          <p:cNvSpPr txBox="1"/>
          <p:nvPr/>
        </p:nvSpPr>
        <p:spPr>
          <a:xfrm>
            <a:off x="2223406" y="2362201"/>
            <a:ext cx="2525486" cy="369332"/>
          </a:xfrm>
          <a:prstGeom prst="rect">
            <a:avLst/>
          </a:prstGeom>
          <a:noFill/>
        </p:spPr>
        <p:txBody>
          <a:bodyPr wrap="square" rtlCol="0">
            <a:spAutoFit/>
          </a:bodyPr>
          <a:lstStyle/>
          <a:p>
            <a:r>
              <a:rPr lang="en-US" altLang="zh-CN" dirty="0" err="1" smtClean="0"/>
              <a:t>Unsustained</a:t>
            </a:r>
            <a:r>
              <a:rPr lang="en-US" altLang="zh-CN" dirty="0" smtClean="0"/>
              <a:t> node</a:t>
            </a:r>
            <a:endParaRPr lang="zh-CN" altLang="en-US" dirty="0"/>
          </a:p>
        </p:txBody>
      </p:sp>
      <p:sp>
        <p:nvSpPr>
          <p:cNvPr id="33" name="文本框 32"/>
          <p:cNvSpPr txBox="1"/>
          <p:nvPr/>
        </p:nvSpPr>
        <p:spPr>
          <a:xfrm>
            <a:off x="5312907" y="2296886"/>
            <a:ext cx="2632986" cy="369332"/>
          </a:xfrm>
          <a:prstGeom prst="rect">
            <a:avLst/>
          </a:prstGeom>
          <a:noFill/>
        </p:spPr>
        <p:txBody>
          <a:bodyPr wrap="square" rtlCol="0">
            <a:spAutoFit/>
          </a:bodyPr>
          <a:lstStyle/>
          <a:p>
            <a:r>
              <a:rPr lang="en-US" altLang="zh-CN" dirty="0" smtClean="0"/>
              <a:t>Stress</a:t>
            </a:r>
            <a:endParaRPr lang="zh-CN" altLang="en-US" dirty="0"/>
          </a:p>
        </p:txBody>
      </p:sp>
      <p:sp>
        <p:nvSpPr>
          <p:cNvPr id="4" name="文本框 3"/>
          <p:cNvSpPr txBox="1"/>
          <p:nvPr/>
        </p:nvSpPr>
        <p:spPr>
          <a:xfrm>
            <a:off x="402771" y="309381"/>
            <a:ext cx="5377543" cy="707886"/>
          </a:xfrm>
          <a:prstGeom prst="rect">
            <a:avLst/>
          </a:prstGeom>
          <a:noFill/>
        </p:spPr>
        <p:txBody>
          <a:bodyPr wrap="square" rtlCol="0">
            <a:spAutoFit/>
          </a:bodyPr>
          <a:lstStyle/>
          <a:p>
            <a:r>
              <a:rPr lang="zh-CN" altLang="en-US" sz="2000" b="1" dirty="0" smtClean="0">
                <a:solidFill>
                  <a:srgbClr val="7030A0"/>
                </a:solidFill>
                <a:latin typeface="微软雅黑" panose="020B0503020204020204" pitchFamily="34" charset="-122"/>
                <a:ea typeface="微软雅黑" panose="020B0503020204020204" pitchFamily="34" charset="-122"/>
              </a:rPr>
              <a:t>贝托里尼教授提出的节点</a:t>
            </a:r>
            <a:r>
              <a:rPr lang="en-US" altLang="zh-CN" sz="2000" b="1" dirty="0" smtClean="0">
                <a:solidFill>
                  <a:srgbClr val="7030A0"/>
                </a:solidFill>
                <a:latin typeface="微软雅黑" panose="020B0503020204020204" pitchFamily="34" charset="-122"/>
                <a:ea typeface="微软雅黑" panose="020B0503020204020204" pitchFamily="34" charset="-122"/>
              </a:rPr>
              <a:t>-</a:t>
            </a:r>
            <a:r>
              <a:rPr lang="zh-CN" altLang="en-US" sz="2000" b="1" dirty="0" smtClean="0">
                <a:solidFill>
                  <a:srgbClr val="7030A0"/>
                </a:solidFill>
                <a:latin typeface="微软雅黑" panose="020B0503020204020204" pitchFamily="34" charset="-122"/>
                <a:ea typeface="微软雅黑" panose="020B0503020204020204" pitchFamily="34" charset="-122"/>
              </a:rPr>
              <a:t>场所模型</a:t>
            </a:r>
            <a:endParaRPr lang="en-US" altLang="zh-CN" sz="2000" b="1" dirty="0" smtClean="0">
              <a:solidFill>
                <a:srgbClr val="7030A0"/>
              </a:solidFill>
              <a:latin typeface="微软雅黑" panose="020B0503020204020204" pitchFamily="34" charset="-122"/>
              <a:ea typeface="微软雅黑" panose="020B0503020204020204" pitchFamily="34" charset="-122"/>
            </a:endParaRPr>
          </a:p>
          <a:p>
            <a:r>
              <a:rPr lang="en-US" altLang="zh-CN" sz="2000" b="1" dirty="0" err="1" smtClean="0">
                <a:solidFill>
                  <a:srgbClr val="7030A0"/>
                </a:solidFill>
                <a:latin typeface="微软雅黑" panose="020B0503020204020204" pitchFamily="34" charset="-122"/>
                <a:ea typeface="微软雅黑" panose="020B0503020204020204" pitchFamily="34" charset="-122"/>
              </a:rPr>
              <a:t>Bertolini’s</a:t>
            </a:r>
            <a:r>
              <a:rPr lang="en-US" altLang="zh-CN" sz="2000" b="1" dirty="0" smtClean="0">
                <a:solidFill>
                  <a:srgbClr val="7030A0"/>
                </a:solidFill>
                <a:latin typeface="微软雅黑" panose="020B0503020204020204" pitchFamily="34" charset="-122"/>
                <a:ea typeface="微软雅黑" panose="020B0503020204020204" pitchFamily="34" charset="-122"/>
              </a:rPr>
              <a:t> node-place model</a:t>
            </a:r>
            <a:endParaRPr lang="zh-CN" altLang="en-US" sz="2000" b="1" dirty="0">
              <a:solidFill>
                <a:srgbClr val="7030A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872592" y="3766847"/>
            <a:ext cx="1513114" cy="369332"/>
          </a:xfrm>
          <a:prstGeom prst="rect">
            <a:avLst/>
          </a:prstGeom>
          <a:noFill/>
        </p:spPr>
        <p:txBody>
          <a:bodyPr wrap="square" rtlCol="0">
            <a:spAutoFit/>
          </a:bodyPr>
          <a:lstStyle/>
          <a:p>
            <a:r>
              <a:rPr lang="en-US" altLang="zh-CN" dirty="0" smtClean="0"/>
              <a:t>Accessibility</a:t>
            </a:r>
            <a:endParaRPr lang="zh-CN" altLang="en-US" dirty="0"/>
          </a:p>
        </p:txBody>
      </p:sp>
      <p:sp>
        <p:nvSpPr>
          <p:cNvPr id="11" name="文本框 10"/>
          <p:cNvSpPr txBox="1"/>
          <p:nvPr/>
        </p:nvSpPr>
        <p:spPr>
          <a:xfrm>
            <a:off x="5006751" y="5127170"/>
            <a:ext cx="2525486" cy="369332"/>
          </a:xfrm>
          <a:prstGeom prst="rect">
            <a:avLst/>
          </a:prstGeom>
          <a:noFill/>
        </p:spPr>
        <p:txBody>
          <a:bodyPr wrap="square" rtlCol="0">
            <a:spAutoFit/>
          </a:bodyPr>
          <a:lstStyle/>
          <a:p>
            <a:r>
              <a:rPr lang="en-US" altLang="zh-CN" dirty="0" err="1" smtClean="0"/>
              <a:t>Unsustained</a:t>
            </a:r>
            <a:r>
              <a:rPr lang="en-US" altLang="zh-CN" dirty="0" smtClean="0"/>
              <a:t> place</a:t>
            </a:r>
            <a:endParaRPr lang="zh-CN" altLang="en-US" dirty="0"/>
          </a:p>
        </p:txBody>
      </p:sp>
    </p:spTree>
    <p:extLst>
      <p:ext uri="{BB962C8B-B14F-4D97-AF65-F5344CB8AC3E}">
        <p14:creationId xmlns:p14="http://schemas.microsoft.com/office/powerpoint/2010/main" val="3320163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15"/>
          <p:cNvSpPr txBox="1">
            <a:spLocks/>
          </p:cNvSpPr>
          <p:nvPr/>
        </p:nvSpPr>
        <p:spPr bwMode="auto">
          <a:xfrm>
            <a:off x="562656" y="1211671"/>
            <a:ext cx="8774112" cy="1582738"/>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ct val="0"/>
              </a:spcAft>
              <a:buClrTx/>
              <a:buSzPct val="100000"/>
              <a:buFont typeface="Wingdings" pitchFamily="2" charset="2"/>
              <a:buChar char="p"/>
              <a:defRPr lang="zh-CN" altLang="en-US" sz="1800" b="0" kern="1200" dirty="0" smtClean="0">
                <a:solidFill>
                  <a:schemeClr val="tx1"/>
                </a:solidFill>
                <a:latin typeface="微软雅黑" pitchFamily="34" charset="-122"/>
                <a:ea typeface="微软雅黑" pitchFamily="34" charset="-122"/>
                <a:cs typeface="+mn-cs"/>
              </a:defRPr>
            </a:lvl1pPr>
            <a:lvl2pPr marL="648000" indent="-285750" algn="l" rtl="0" eaLnBrk="0" fontAlgn="base" hangingPunct="0">
              <a:spcBef>
                <a:spcPts val="600"/>
              </a:spcBef>
              <a:spcAft>
                <a:spcPct val="0"/>
              </a:spcAft>
              <a:buFont typeface="Wingdings" pitchFamily="2" charset="2"/>
              <a:buChar char=""/>
              <a:defRPr sz="1600" kern="1200">
                <a:solidFill>
                  <a:schemeClr val="tx1"/>
                </a:solidFill>
                <a:latin typeface="微软雅黑" pitchFamily="34" charset="-122"/>
                <a:ea typeface="微软雅黑" pitchFamily="34" charset="-122"/>
                <a:cs typeface="+mn-cs"/>
              </a:defRPr>
            </a:lvl2pPr>
            <a:lvl3pPr marL="1143000" indent="-228600" algn="l" rtl="0" eaLnBrk="0" fontAlgn="base" hangingPunct="0">
              <a:spcBef>
                <a:spcPts val="1200"/>
              </a:spcBef>
              <a:spcAft>
                <a:spcPct val="0"/>
              </a:spcAft>
              <a:buFont typeface="Arial" panose="020B0604020202020204" pitchFamily="34" charset="0"/>
              <a:buChar char="•"/>
              <a:defRPr sz="1600" kern="1200">
                <a:solidFill>
                  <a:schemeClr val="tx1"/>
                </a:solidFill>
                <a:latin typeface="微软雅黑" pitchFamily="34" charset="-122"/>
                <a:ea typeface="微软雅黑" pitchFamily="34" charset="-122"/>
                <a:cs typeface="+mn-cs"/>
              </a:defRPr>
            </a:lvl3pPr>
            <a:lvl4pPr marL="1600200" indent="-228600" algn="l" rtl="0" eaLnBrk="0" fontAlgn="base" hangingPunct="0">
              <a:spcBef>
                <a:spcPts val="1200"/>
              </a:spcBef>
              <a:spcAft>
                <a:spcPct val="0"/>
              </a:spcAft>
              <a:buFont typeface="Arial" panose="020B0604020202020204" pitchFamily="34" charset="0"/>
              <a:buChar char="–"/>
              <a:defRPr sz="1600" kern="1200">
                <a:solidFill>
                  <a:schemeClr val="tx1"/>
                </a:solidFill>
                <a:latin typeface="微软雅黑" pitchFamily="34" charset="-122"/>
                <a:ea typeface="微软雅黑" pitchFamily="34" charset="-122"/>
                <a:cs typeface="+mn-cs"/>
              </a:defRPr>
            </a:lvl4pPr>
            <a:lvl5pPr marL="2057400" indent="-228600" algn="l" rtl="0" eaLnBrk="0" fontAlgn="base" hangingPunct="0">
              <a:spcBef>
                <a:spcPts val="1200"/>
              </a:spcBef>
              <a:spcAft>
                <a:spcPct val="0"/>
              </a:spcAft>
              <a:buFont typeface="Arial" panose="020B0604020202020204" pitchFamily="34" charset="0"/>
              <a:buChar char="»"/>
              <a:defRPr sz="16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ct val="0"/>
              </a:spcAft>
              <a:buClrTx/>
              <a:buSzTx/>
              <a:buFont typeface="Wingdings" pitchFamily="2" charset="2"/>
              <a:buNone/>
              <a:tabLst/>
              <a:defRPr/>
            </a:pPr>
            <a:r>
              <a:rPr kumimoji="0" lang="zh-CN" altLang="en-US" sz="4800" b="0" i="0" u="none" strike="noStrike" kern="1200" cap="none" spc="0" normalizeH="0" baseline="0" noProof="0" dirty="0" smtClean="0">
                <a:ln>
                  <a:noFill/>
                </a:ln>
                <a:solidFill>
                  <a:sysClr val="windowText" lastClr="000000"/>
                </a:solidFill>
                <a:effectLst/>
                <a:uLnTx/>
                <a:uFillTx/>
                <a:latin typeface="微软雅黑" pitchFamily="34" charset="-122"/>
                <a:ea typeface="微软雅黑" pitchFamily="34" charset="-122"/>
                <a:cs typeface="经典特黑简"/>
              </a:rPr>
              <a:t>节点和场所应平衡发展，</a:t>
            </a:r>
          </a:p>
          <a:p>
            <a:pPr marL="0" marR="0" lvl="0" indent="0" algn="l" defTabSz="914400" rtl="0" eaLnBrk="1" fontAlgn="base" latinLnBrk="0" hangingPunct="1">
              <a:lnSpc>
                <a:spcPct val="100000"/>
              </a:lnSpc>
              <a:spcBef>
                <a:spcPts val="600"/>
              </a:spcBef>
              <a:spcAft>
                <a:spcPct val="0"/>
              </a:spcAft>
              <a:buClrTx/>
              <a:buSzTx/>
              <a:buFont typeface="Wingdings" pitchFamily="2" charset="2"/>
              <a:buNone/>
              <a:tabLst/>
              <a:defRPr/>
            </a:pPr>
            <a:r>
              <a:rPr kumimoji="0" lang="zh-CN" altLang="en-US" sz="6600" b="1" i="0" u="none" strike="noStrike" kern="1200" cap="none" spc="0" normalizeH="0" baseline="0" noProof="0" dirty="0" smtClean="0">
                <a:ln>
                  <a:noFill/>
                </a:ln>
                <a:solidFill>
                  <a:srgbClr val="7030A0"/>
                </a:solidFill>
                <a:effectLst/>
                <a:uLnTx/>
                <a:uFillTx/>
                <a:latin typeface="微软雅黑" pitchFamily="34" charset="-122"/>
                <a:ea typeface="微软雅黑" pitchFamily="34" charset="-122"/>
                <a:cs typeface="经典特黑简"/>
              </a:rPr>
              <a:t>交通节点是城市中心？</a:t>
            </a:r>
          </a:p>
        </p:txBody>
      </p:sp>
      <p:sp>
        <p:nvSpPr>
          <p:cNvPr id="8" name="矩形 7"/>
          <p:cNvSpPr/>
          <p:nvPr/>
        </p:nvSpPr>
        <p:spPr>
          <a:xfrm>
            <a:off x="562656" y="3334435"/>
            <a:ext cx="10684464" cy="1138773"/>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Nodes and places should be balanced </a:t>
            </a:r>
            <a:r>
              <a:rPr lang="zh-CN" altLang="en-US" sz="2000" dirty="0" smtClean="0">
                <a:latin typeface="微软雅黑" panose="020B0503020204020204" pitchFamily="34" charset="-122"/>
                <a:ea typeface="微软雅黑" panose="020B0503020204020204" pitchFamily="34" charset="-122"/>
              </a:rPr>
              <a:t>development</a:t>
            </a:r>
            <a:r>
              <a:rPr lang="en-US" altLang="zh-CN" sz="2000" dirty="0" smtClean="0">
                <a:latin typeface="微软雅黑" panose="020B0503020204020204" pitchFamily="34" charset="-122"/>
                <a:ea typeface="微软雅黑" panose="020B0503020204020204" pitchFamily="34" charset="-122"/>
              </a:rPr>
              <a:t>,so,</a:t>
            </a:r>
          </a:p>
          <a:p>
            <a:r>
              <a:rPr lang="en-US" altLang="zh-CN" sz="4800" b="1" dirty="0" smtClean="0">
                <a:solidFill>
                  <a:srgbClr val="7030A0"/>
                </a:solidFill>
                <a:latin typeface="微软雅黑" panose="020B0503020204020204" pitchFamily="34" charset="-122"/>
                <a:ea typeface="微软雅黑" panose="020B0503020204020204" pitchFamily="34" charset="-122"/>
              </a:rPr>
              <a:t>traffic </a:t>
            </a:r>
            <a:r>
              <a:rPr lang="en-US" altLang="zh-CN" sz="4800" b="1" dirty="0">
                <a:solidFill>
                  <a:srgbClr val="7030A0"/>
                </a:solidFill>
                <a:latin typeface="微软雅黑" panose="020B0503020204020204" pitchFamily="34" charset="-122"/>
                <a:ea typeface="微软雅黑" panose="020B0503020204020204" pitchFamily="34" charset="-122"/>
              </a:rPr>
              <a:t>node is the city center?</a:t>
            </a:r>
            <a:endParaRPr lang="zh-CN" altLang="en-US" sz="4800" b="1" dirty="0">
              <a:solidFill>
                <a:srgbClr val="7030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7868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6"/>
          <p:cNvSpPr txBox="1">
            <a:spLocks/>
          </p:cNvSpPr>
          <p:nvPr/>
        </p:nvSpPr>
        <p:spPr bwMode="auto">
          <a:xfrm>
            <a:off x="477610" y="221343"/>
            <a:ext cx="8093075" cy="52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2400"/>
              </a:lnSpc>
              <a:spcBef>
                <a:spcPts val="600"/>
              </a:spcBef>
              <a:buNone/>
            </a:pPr>
            <a:r>
              <a:rPr lang="zh-CN" altLang="en-US" sz="1800" b="1" dirty="0">
                <a:solidFill>
                  <a:srgbClr val="7030A0"/>
                </a:solidFill>
                <a:latin typeface="微软雅黑" panose="020B0503020204020204" pitchFamily="34" charset="-122"/>
                <a:ea typeface="微软雅黑" panose="020B0503020204020204" pitchFamily="34" charset="-122"/>
              </a:rPr>
              <a:t>“节点</a:t>
            </a:r>
            <a:r>
              <a:rPr lang="en-US" altLang="zh-CN" sz="1800" b="1" dirty="0">
                <a:solidFill>
                  <a:srgbClr val="7030A0"/>
                </a:solidFill>
                <a:latin typeface="微软雅黑" panose="020B0503020204020204" pitchFamily="34" charset="-122"/>
                <a:ea typeface="微软雅黑" panose="020B0503020204020204" pitchFamily="34" charset="-122"/>
              </a:rPr>
              <a:t>-</a:t>
            </a:r>
            <a:r>
              <a:rPr lang="zh-CN" altLang="en-US" sz="1800" b="1" dirty="0">
                <a:solidFill>
                  <a:srgbClr val="7030A0"/>
                </a:solidFill>
                <a:latin typeface="微软雅黑" panose="020B0503020204020204" pitchFamily="34" charset="-122"/>
                <a:ea typeface="微软雅黑" panose="020B0503020204020204" pitchFamily="34" charset="-122"/>
              </a:rPr>
              <a:t>场所”</a:t>
            </a:r>
            <a:r>
              <a:rPr lang="zh-CN" altLang="en-US" sz="1800" b="1" dirty="0" smtClean="0">
                <a:solidFill>
                  <a:srgbClr val="7030A0"/>
                </a:solidFill>
                <a:latin typeface="微软雅黑" panose="020B0503020204020204" pitchFamily="34" charset="-122"/>
                <a:ea typeface="微软雅黑" panose="020B0503020204020204" pitchFamily="34" charset="-122"/>
              </a:rPr>
              <a:t>模型的扩展研究：</a:t>
            </a:r>
            <a:r>
              <a:rPr lang="zh-CN" altLang="en-US" sz="1800" b="1" dirty="0" smtClean="0">
                <a:solidFill>
                  <a:srgbClr val="7030A0"/>
                </a:solidFill>
                <a:latin typeface="微软雅黑" panose="020B0503020204020204" pitchFamily="34" charset="-122"/>
                <a:ea typeface="微软雅黑" panose="020B0503020204020204" pitchFamily="34" charset="-122"/>
                <a:cs typeface="经典特黑简"/>
              </a:rPr>
              <a:t>梅耶</a:t>
            </a:r>
            <a:r>
              <a:rPr lang="zh-CN" altLang="en-US" sz="1800" b="1" dirty="0">
                <a:solidFill>
                  <a:srgbClr val="7030A0"/>
                </a:solidFill>
                <a:latin typeface="微软雅黑" panose="020B0503020204020204" pitchFamily="34" charset="-122"/>
                <a:ea typeface="微软雅黑" panose="020B0503020204020204" pitchFamily="34" charset="-122"/>
                <a:cs typeface="经典特黑简"/>
              </a:rPr>
              <a:t>（</a:t>
            </a:r>
            <a:r>
              <a:rPr lang="en-US" altLang="zh-CN" sz="1800" b="1" dirty="0" err="1">
                <a:solidFill>
                  <a:srgbClr val="7030A0"/>
                </a:solidFill>
                <a:latin typeface="微软雅黑" panose="020B0503020204020204" pitchFamily="34" charset="-122"/>
                <a:ea typeface="微软雅黑" panose="020B0503020204020204" pitchFamily="34" charset="-122"/>
                <a:cs typeface="经典特黑简"/>
              </a:rPr>
              <a:t>Meijers</a:t>
            </a:r>
            <a:r>
              <a:rPr lang="zh-CN" altLang="en-US" sz="1800" b="1" dirty="0">
                <a:solidFill>
                  <a:srgbClr val="7030A0"/>
                </a:solidFill>
                <a:latin typeface="微软雅黑" panose="020B0503020204020204" pitchFamily="34" charset="-122"/>
                <a:ea typeface="微软雅黑" panose="020B0503020204020204" pitchFamily="34" charset="-122"/>
                <a:cs typeface="经典特黑简"/>
              </a:rPr>
              <a:t>，</a:t>
            </a:r>
            <a:r>
              <a:rPr lang="en-US" altLang="zh-CN" sz="1800" b="1" dirty="0">
                <a:solidFill>
                  <a:srgbClr val="7030A0"/>
                </a:solidFill>
                <a:latin typeface="微软雅黑" panose="020B0503020204020204" pitchFamily="34" charset="-122"/>
                <a:ea typeface="微软雅黑" panose="020B0503020204020204" pitchFamily="34" charset="-122"/>
                <a:cs typeface="经典特黑简"/>
              </a:rPr>
              <a:t>2002</a:t>
            </a:r>
            <a:r>
              <a:rPr lang="zh-CN" altLang="en-US" sz="1800" b="1" dirty="0" smtClean="0">
                <a:solidFill>
                  <a:srgbClr val="7030A0"/>
                </a:solidFill>
                <a:latin typeface="微软雅黑" panose="020B0503020204020204" pitchFamily="34" charset="-122"/>
                <a:ea typeface="微软雅黑" panose="020B0503020204020204" pitchFamily="34" charset="-122"/>
                <a:cs typeface="经典特黑简"/>
              </a:rPr>
              <a:t>）</a:t>
            </a:r>
            <a:endParaRPr lang="en-US" altLang="zh-CN" sz="1800" b="1" dirty="0" smtClean="0">
              <a:solidFill>
                <a:srgbClr val="7030A0"/>
              </a:solidFill>
              <a:latin typeface="微软雅黑" panose="020B0503020204020204" pitchFamily="34" charset="-122"/>
              <a:ea typeface="微软雅黑" panose="020B0503020204020204" pitchFamily="34" charset="-122"/>
              <a:cs typeface="经典特黑简"/>
            </a:endParaRPr>
          </a:p>
          <a:p>
            <a:pPr>
              <a:lnSpc>
                <a:spcPts val="2400"/>
              </a:lnSpc>
              <a:spcBef>
                <a:spcPts val="600"/>
              </a:spcBef>
              <a:buNone/>
            </a:pPr>
            <a:r>
              <a:rPr lang="en-US" altLang="zh-CN" sz="1800" b="1" dirty="0">
                <a:solidFill>
                  <a:srgbClr val="7030A0"/>
                </a:solidFill>
                <a:latin typeface="微软雅黑" panose="020B0503020204020204" pitchFamily="34" charset="-122"/>
                <a:ea typeface="微软雅黑" panose="020B0503020204020204" pitchFamily="34" charset="-122"/>
              </a:rPr>
              <a:t>Applications</a:t>
            </a:r>
            <a:r>
              <a:rPr lang="zh-CN" altLang="en-US" sz="1800" b="1" dirty="0">
                <a:solidFill>
                  <a:srgbClr val="7030A0"/>
                </a:solidFill>
                <a:latin typeface="微软雅黑" panose="020B0503020204020204" pitchFamily="34" charset="-122"/>
                <a:ea typeface="微软雅黑" panose="020B0503020204020204" pitchFamily="34" charset="-122"/>
              </a:rPr>
              <a:t>（</a:t>
            </a:r>
            <a:r>
              <a:rPr lang="en-US" altLang="zh-CN" sz="1800" b="1" dirty="0">
                <a:solidFill>
                  <a:srgbClr val="7030A0"/>
                </a:solidFill>
                <a:latin typeface="微软雅黑" panose="020B0503020204020204" pitchFamily="34" charset="-122"/>
                <a:ea typeface="微软雅黑" panose="020B0503020204020204" pitchFamily="34" charset="-122"/>
              </a:rPr>
              <a:t> </a:t>
            </a:r>
            <a:r>
              <a:rPr lang="en-US" altLang="zh-CN" sz="1800" b="1" dirty="0" err="1">
                <a:solidFill>
                  <a:srgbClr val="7030A0"/>
                </a:solidFill>
                <a:latin typeface="微软雅黑" panose="020B0503020204020204" pitchFamily="34" charset="-122"/>
                <a:ea typeface="微软雅黑" panose="020B0503020204020204" pitchFamily="34" charset="-122"/>
              </a:rPr>
              <a:t>Mejiers</a:t>
            </a:r>
            <a:r>
              <a:rPr lang="en-US" altLang="zh-CN" sz="1800" b="1" dirty="0">
                <a:solidFill>
                  <a:srgbClr val="7030A0"/>
                </a:solidFill>
                <a:latin typeface="微软雅黑" panose="020B0503020204020204" pitchFamily="34" charset="-122"/>
                <a:ea typeface="微软雅黑" panose="020B0503020204020204" pitchFamily="34" charset="-122"/>
              </a:rPr>
              <a:t> </a:t>
            </a:r>
            <a:r>
              <a:rPr lang="zh-CN" altLang="en-US" sz="1800" b="1" dirty="0">
                <a:solidFill>
                  <a:srgbClr val="7030A0"/>
                </a:solidFill>
                <a:latin typeface="微软雅黑" panose="020B0503020204020204" pitchFamily="34" charset="-122"/>
                <a:ea typeface="微软雅黑" panose="020B0503020204020204" pitchFamily="34" charset="-122"/>
              </a:rPr>
              <a:t>，</a:t>
            </a:r>
            <a:r>
              <a:rPr lang="en-US" altLang="zh-CN" sz="1800" b="1" dirty="0">
                <a:solidFill>
                  <a:srgbClr val="7030A0"/>
                </a:solidFill>
                <a:latin typeface="微软雅黑" panose="020B0503020204020204" pitchFamily="34" charset="-122"/>
                <a:ea typeface="微软雅黑" panose="020B0503020204020204" pitchFamily="34" charset="-122"/>
              </a:rPr>
              <a:t>2002</a:t>
            </a:r>
            <a:r>
              <a:rPr lang="zh-CN" altLang="en-US" sz="1800" b="1" dirty="0">
                <a:solidFill>
                  <a:srgbClr val="7030A0"/>
                </a:solidFill>
                <a:latin typeface="微软雅黑" panose="020B0503020204020204" pitchFamily="34" charset="-122"/>
                <a:ea typeface="微软雅黑" panose="020B0503020204020204" pitchFamily="34" charset="-122"/>
              </a:rPr>
              <a:t>）</a:t>
            </a:r>
            <a:endParaRPr lang="zh-CN" altLang="en-US" sz="1800" b="1" dirty="0">
              <a:solidFill>
                <a:srgbClr val="7030A0"/>
              </a:solidFill>
              <a:latin typeface="微软雅黑" panose="020B0503020204020204" pitchFamily="34" charset="-122"/>
              <a:ea typeface="微软雅黑" panose="020B0503020204020204" pitchFamily="34" charset="-122"/>
            </a:endParaRPr>
          </a:p>
          <a:p>
            <a:pPr>
              <a:lnSpc>
                <a:spcPts val="2400"/>
              </a:lnSpc>
              <a:spcBef>
                <a:spcPts val="600"/>
              </a:spcBef>
              <a:buNone/>
            </a:pPr>
            <a:endParaRPr lang="zh-CN" altLang="en-US" sz="1800" b="1" dirty="0">
              <a:solidFill>
                <a:srgbClr val="7030A0"/>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477610" y="977528"/>
            <a:ext cx="11295290" cy="714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spcBef>
                <a:spcPct val="0"/>
              </a:spcBef>
              <a:buFont typeface="Wingdings" panose="05000000000000000000" pitchFamily="2" charset="2"/>
              <a:buChar char="u"/>
            </a:pPr>
            <a:r>
              <a:rPr lang="zh-CN" altLang="en-US" sz="1800" dirty="0" smtClean="0">
                <a:latin typeface="微软雅黑" panose="020B0503020204020204" pitchFamily="34" charset="-122"/>
                <a:ea typeface="微软雅黑" panose="020B0503020204020204" pitchFamily="34" charset="-122"/>
                <a:cs typeface="经典特黑简"/>
              </a:rPr>
              <a:t>受托于荷兰</a:t>
            </a:r>
            <a:r>
              <a:rPr lang="zh-CN" altLang="en-US" sz="1800" dirty="0">
                <a:latin typeface="微软雅黑" panose="020B0503020204020204" pitchFamily="34" charset="-122"/>
                <a:ea typeface="微软雅黑" panose="020B0503020204020204" pitchFamily="34" charset="-122"/>
                <a:cs typeface="经典特黑简"/>
              </a:rPr>
              <a:t>经济事务部下属的</a:t>
            </a:r>
            <a:r>
              <a:rPr lang="en-US" altLang="zh-CN" sz="1800" dirty="0">
                <a:latin typeface="微软雅黑" panose="020B0503020204020204" pitchFamily="34" charset="-122"/>
                <a:ea typeface="微软雅黑" panose="020B0503020204020204" pitchFamily="34" charset="-122"/>
                <a:cs typeface="经典特黑简"/>
              </a:rPr>
              <a:t>NOVEM</a:t>
            </a:r>
            <a:r>
              <a:rPr lang="zh-CN" altLang="en-US" sz="1800" dirty="0" smtClean="0">
                <a:latin typeface="微软雅黑" panose="020B0503020204020204" pitchFamily="34" charset="-122"/>
                <a:ea typeface="微软雅黑" panose="020B0503020204020204" pitchFamily="34" charset="-122"/>
                <a:cs typeface="经典特黑简"/>
              </a:rPr>
              <a:t>机构，对</a:t>
            </a:r>
            <a:r>
              <a:rPr lang="zh-CN" altLang="en-US" sz="1800" dirty="0">
                <a:latin typeface="微软雅黑" panose="020B0503020204020204" pitchFamily="34" charset="-122"/>
                <a:ea typeface="微软雅黑" panose="020B0503020204020204" pitchFamily="34" charset="-122"/>
                <a:cs typeface="经典特黑简"/>
              </a:rPr>
              <a:t>“节点</a:t>
            </a:r>
            <a:r>
              <a:rPr lang="en-US" altLang="zh-CN" sz="1800" dirty="0">
                <a:latin typeface="微软雅黑" panose="020B0503020204020204" pitchFamily="34" charset="-122"/>
                <a:ea typeface="微软雅黑" panose="020B0503020204020204" pitchFamily="34" charset="-122"/>
                <a:cs typeface="经典特黑简"/>
              </a:rPr>
              <a:t>-</a:t>
            </a:r>
            <a:r>
              <a:rPr lang="zh-CN" altLang="en-US" sz="1800" dirty="0">
                <a:latin typeface="微软雅黑" panose="020B0503020204020204" pitchFamily="34" charset="-122"/>
                <a:ea typeface="微软雅黑" panose="020B0503020204020204" pitchFamily="34" charset="-122"/>
                <a:cs typeface="经典特黑简"/>
              </a:rPr>
              <a:t>场所”模型进行了总结，并增加了第三个维度</a:t>
            </a:r>
            <a:r>
              <a:rPr lang="en-US" altLang="zh-CN" sz="1800" dirty="0">
                <a:latin typeface="微软雅黑" panose="020B0503020204020204" pitchFamily="34" charset="-122"/>
                <a:ea typeface="微软雅黑" panose="020B0503020204020204" pitchFamily="34" charset="-122"/>
                <a:cs typeface="经典特黑简"/>
              </a:rPr>
              <a:t>——</a:t>
            </a:r>
            <a:r>
              <a:rPr lang="zh-CN" altLang="en-US" sz="1800" dirty="0">
                <a:latin typeface="微软雅黑" panose="020B0503020204020204" pitchFamily="34" charset="-122"/>
                <a:ea typeface="微软雅黑" panose="020B0503020204020204" pitchFamily="34" charset="-122"/>
                <a:cs typeface="经典特黑简"/>
              </a:rPr>
              <a:t>站点地区的交往价值，研究指出</a:t>
            </a:r>
            <a:r>
              <a:rPr lang="zh-CN" altLang="en-US" sz="1800" dirty="0" smtClean="0">
                <a:latin typeface="微软雅黑" panose="020B0503020204020204" pitchFamily="34" charset="-122"/>
                <a:ea typeface="微软雅黑" panose="020B0503020204020204" pitchFamily="34" charset="-122"/>
                <a:cs typeface="经典特黑简"/>
              </a:rPr>
              <a:t>：</a:t>
            </a:r>
            <a:endParaRPr lang="en-US" altLang="zh-CN" sz="1800" dirty="0" smtClean="0">
              <a:latin typeface="微软雅黑" panose="020B0503020204020204" pitchFamily="34" charset="-122"/>
              <a:ea typeface="微软雅黑" panose="020B0503020204020204" pitchFamily="34" charset="-122"/>
              <a:cs typeface="经典特黑简"/>
            </a:endParaRPr>
          </a:p>
          <a:p>
            <a:pPr lvl="1" indent="0">
              <a:spcBef>
                <a:spcPct val="0"/>
              </a:spcBef>
              <a:buNone/>
            </a:pPr>
            <a:r>
              <a:rPr lang="zh-CN" altLang="en-US" sz="2400" b="1" u="sng" dirty="0">
                <a:latin typeface="微软雅黑" panose="020B0503020204020204" pitchFamily="34" charset="-122"/>
                <a:ea typeface="微软雅黑" panose="020B0503020204020204" pitchFamily="34" charset="-122"/>
                <a:cs typeface="经典特黑简"/>
              </a:rPr>
              <a:t>国家交通节点政策应以创造作为物质空间以及空间功能、社会和制度网络节点的站点区位为目标</a:t>
            </a:r>
            <a:r>
              <a:rPr lang="zh-CN" altLang="en-US" sz="2400" b="1" u="sng" dirty="0" smtClean="0">
                <a:latin typeface="微软雅黑" panose="020B0503020204020204" pitchFamily="34" charset="-122"/>
                <a:ea typeface="微软雅黑" panose="020B0503020204020204" pitchFamily="34" charset="-122"/>
                <a:cs typeface="经典特黑简"/>
              </a:rPr>
              <a:t>。</a:t>
            </a:r>
            <a:endParaRPr lang="en-US" altLang="zh-CN" sz="2400" b="1" u="sng" dirty="0" smtClean="0">
              <a:latin typeface="微软雅黑" panose="020B0503020204020204" pitchFamily="34" charset="-122"/>
              <a:ea typeface="微软雅黑" panose="020B0503020204020204" pitchFamily="34" charset="-122"/>
              <a:cs typeface="经典特黑简"/>
            </a:endParaRPr>
          </a:p>
          <a:p>
            <a:pPr lvl="1" indent="0">
              <a:spcBef>
                <a:spcPct val="0"/>
              </a:spcBef>
              <a:buNone/>
            </a:pPr>
            <a:r>
              <a:rPr lang="en-US" altLang="zh-CN" sz="2000" dirty="0" err="1" smtClean="0">
                <a:latin typeface="微软雅黑" panose="020B0503020204020204" pitchFamily="34" charset="-122"/>
                <a:ea typeface="微软雅黑" panose="020B0503020204020204" pitchFamily="34" charset="-122"/>
                <a:cs typeface="经典特黑简"/>
              </a:rPr>
              <a:t>Mejiers</a:t>
            </a:r>
            <a:r>
              <a:rPr lang="en-US" altLang="zh-CN" sz="2000" dirty="0" smtClean="0">
                <a:latin typeface="微软雅黑" panose="020B0503020204020204" pitchFamily="34" charset="-122"/>
                <a:ea typeface="微软雅黑" panose="020B0503020204020204" pitchFamily="34" charset="-122"/>
                <a:cs typeface="经典特黑简"/>
              </a:rPr>
              <a:t> concludes that a national transportation node policy should be aimed at creating locations that are nodes in physical, as well as spatial-functional and social and institutional networks.</a:t>
            </a:r>
            <a:endParaRPr lang="en-US" altLang="zh-CN" sz="2000" dirty="0" smtClean="0">
              <a:latin typeface="微软雅黑" panose="020B0503020204020204" pitchFamily="34" charset="-122"/>
              <a:ea typeface="微软雅黑" panose="020B0503020204020204" pitchFamily="34" charset="-122"/>
              <a:cs typeface="经典特黑简"/>
            </a:endParaRPr>
          </a:p>
          <a:p>
            <a:pPr lvl="1" indent="0">
              <a:spcBef>
                <a:spcPct val="0"/>
              </a:spcBef>
              <a:buNone/>
            </a:pPr>
            <a:endParaRPr lang="en-US" altLang="zh-CN" sz="2400" b="1" u="sng" dirty="0" smtClean="0">
              <a:latin typeface="微软雅黑" panose="020B0503020204020204" pitchFamily="34" charset="-122"/>
              <a:ea typeface="微软雅黑" panose="020B0503020204020204" pitchFamily="34" charset="-122"/>
              <a:cs typeface="经典特黑简"/>
            </a:endParaRPr>
          </a:p>
          <a:p>
            <a:pPr marL="285750" indent="-285750">
              <a:spcBef>
                <a:spcPct val="0"/>
              </a:spcBef>
              <a:buFont typeface="Wingdings" panose="05000000000000000000" pitchFamily="2" charset="2"/>
              <a:buChar char="u"/>
            </a:pPr>
            <a:r>
              <a:rPr lang="zh-CN" altLang="en-US" sz="1800" dirty="0" smtClean="0">
                <a:latin typeface="微软雅黑" panose="020B0503020204020204" pitchFamily="34" charset="-122"/>
                <a:ea typeface="微软雅黑" panose="020B0503020204020204" pitchFamily="34" charset="-122"/>
                <a:cs typeface="经典特黑简"/>
              </a:rPr>
              <a:t>这</a:t>
            </a:r>
            <a:r>
              <a:rPr lang="zh-CN" altLang="en-US" sz="1800" dirty="0">
                <a:latin typeface="微软雅黑" panose="020B0503020204020204" pitchFamily="34" charset="-122"/>
                <a:ea typeface="微软雅黑" panose="020B0503020204020204" pitchFamily="34" charset="-122"/>
                <a:cs typeface="经典特黑简"/>
              </a:rPr>
              <a:t>一观点被目前的国家空间规划战略所</a:t>
            </a:r>
            <a:r>
              <a:rPr lang="zh-CN" altLang="en-US" sz="1800" dirty="0" smtClean="0">
                <a:latin typeface="微软雅黑" panose="020B0503020204020204" pitchFamily="34" charset="-122"/>
                <a:ea typeface="微软雅黑" panose="020B0503020204020204" pitchFamily="34" charset="-122"/>
                <a:cs typeface="经典特黑简"/>
              </a:rPr>
              <a:t>采纳，国家</a:t>
            </a:r>
            <a:r>
              <a:rPr lang="zh-CN" altLang="en-US" sz="1800" dirty="0">
                <a:latin typeface="微软雅黑" panose="020B0503020204020204" pitchFamily="34" charset="-122"/>
                <a:ea typeface="微软雅黑" panose="020B0503020204020204" pitchFamily="34" charset="-122"/>
                <a:cs typeface="经典特黑简"/>
              </a:rPr>
              <a:t>空间规划战略文件中提到</a:t>
            </a:r>
            <a:r>
              <a:rPr lang="zh-CN" altLang="en-US" sz="1800" dirty="0" smtClean="0">
                <a:latin typeface="微软雅黑" panose="020B0503020204020204" pitchFamily="34" charset="-122"/>
                <a:ea typeface="微软雅黑" panose="020B0503020204020204" pitchFamily="34" charset="-122"/>
                <a:cs typeface="经典特黑简"/>
              </a:rPr>
              <a:t>：</a:t>
            </a:r>
            <a:endParaRPr lang="en-US" altLang="zh-CN" sz="1800" dirty="0" smtClean="0">
              <a:latin typeface="微软雅黑" panose="020B0503020204020204" pitchFamily="34" charset="-122"/>
              <a:ea typeface="微软雅黑" panose="020B0503020204020204" pitchFamily="34" charset="-122"/>
              <a:cs typeface="经典特黑简"/>
            </a:endParaRPr>
          </a:p>
          <a:p>
            <a:pPr lvl="1" indent="0">
              <a:spcBef>
                <a:spcPct val="0"/>
              </a:spcBef>
              <a:buNone/>
            </a:pPr>
            <a:r>
              <a:rPr lang="zh-CN" altLang="en-US" sz="2400" b="1" u="sng" dirty="0" smtClean="0">
                <a:latin typeface="微软雅黑" panose="020B0503020204020204" pitchFamily="34" charset="-122"/>
                <a:ea typeface="微软雅黑" panose="020B0503020204020204" pitchFamily="34" charset="-122"/>
                <a:cs typeface="经典特黑简"/>
              </a:rPr>
              <a:t>“</a:t>
            </a:r>
            <a:r>
              <a:rPr lang="zh-CN" altLang="en-US" sz="2400" b="1" u="sng" dirty="0">
                <a:latin typeface="微软雅黑" panose="020B0503020204020204" pitchFamily="34" charset="-122"/>
                <a:ea typeface="微软雅黑" panose="020B0503020204020204" pitchFamily="34" charset="-122"/>
                <a:cs typeface="经典特黑简"/>
              </a:rPr>
              <a:t>在国家的城市网络中，创造易达的、有吸引力的城市中心并容纳多种功能与公共设施是至关重要的</a:t>
            </a:r>
            <a:r>
              <a:rPr lang="en-US" altLang="zh-CN" sz="2400" b="1" u="sng" dirty="0">
                <a:latin typeface="微软雅黑" panose="020B0503020204020204" pitchFamily="34" charset="-122"/>
                <a:ea typeface="微软雅黑" panose="020B0503020204020204" pitchFamily="34" charset="-122"/>
                <a:cs typeface="经典特黑简"/>
              </a:rPr>
              <a:t>……</a:t>
            </a:r>
            <a:r>
              <a:rPr lang="zh-CN" altLang="en-US" sz="2400" b="1" u="sng" dirty="0">
                <a:latin typeface="微软雅黑" panose="020B0503020204020204" pitchFamily="34" charset="-122"/>
                <a:ea typeface="微软雅黑" panose="020B0503020204020204" pitchFamily="34" charset="-122"/>
                <a:cs typeface="经典特黑简"/>
              </a:rPr>
              <a:t>尤为重要的是在基础设施节点周边发展城市中心</a:t>
            </a:r>
            <a:r>
              <a:rPr lang="zh-CN" altLang="en-US" sz="2400" b="1" u="sng" dirty="0" smtClean="0">
                <a:latin typeface="微软雅黑" panose="020B0503020204020204" pitchFamily="34" charset="-122"/>
                <a:ea typeface="微软雅黑" panose="020B0503020204020204" pitchFamily="34" charset="-122"/>
                <a:cs typeface="经典特黑简"/>
              </a:rPr>
              <a:t>”</a:t>
            </a:r>
            <a:endParaRPr lang="en-US" altLang="zh-CN" sz="2400" b="1" u="sng" dirty="0" smtClean="0">
              <a:latin typeface="微软雅黑" panose="020B0503020204020204" pitchFamily="34" charset="-122"/>
              <a:ea typeface="微软雅黑" panose="020B0503020204020204" pitchFamily="34" charset="-122"/>
              <a:cs typeface="经典特黑简"/>
            </a:endParaRPr>
          </a:p>
          <a:p>
            <a:pPr lvl="1" indent="0">
              <a:spcBef>
                <a:spcPct val="0"/>
              </a:spcBef>
              <a:buNone/>
            </a:pPr>
            <a:r>
              <a:rPr lang="en-US" altLang="zh-CN" sz="2000" dirty="0" smtClean="0">
                <a:latin typeface="微软雅黑" panose="020B0503020204020204" pitchFamily="34" charset="-122"/>
                <a:ea typeface="微软雅黑" panose="020B0503020204020204" pitchFamily="34" charset="-122"/>
                <a:cs typeface="经典特黑简"/>
              </a:rPr>
              <a:t>This particular point has since become widely accepted as fro instance documented by the current National Spatial Planning Strategy.</a:t>
            </a:r>
          </a:p>
          <a:p>
            <a:pPr lvl="1" indent="0">
              <a:spcBef>
                <a:spcPct val="0"/>
              </a:spcBef>
              <a:buNone/>
            </a:pPr>
            <a:r>
              <a:rPr lang="en-US" altLang="zh-CN" sz="2000" u="sng" dirty="0" smtClean="0">
                <a:latin typeface="微软雅黑" panose="020B0503020204020204" pitchFamily="34" charset="-122"/>
                <a:ea typeface="微软雅黑" panose="020B0503020204020204" pitchFamily="34" charset="-122"/>
                <a:cs typeface="经典特黑简"/>
              </a:rPr>
              <a:t>This states that ‘In the national urban </a:t>
            </a:r>
            <a:r>
              <a:rPr lang="en-US" altLang="zh-CN" sz="2000" u="sng" dirty="0" err="1" smtClean="0">
                <a:latin typeface="微软雅黑" panose="020B0503020204020204" pitchFamily="34" charset="-122"/>
                <a:ea typeface="微软雅黑" panose="020B0503020204020204" pitchFamily="34" charset="-122"/>
                <a:cs typeface="经典特黑简"/>
              </a:rPr>
              <a:t>networks,the</a:t>
            </a:r>
            <a:r>
              <a:rPr lang="en-US" altLang="zh-CN" sz="2000" u="sng" dirty="0" smtClean="0">
                <a:latin typeface="微软雅黑" panose="020B0503020204020204" pitchFamily="34" charset="-122"/>
                <a:ea typeface="微软雅黑" panose="020B0503020204020204" pitchFamily="34" charset="-122"/>
                <a:cs typeface="经典特黑简"/>
              </a:rPr>
              <a:t> creation of easily </a:t>
            </a:r>
            <a:r>
              <a:rPr lang="en-US" altLang="zh-CN" sz="2000" u="sng" dirty="0" err="1" smtClean="0">
                <a:latin typeface="微软雅黑" panose="020B0503020204020204" pitchFamily="34" charset="-122"/>
                <a:ea typeface="微软雅黑" panose="020B0503020204020204" pitchFamily="34" charset="-122"/>
                <a:cs typeface="经典特黑简"/>
              </a:rPr>
              <a:t>accessible,attractive</a:t>
            </a:r>
            <a:r>
              <a:rPr lang="en-US" altLang="zh-CN" sz="2000" u="sng" dirty="0" smtClean="0">
                <a:latin typeface="微软雅黑" panose="020B0503020204020204" pitchFamily="34" charset="-122"/>
                <a:ea typeface="微软雅黑" panose="020B0503020204020204" pitchFamily="34" charset="-122"/>
                <a:cs typeface="经典特黑简"/>
              </a:rPr>
              <a:t> city </a:t>
            </a:r>
            <a:r>
              <a:rPr lang="en-US" altLang="zh-CN" sz="2000" u="sng" dirty="0" err="1" smtClean="0">
                <a:latin typeface="微软雅黑" panose="020B0503020204020204" pitchFamily="34" charset="-122"/>
                <a:ea typeface="微软雅黑" panose="020B0503020204020204" pitchFamily="34" charset="-122"/>
                <a:cs typeface="经典特黑简"/>
              </a:rPr>
              <a:t>centres</a:t>
            </a:r>
            <a:r>
              <a:rPr lang="en-US" altLang="zh-CN" sz="2000" u="sng" dirty="0" smtClean="0">
                <a:latin typeface="微软雅黑" panose="020B0503020204020204" pitchFamily="34" charset="-122"/>
                <a:ea typeface="微软雅黑" panose="020B0503020204020204" pitchFamily="34" charset="-122"/>
                <a:cs typeface="经典特黑简"/>
              </a:rPr>
              <a:t> with a variety of functions and public facilities is crucially important…It is particularly important to develop these city </a:t>
            </a:r>
            <a:r>
              <a:rPr lang="en-US" altLang="zh-CN" sz="2000" u="sng" dirty="0" err="1" smtClean="0">
                <a:latin typeface="微软雅黑" panose="020B0503020204020204" pitchFamily="34" charset="-122"/>
                <a:ea typeface="微软雅黑" panose="020B0503020204020204" pitchFamily="34" charset="-122"/>
                <a:cs typeface="经典特黑简"/>
              </a:rPr>
              <a:t>centres</a:t>
            </a:r>
            <a:r>
              <a:rPr lang="en-US" altLang="zh-CN" sz="2000" u="sng" dirty="0" smtClean="0">
                <a:latin typeface="微软雅黑" panose="020B0503020204020204" pitchFamily="34" charset="-122"/>
                <a:ea typeface="微软雅黑" panose="020B0503020204020204" pitchFamily="34" charset="-122"/>
                <a:cs typeface="经典特黑简"/>
              </a:rPr>
              <a:t> around infrastructure nodes’</a:t>
            </a:r>
            <a:r>
              <a:rPr lang="zh-CN" altLang="en-US" sz="2000" u="sng" dirty="0">
                <a:latin typeface="微软雅黑" panose="020B0503020204020204" pitchFamily="34" charset="-122"/>
                <a:ea typeface="微软雅黑" panose="020B0503020204020204" pitchFamily="34" charset="-122"/>
                <a:cs typeface="经典特黑简"/>
              </a:rPr>
              <a:t> （</a:t>
            </a:r>
            <a:r>
              <a:rPr lang="en-US" altLang="zh-CN" sz="2000" u="sng" dirty="0">
                <a:latin typeface="微软雅黑" panose="020B0503020204020204" pitchFamily="34" charset="-122"/>
                <a:ea typeface="微软雅黑" panose="020B0503020204020204" pitchFamily="34" charset="-122"/>
                <a:cs typeface="经典特黑简"/>
              </a:rPr>
              <a:t>Ministry of Housing</a:t>
            </a:r>
            <a:r>
              <a:rPr lang="zh-CN" altLang="en-US" sz="2000" u="sng" dirty="0">
                <a:latin typeface="微软雅黑" panose="020B0503020204020204" pitchFamily="34" charset="-122"/>
                <a:ea typeface="微软雅黑" panose="020B0503020204020204" pitchFamily="34" charset="-122"/>
                <a:cs typeface="经典特黑简"/>
              </a:rPr>
              <a:t>，</a:t>
            </a:r>
            <a:r>
              <a:rPr lang="en-US" altLang="zh-CN" sz="2000" u="sng" dirty="0">
                <a:latin typeface="微软雅黑" panose="020B0503020204020204" pitchFamily="34" charset="-122"/>
                <a:ea typeface="微软雅黑" panose="020B0503020204020204" pitchFamily="34" charset="-122"/>
                <a:cs typeface="经典特黑简"/>
              </a:rPr>
              <a:t>Spatial Planning and the Environment</a:t>
            </a:r>
            <a:r>
              <a:rPr lang="zh-CN" altLang="en-US" sz="2000" u="sng" dirty="0">
                <a:latin typeface="微软雅黑" panose="020B0503020204020204" pitchFamily="34" charset="-122"/>
                <a:ea typeface="微软雅黑" panose="020B0503020204020204" pitchFamily="34" charset="-122"/>
                <a:cs typeface="经典特黑简"/>
              </a:rPr>
              <a:t>，</a:t>
            </a:r>
            <a:r>
              <a:rPr lang="en-US" altLang="zh-CN" sz="2000" u="sng" dirty="0">
                <a:latin typeface="微软雅黑" panose="020B0503020204020204" pitchFamily="34" charset="-122"/>
                <a:ea typeface="微软雅黑" panose="020B0503020204020204" pitchFamily="34" charset="-122"/>
                <a:cs typeface="经典特黑简"/>
              </a:rPr>
              <a:t>2006:9</a:t>
            </a:r>
            <a:r>
              <a:rPr lang="zh-CN" altLang="en-US" sz="2000" u="sng" dirty="0">
                <a:latin typeface="微软雅黑" panose="020B0503020204020204" pitchFamily="34" charset="-122"/>
                <a:ea typeface="微软雅黑" panose="020B0503020204020204" pitchFamily="34" charset="-122"/>
                <a:cs typeface="经典特黑简"/>
              </a:rPr>
              <a:t>）</a:t>
            </a:r>
            <a:endParaRPr lang="en-US" altLang="zh-CN" sz="2000" u="sng" dirty="0">
              <a:latin typeface="微软雅黑" panose="020B0503020204020204" pitchFamily="34" charset="-122"/>
              <a:ea typeface="微软雅黑" panose="020B0503020204020204" pitchFamily="34" charset="-122"/>
              <a:cs typeface="经典特黑简"/>
            </a:endParaRPr>
          </a:p>
          <a:p>
            <a:pPr lvl="1" indent="0">
              <a:spcBef>
                <a:spcPct val="0"/>
              </a:spcBef>
              <a:buNone/>
            </a:pPr>
            <a:endParaRPr lang="en-US" altLang="zh-CN" sz="2400" b="1" u="sng" dirty="0" smtClean="0">
              <a:latin typeface="微软雅黑" panose="020B0503020204020204" pitchFamily="34" charset="-122"/>
              <a:ea typeface="微软雅黑" panose="020B0503020204020204" pitchFamily="34" charset="-122"/>
              <a:cs typeface="经典特黑简"/>
            </a:endParaRPr>
          </a:p>
          <a:p>
            <a:pPr lvl="1" indent="0">
              <a:spcBef>
                <a:spcPct val="0"/>
              </a:spcBef>
              <a:buNone/>
            </a:pPr>
            <a:endParaRPr lang="en-US" altLang="zh-CN" sz="2400" b="1" u="sng" dirty="0" smtClean="0">
              <a:latin typeface="微软雅黑" panose="020B0503020204020204" pitchFamily="34" charset="-122"/>
              <a:ea typeface="微软雅黑" panose="020B0503020204020204" pitchFamily="34" charset="-122"/>
              <a:cs typeface="经典特黑简"/>
            </a:endParaRPr>
          </a:p>
          <a:p>
            <a:pPr marL="285750" indent="-285750">
              <a:spcBef>
                <a:spcPct val="0"/>
              </a:spcBef>
              <a:buFont typeface="Wingdings" panose="05000000000000000000" pitchFamily="2" charset="2"/>
              <a:buChar char="u"/>
            </a:pPr>
            <a:endParaRPr lang="en-US" altLang="zh-CN" sz="1800" dirty="0">
              <a:latin typeface="微软雅黑" panose="020B0503020204020204" pitchFamily="34" charset="-122"/>
              <a:ea typeface="微软雅黑" panose="020B0503020204020204" pitchFamily="34" charset="-122"/>
              <a:cs typeface="经典特黑简"/>
            </a:endParaRPr>
          </a:p>
          <a:p>
            <a:pPr>
              <a:spcBef>
                <a:spcPct val="0"/>
              </a:spcBef>
              <a:buFontTx/>
              <a:buNone/>
            </a:pPr>
            <a:endParaRPr lang="en-US" altLang="zh-CN" sz="1800" dirty="0">
              <a:latin typeface="微软雅黑" panose="020B0503020204020204" pitchFamily="34" charset="-122"/>
              <a:ea typeface="微软雅黑" panose="020B0503020204020204" pitchFamily="34" charset="-122"/>
              <a:cs typeface="经典特黑简"/>
            </a:endParaRPr>
          </a:p>
        </p:txBody>
      </p:sp>
    </p:spTree>
    <p:extLst>
      <p:ext uri="{BB962C8B-B14F-4D97-AF65-F5344CB8AC3E}">
        <p14:creationId xmlns:p14="http://schemas.microsoft.com/office/powerpoint/2010/main" val="2368443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6"/>
          <p:cNvSpPr txBox="1">
            <a:spLocks/>
          </p:cNvSpPr>
          <p:nvPr/>
        </p:nvSpPr>
        <p:spPr bwMode="auto">
          <a:xfrm>
            <a:off x="477610" y="221343"/>
            <a:ext cx="8960304"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2400"/>
              </a:lnSpc>
              <a:spcBef>
                <a:spcPts val="600"/>
              </a:spcBef>
              <a:buNone/>
            </a:pPr>
            <a:r>
              <a:rPr lang="zh-CN" altLang="en-US" sz="1800" b="1" dirty="0">
                <a:solidFill>
                  <a:srgbClr val="7030A0"/>
                </a:solidFill>
                <a:latin typeface="微软雅黑" panose="020B0503020204020204" pitchFamily="34" charset="-122"/>
                <a:ea typeface="微软雅黑" panose="020B0503020204020204" pitchFamily="34" charset="-122"/>
              </a:rPr>
              <a:t>“节点</a:t>
            </a:r>
            <a:r>
              <a:rPr lang="en-US" altLang="zh-CN" sz="1800" b="1" dirty="0">
                <a:solidFill>
                  <a:srgbClr val="7030A0"/>
                </a:solidFill>
                <a:latin typeface="微软雅黑" panose="020B0503020204020204" pitchFamily="34" charset="-122"/>
                <a:ea typeface="微软雅黑" panose="020B0503020204020204" pitchFamily="34" charset="-122"/>
              </a:rPr>
              <a:t>-</a:t>
            </a:r>
            <a:r>
              <a:rPr lang="zh-CN" altLang="en-US" sz="1800" b="1" dirty="0">
                <a:solidFill>
                  <a:srgbClr val="7030A0"/>
                </a:solidFill>
                <a:latin typeface="微软雅黑" panose="020B0503020204020204" pitchFamily="34" charset="-122"/>
                <a:ea typeface="微软雅黑" panose="020B0503020204020204" pitchFamily="34" charset="-122"/>
              </a:rPr>
              <a:t>场所”</a:t>
            </a:r>
            <a:r>
              <a:rPr lang="zh-CN" altLang="en-US" sz="1800" b="1" dirty="0" smtClean="0">
                <a:solidFill>
                  <a:srgbClr val="7030A0"/>
                </a:solidFill>
                <a:latin typeface="微软雅黑" panose="020B0503020204020204" pitchFamily="34" charset="-122"/>
                <a:ea typeface="微软雅黑" panose="020B0503020204020204" pitchFamily="34" charset="-122"/>
              </a:rPr>
              <a:t>模型的扩展研究：</a:t>
            </a:r>
            <a:r>
              <a:rPr lang="zh-CN" altLang="en-US" sz="1800" b="1" dirty="0">
                <a:solidFill>
                  <a:srgbClr val="7030A0"/>
                </a:solidFill>
                <a:latin typeface="微软雅黑" panose="020B0503020204020204" pitchFamily="34" charset="-122"/>
                <a:ea typeface="微软雅黑" panose="020B0503020204020204" pitchFamily="34" charset="-122"/>
                <a:cs typeface="经典特黑简"/>
              </a:rPr>
              <a:t>豪达佩尔</a:t>
            </a:r>
            <a:r>
              <a:rPr lang="en-US" altLang="zh-CN" sz="1800" b="1" dirty="0">
                <a:solidFill>
                  <a:srgbClr val="7030A0"/>
                </a:solidFill>
                <a:latin typeface="微软雅黑" panose="020B0503020204020204" pitchFamily="34" charset="-122"/>
                <a:ea typeface="微软雅黑" panose="020B0503020204020204" pitchFamily="34" charset="-122"/>
                <a:cs typeface="经典特黑简"/>
              </a:rPr>
              <a:t>·</a:t>
            </a:r>
            <a:r>
              <a:rPr lang="zh-CN" altLang="en-US" sz="1800" b="1" dirty="0">
                <a:solidFill>
                  <a:srgbClr val="7030A0"/>
                </a:solidFill>
                <a:latin typeface="微软雅黑" panose="020B0503020204020204" pitchFamily="34" charset="-122"/>
                <a:ea typeface="微软雅黑" panose="020B0503020204020204" pitchFamily="34" charset="-122"/>
                <a:cs typeface="经典特黑简"/>
              </a:rPr>
              <a:t>考芬</a:t>
            </a:r>
            <a:r>
              <a:rPr lang="en-US" altLang="zh-CN" sz="1800" b="1" dirty="0">
                <a:solidFill>
                  <a:srgbClr val="7030A0"/>
                </a:solidFill>
                <a:latin typeface="微软雅黑" panose="020B0503020204020204" pitchFamily="34" charset="-122"/>
                <a:ea typeface="微软雅黑" panose="020B0503020204020204" pitchFamily="34" charset="-122"/>
                <a:cs typeface="经典特黑简"/>
              </a:rPr>
              <a:t>(</a:t>
            </a:r>
            <a:r>
              <a:rPr lang="en-US" altLang="zh-CN" sz="1800" b="1" dirty="0" err="1">
                <a:solidFill>
                  <a:srgbClr val="7030A0"/>
                </a:solidFill>
                <a:latin typeface="微软雅黑" panose="020B0503020204020204" pitchFamily="34" charset="-122"/>
                <a:ea typeface="微软雅黑" panose="020B0503020204020204" pitchFamily="34" charset="-122"/>
                <a:cs typeface="经典特黑简"/>
              </a:rPr>
              <a:t>Goudappel</a:t>
            </a:r>
            <a:r>
              <a:rPr lang="en-US" altLang="zh-CN" sz="1800" b="1" dirty="0">
                <a:solidFill>
                  <a:srgbClr val="7030A0"/>
                </a:solidFill>
                <a:latin typeface="微软雅黑" panose="020B0503020204020204" pitchFamily="34" charset="-122"/>
                <a:ea typeface="微软雅黑" panose="020B0503020204020204" pitchFamily="34" charset="-122"/>
                <a:cs typeface="经典特黑简"/>
              </a:rPr>
              <a:t> </a:t>
            </a:r>
            <a:r>
              <a:rPr lang="en-US" altLang="zh-CN" sz="1800" b="1" dirty="0" err="1">
                <a:solidFill>
                  <a:srgbClr val="7030A0"/>
                </a:solidFill>
                <a:latin typeface="微软雅黑" panose="020B0503020204020204" pitchFamily="34" charset="-122"/>
                <a:ea typeface="微软雅黑" panose="020B0503020204020204" pitchFamily="34" charset="-122"/>
                <a:cs typeface="经典特黑简"/>
              </a:rPr>
              <a:t>Coffeng</a:t>
            </a:r>
            <a:r>
              <a:rPr lang="en-US" altLang="zh-CN" sz="1800" b="1" dirty="0">
                <a:solidFill>
                  <a:srgbClr val="7030A0"/>
                </a:solidFill>
                <a:latin typeface="微软雅黑" panose="020B0503020204020204" pitchFamily="34" charset="-122"/>
                <a:ea typeface="微软雅黑" panose="020B0503020204020204" pitchFamily="34" charset="-122"/>
                <a:cs typeface="经典特黑简"/>
              </a:rPr>
              <a:t>)</a:t>
            </a:r>
            <a:r>
              <a:rPr lang="zh-CN" altLang="en-US" sz="1800" b="1" dirty="0">
                <a:solidFill>
                  <a:srgbClr val="7030A0"/>
                </a:solidFill>
                <a:latin typeface="微软雅黑" panose="020B0503020204020204" pitchFamily="34" charset="-122"/>
                <a:ea typeface="微软雅黑" panose="020B0503020204020204" pitchFamily="34" charset="-122"/>
                <a:cs typeface="经典特黑简"/>
              </a:rPr>
              <a:t>顾问</a:t>
            </a:r>
            <a:r>
              <a:rPr lang="zh-CN" altLang="en-US" sz="1800" b="1" dirty="0" smtClean="0">
                <a:solidFill>
                  <a:srgbClr val="7030A0"/>
                </a:solidFill>
                <a:latin typeface="微软雅黑" panose="020B0503020204020204" pitchFamily="34" charset="-122"/>
                <a:ea typeface="微软雅黑" panose="020B0503020204020204" pitchFamily="34" charset="-122"/>
                <a:cs typeface="经典特黑简"/>
              </a:rPr>
              <a:t>公司</a:t>
            </a:r>
            <a:endParaRPr lang="en-US" altLang="zh-CN" sz="1800" b="1" dirty="0" smtClean="0">
              <a:solidFill>
                <a:srgbClr val="7030A0"/>
              </a:solidFill>
              <a:latin typeface="微软雅黑" panose="020B0503020204020204" pitchFamily="34" charset="-122"/>
              <a:ea typeface="微软雅黑" panose="020B0503020204020204" pitchFamily="34" charset="-122"/>
              <a:cs typeface="经典特黑简"/>
            </a:endParaRPr>
          </a:p>
          <a:p>
            <a:pPr>
              <a:lnSpc>
                <a:spcPts val="2400"/>
              </a:lnSpc>
              <a:spcBef>
                <a:spcPts val="600"/>
              </a:spcBef>
              <a:buNone/>
            </a:pPr>
            <a:r>
              <a:rPr lang="en-US" altLang="zh-CN" sz="1800" b="1" dirty="0" smtClean="0">
                <a:solidFill>
                  <a:srgbClr val="7030A0"/>
                </a:solidFill>
                <a:latin typeface="微软雅黑" panose="020B0503020204020204" pitchFamily="34" charset="-122"/>
                <a:ea typeface="微软雅黑" panose="020B0503020204020204" pitchFamily="34" charset="-122"/>
              </a:rPr>
              <a:t>Applicati</a:t>
            </a:r>
            <a:r>
              <a:rPr lang="en-US" altLang="zh-CN" sz="1800" b="1" dirty="0">
                <a:solidFill>
                  <a:srgbClr val="7030A0"/>
                </a:solidFill>
                <a:latin typeface="微软雅黑" panose="020B0503020204020204" pitchFamily="34" charset="-122"/>
                <a:ea typeface="微软雅黑" panose="020B0503020204020204" pitchFamily="34" charset="-122"/>
              </a:rPr>
              <a:t>o</a:t>
            </a:r>
            <a:r>
              <a:rPr lang="en-US" altLang="zh-CN" sz="1800" b="1" dirty="0" smtClean="0">
                <a:solidFill>
                  <a:srgbClr val="7030A0"/>
                </a:solidFill>
                <a:latin typeface="微软雅黑" panose="020B0503020204020204" pitchFamily="34" charset="-122"/>
                <a:ea typeface="微软雅黑" panose="020B0503020204020204" pitchFamily="34" charset="-122"/>
              </a:rPr>
              <a:t>ns</a:t>
            </a:r>
            <a:r>
              <a:rPr lang="zh-CN" altLang="en-US" sz="1800" b="1" dirty="0">
                <a:solidFill>
                  <a:srgbClr val="7030A0"/>
                </a:solidFill>
                <a:latin typeface="微软雅黑" panose="020B0503020204020204" pitchFamily="34" charset="-122"/>
                <a:ea typeface="微软雅黑" panose="020B0503020204020204" pitchFamily="34" charset="-122"/>
              </a:rPr>
              <a:t>（</a:t>
            </a:r>
            <a:r>
              <a:rPr lang="en-US" altLang="zh-CN" sz="1800" b="1" dirty="0">
                <a:solidFill>
                  <a:srgbClr val="7030A0"/>
                </a:solidFill>
                <a:latin typeface="微软雅黑" panose="020B0503020204020204" pitchFamily="34" charset="-122"/>
                <a:ea typeface="微软雅黑" panose="020B0503020204020204" pitchFamily="34" charset="-122"/>
              </a:rPr>
              <a:t> </a:t>
            </a:r>
            <a:r>
              <a:rPr lang="en-US" altLang="zh-CN" sz="1800" b="1" dirty="0" err="1">
                <a:solidFill>
                  <a:srgbClr val="7030A0"/>
                </a:solidFill>
                <a:latin typeface="微软雅黑" panose="020B0503020204020204" pitchFamily="34" charset="-122"/>
                <a:ea typeface="微软雅黑" panose="020B0503020204020204" pitchFamily="34" charset="-122"/>
              </a:rPr>
              <a:t>Goudappel</a:t>
            </a:r>
            <a:r>
              <a:rPr lang="en-US" altLang="zh-CN" sz="1800" b="1" dirty="0">
                <a:solidFill>
                  <a:srgbClr val="7030A0"/>
                </a:solidFill>
                <a:latin typeface="微软雅黑" panose="020B0503020204020204" pitchFamily="34" charset="-122"/>
                <a:ea typeface="微软雅黑" panose="020B0503020204020204" pitchFamily="34" charset="-122"/>
              </a:rPr>
              <a:t> </a:t>
            </a:r>
            <a:r>
              <a:rPr lang="en-US" altLang="zh-CN" sz="1800" b="1" dirty="0" err="1">
                <a:solidFill>
                  <a:srgbClr val="7030A0"/>
                </a:solidFill>
                <a:latin typeface="微软雅黑" panose="020B0503020204020204" pitchFamily="34" charset="-122"/>
                <a:ea typeface="微软雅黑" panose="020B0503020204020204" pitchFamily="34" charset="-122"/>
              </a:rPr>
              <a:t>Coffeng</a:t>
            </a:r>
            <a:r>
              <a:rPr lang="en-US" altLang="zh-CN" sz="1800" b="1" dirty="0">
                <a:solidFill>
                  <a:srgbClr val="7030A0"/>
                </a:solidFill>
                <a:latin typeface="微软雅黑" panose="020B0503020204020204" pitchFamily="34" charset="-122"/>
                <a:ea typeface="微软雅黑" panose="020B0503020204020204" pitchFamily="34" charset="-122"/>
              </a:rPr>
              <a:t> </a:t>
            </a:r>
            <a:r>
              <a:rPr lang="zh-CN" altLang="en-US" sz="1800" b="1" dirty="0">
                <a:solidFill>
                  <a:srgbClr val="7030A0"/>
                </a:solidFill>
                <a:latin typeface="微软雅黑" panose="020B0503020204020204" pitchFamily="34" charset="-122"/>
                <a:ea typeface="微软雅黑" panose="020B0503020204020204" pitchFamily="34" charset="-122"/>
              </a:rPr>
              <a:t>）</a:t>
            </a:r>
            <a:endParaRPr lang="zh-CN" altLang="en-US" sz="1800" b="1" dirty="0">
              <a:solidFill>
                <a:srgbClr val="7030A0"/>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642710" y="1117228"/>
            <a:ext cx="1078729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spcBef>
                <a:spcPct val="0"/>
              </a:spcBef>
              <a:buFont typeface="Wingdings" panose="05000000000000000000" pitchFamily="2" charset="2"/>
              <a:buChar char="u"/>
            </a:pPr>
            <a:r>
              <a:rPr lang="zh-CN" altLang="en-US" sz="1800" dirty="0" smtClean="0">
                <a:latin typeface="微软雅黑" panose="020B0503020204020204" pitchFamily="34" charset="-122"/>
                <a:ea typeface="微软雅黑" panose="020B0503020204020204" pitchFamily="34" charset="-122"/>
                <a:cs typeface="经典特黑简"/>
              </a:rPr>
              <a:t>指出</a:t>
            </a:r>
            <a:r>
              <a:rPr lang="zh-CN" altLang="en-US" sz="1800" dirty="0">
                <a:latin typeface="微软雅黑" panose="020B0503020204020204" pitchFamily="34" charset="-122"/>
                <a:ea typeface="微软雅黑" panose="020B0503020204020204" pitchFamily="34" charset="-122"/>
                <a:cs typeface="经典特黑简"/>
              </a:rPr>
              <a:t>“</a:t>
            </a:r>
            <a:r>
              <a:rPr lang="zh-CN" altLang="en-US" sz="2400" b="1" u="sng" dirty="0">
                <a:latin typeface="微软雅黑" panose="020B0503020204020204" pitchFamily="34" charset="-122"/>
                <a:ea typeface="微软雅黑" panose="020B0503020204020204" pitchFamily="34" charset="-122"/>
                <a:cs typeface="经典特黑简"/>
              </a:rPr>
              <a:t>交通节点是城市中心</a:t>
            </a:r>
            <a:r>
              <a:rPr lang="zh-CN" altLang="en-US" sz="1800" dirty="0">
                <a:latin typeface="微软雅黑" panose="020B0503020204020204" pitchFamily="34" charset="-122"/>
                <a:ea typeface="微软雅黑" panose="020B0503020204020204" pitchFamily="34" charset="-122"/>
                <a:cs typeface="经典特黑简"/>
              </a:rPr>
              <a:t>”这一概念，</a:t>
            </a:r>
            <a:r>
              <a:rPr lang="zh-CN" altLang="en-US" sz="1800" dirty="0" smtClean="0">
                <a:latin typeface="微软雅黑" panose="020B0503020204020204" pitchFamily="34" charset="-122"/>
                <a:ea typeface="微软雅黑" panose="020B0503020204020204" pitchFamily="34" charset="-122"/>
                <a:cs typeface="经典特黑简"/>
              </a:rPr>
              <a:t>并绘制了全国性的节点地图。其观点在</a:t>
            </a:r>
            <a:r>
              <a:rPr lang="en-US" altLang="zh-CN" sz="1800" dirty="0" smtClean="0">
                <a:latin typeface="微软雅黑" panose="020B0503020204020204" pitchFamily="34" charset="-122"/>
                <a:ea typeface="微软雅黑" panose="020B0503020204020204" pitchFamily="34" charset="-122"/>
                <a:cs typeface="经典特黑简"/>
              </a:rPr>
              <a:t>《</a:t>
            </a:r>
            <a:r>
              <a:rPr lang="zh-CN" altLang="en-US" sz="1800" dirty="0">
                <a:latin typeface="微软雅黑" panose="020B0503020204020204" pitchFamily="34" charset="-122"/>
                <a:ea typeface="微软雅黑" panose="020B0503020204020204" pitchFamily="34" charset="-122"/>
                <a:cs typeface="经典特黑简"/>
              </a:rPr>
              <a:t>市政工程与水管理</a:t>
            </a:r>
            <a:r>
              <a:rPr lang="en-US" altLang="zh-CN" sz="1800" dirty="0" smtClean="0">
                <a:latin typeface="微软雅黑" panose="020B0503020204020204" pitchFamily="34" charset="-122"/>
                <a:ea typeface="微软雅黑" panose="020B0503020204020204" pitchFamily="34" charset="-122"/>
                <a:cs typeface="经典特黑简"/>
              </a:rPr>
              <a:t>》</a:t>
            </a:r>
            <a:r>
              <a:rPr lang="zh-CN" altLang="en-US" sz="1800" dirty="0" smtClean="0">
                <a:latin typeface="微软雅黑" panose="020B0503020204020204" pitchFamily="34" charset="-122"/>
                <a:ea typeface="微软雅黑" panose="020B0503020204020204" pitchFamily="34" charset="-122"/>
                <a:cs typeface="经典特黑简"/>
              </a:rPr>
              <a:t>中表述为：</a:t>
            </a:r>
            <a:endParaRPr lang="en-US" altLang="zh-CN" sz="1800" dirty="0" smtClean="0">
              <a:latin typeface="微软雅黑" panose="020B0503020204020204" pitchFamily="34" charset="-122"/>
              <a:ea typeface="微软雅黑" panose="020B0503020204020204" pitchFamily="34" charset="-122"/>
              <a:cs typeface="经典特黑简"/>
            </a:endParaRPr>
          </a:p>
          <a:p>
            <a:pPr lvl="1" indent="0">
              <a:spcBef>
                <a:spcPct val="0"/>
              </a:spcBef>
              <a:buNone/>
            </a:pPr>
            <a:r>
              <a:rPr lang="zh-CN" altLang="en-US" sz="2400" b="1" u="sng" dirty="0" smtClean="0">
                <a:latin typeface="微软雅黑" panose="020B0503020204020204" pitchFamily="34" charset="-122"/>
                <a:ea typeface="微软雅黑" panose="020B0503020204020204" pitchFamily="34" charset="-122"/>
                <a:cs typeface="经典特黑简"/>
              </a:rPr>
              <a:t>“</a:t>
            </a:r>
            <a:r>
              <a:rPr lang="zh-CN" altLang="en-US" sz="2400" b="1" u="sng" dirty="0">
                <a:latin typeface="微软雅黑" panose="020B0503020204020204" pitchFamily="34" charset="-122"/>
                <a:ea typeface="微软雅黑" panose="020B0503020204020204" pitchFamily="34" charset="-122"/>
                <a:cs typeface="经典特黑简"/>
              </a:rPr>
              <a:t>在城市中心区开发中，对于现有基础设施及其发展潜力的最优利用是首要目标之一。另一方面，当发展基础设施时，创造市中心服务设施的可能性也是可以预期的。</a:t>
            </a:r>
            <a:r>
              <a:rPr lang="zh-CN" altLang="en-US" sz="2400" b="1" u="sng" dirty="0" smtClean="0">
                <a:latin typeface="微软雅黑" panose="020B0503020204020204" pitchFamily="34" charset="-122"/>
                <a:ea typeface="微软雅黑" panose="020B0503020204020204" pitchFamily="34" charset="-122"/>
                <a:cs typeface="经典特黑简"/>
              </a:rPr>
              <a:t>”</a:t>
            </a:r>
            <a:endParaRPr lang="en-US" altLang="zh-CN" sz="2400" b="1" u="sng" dirty="0">
              <a:latin typeface="微软雅黑" panose="020B0503020204020204" pitchFamily="34" charset="-122"/>
              <a:ea typeface="微软雅黑" panose="020B0503020204020204" pitchFamily="34" charset="-122"/>
              <a:cs typeface="经典特黑简"/>
            </a:endParaRPr>
          </a:p>
          <a:p>
            <a:pPr lvl="1" indent="0">
              <a:spcBef>
                <a:spcPct val="0"/>
              </a:spcBef>
              <a:buNone/>
            </a:pPr>
            <a:r>
              <a:rPr lang="en-US" altLang="zh-CN" sz="2000" dirty="0" smtClean="0">
                <a:latin typeface="微软雅黑" panose="020B0503020204020204" pitchFamily="34" charset="-122"/>
                <a:ea typeface="微软雅黑" panose="020B0503020204020204" pitchFamily="34" charset="-122"/>
                <a:cs typeface="经典特黑简"/>
              </a:rPr>
              <a:t>In 2000 the consultancy from </a:t>
            </a:r>
            <a:r>
              <a:rPr lang="en-US" altLang="zh-CN" sz="2000" dirty="0" err="1" smtClean="0">
                <a:latin typeface="微软雅黑" panose="020B0503020204020204" pitchFamily="34" charset="-122"/>
                <a:ea typeface="微软雅黑" panose="020B0503020204020204" pitchFamily="34" charset="-122"/>
                <a:cs typeface="经典特黑简"/>
              </a:rPr>
              <a:t>Goudappel</a:t>
            </a:r>
            <a:r>
              <a:rPr lang="en-US" altLang="zh-CN" sz="2000" dirty="0" smtClean="0">
                <a:latin typeface="微软雅黑" panose="020B0503020204020204" pitchFamily="34" charset="-122"/>
                <a:ea typeface="微软雅黑" panose="020B0503020204020204" pitchFamily="34" charset="-122"/>
                <a:cs typeface="经典特黑简"/>
              </a:rPr>
              <a:t> </a:t>
            </a:r>
            <a:r>
              <a:rPr lang="en-US" altLang="zh-CN" sz="2000" dirty="0" err="1" smtClean="0">
                <a:latin typeface="微软雅黑" panose="020B0503020204020204" pitchFamily="34" charset="-122"/>
                <a:ea typeface="微软雅黑" panose="020B0503020204020204" pitchFamily="34" charset="-122"/>
                <a:cs typeface="经典特黑简"/>
              </a:rPr>
              <a:t>Coffeng</a:t>
            </a:r>
            <a:r>
              <a:rPr lang="en-US" altLang="zh-CN" sz="2000" dirty="0" smtClean="0">
                <a:latin typeface="微软雅黑" panose="020B0503020204020204" pitchFamily="34" charset="-122"/>
                <a:ea typeface="微软雅黑" panose="020B0503020204020204" pitchFamily="34" charset="-122"/>
                <a:cs typeface="经典特黑简"/>
              </a:rPr>
              <a:t> was asked by the Ministry of </a:t>
            </a:r>
            <a:r>
              <a:rPr lang="en-US" altLang="zh-CN" sz="2000" dirty="0" err="1" smtClean="0">
                <a:latin typeface="微软雅黑" panose="020B0503020204020204" pitchFamily="34" charset="-122"/>
                <a:ea typeface="微软雅黑" panose="020B0503020204020204" pitchFamily="34" charset="-122"/>
                <a:cs typeface="经典特黑简"/>
              </a:rPr>
              <a:t>Transport,Public</a:t>
            </a:r>
            <a:r>
              <a:rPr lang="en-US" altLang="zh-CN" sz="2000" dirty="0" smtClean="0">
                <a:latin typeface="微软雅黑" panose="020B0503020204020204" pitchFamily="34" charset="-122"/>
                <a:ea typeface="微软雅黑" panose="020B0503020204020204" pitchFamily="34" charset="-122"/>
                <a:cs typeface="经典特黑简"/>
              </a:rPr>
              <a:t> Works and Water Management to develop a national map of nodal areas in order to clarify the notion of the concept of </a:t>
            </a:r>
            <a:r>
              <a:rPr lang="en-US" altLang="zh-CN" sz="2000" b="1" u="sng" dirty="0" smtClean="0">
                <a:latin typeface="微软雅黑" panose="020B0503020204020204" pitchFamily="34" charset="-122"/>
                <a:ea typeface="微软雅黑" panose="020B0503020204020204" pitchFamily="34" charset="-122"/>
                <a:cs typeface="经典特黑简"/>
              </a:rPr>
              <a:t>the transportation node as an urban </a:t>
            </a:r>
            <a:r>
              <a:rPr lang="en-US" altLang="zh-CN" sz="2000" b="1" u="sng" dirty="0" err="1" smtClean="0">
                <a:latin typeface="微软雅黑" panose="020B0503020204020204" pitchFamily="34" charset="-122"/>
                <a:ea typeface="微软雅黑" panose="020B0503020204020204" pitchFamily="34" charset="-122"/>
                <a:cs typeface="经典特黑简"/>
              </a:rPr>
              <a:t>centre</a:t>
            </a:r>
            <a:r>
              <a:rPr lang="en-US" altLang="zh-CN" sz="2000" dirty="0">
                <a:latin typeface="微软雅黑" panose="020B0503020204020204" pitchFamily="34" charset="-122"/>
                <a:ea typeface="微软雅黑" panose="020B0503020204020204" pitchFamily="34" charset="-122"/>
                <a:cs typeface="经典特黑简"/>
              </a:rPr>
              <a:t>.</a:t>
            </a:r>
            <a:endParaRPr lang="zh-CN" altLang="en-US" sz="2000" dirty="0">
              <a:latin typeface="微软雅黑" panose="020B0503020204020204" pitchFamily="34" charset="-122"/>
              <a:ea typeface="微软雅黑" panose="020B0503020204020204" pitchFamily="34" charset="-122"/>
              <a:cs typeface="经典特黑简"/>
            </a:endParaRPr>
          </a:p>
          <a:p>
            <a:pPr lvl="1" indent="0">
              <a:spcBef>
                <a:spcPct val="0"/>
              </a:spcBef>
              <a:buFontTx/>
              <a:buNone/>
            </a:pPr>
            <a:r>
              <a:rPr lang="en-US" altLang="zh-CN" sz="2000" dirty="0">
                <a:latin typeface="微软雅黑" panose="020B0503020204020204" pitchFamily="34" charset="-122"/>
                <a:ea typeface="微软雅黑" panose="020B0503020204020204" pitchFamily="34" charset="-122"/>
                <a:cs typeface="经典特黑简"/>
              </a:rPr>
              <a:t>The </a:t>
            </a:r>
            <a:r>
              <a:rPr lang="en-US" altLang="zh-CN" sz="2000" dirty="0">
                <a:latin typeface="微软雅黑" panose="020B0503020204020204" pitchFamily="34" charset="-122"/>
                <a:ea typeface="微软雅黑" panose="020B0503020204020204" pitchFamily="34" charset="-122"/>
                <a:cs typeface="经典特黑简"/>
              </a:rPr>
              <a:t>M</a:t>
            </a:r>
            <a:r>
              <a:rPr lang="en-US" altLang="zh-CN" sz="2000" dirty="0">
                <a:latin typeface="微软雅黑" panose="020B0503020204020204" pitchFamily="34" charset="-122"/>
                <a:ea typeface="微软雅黑" panose="020B0503020204020204" pitchFamily="34" charset="-122"/>
                <a:cs typeface="经典特黑简"/>
              </a:rPr>
              <a:t>obility Policy Document states in its turn: ‘</a:t>
            </a:r>
            <a:r>
              <a:rPr lang="en-US" altLang="zh-CN" sz="2000" b="1" u="sng" dirty="0">
                <a:latin typeface="微软雅黑" panose="020B0503020204020204" pitchFamily="34" charset="-122"/>
                <a:ea typeface="微软雅黑" panose="020B0503020204020204" pitchFamily="34" charset="-122"/>
                <a:cs typeface="经典特黑简"/>
              </a:rPr>
              <a:t>during…downtown development, optimum utilization of the existing infrastructure and the potential of interfaces in this infrastructure is one of the primary goals. On the other hand, when developing infrastructure, possibilities for…creating downtown facilities are also anticipated</a:t>
            </a:r>
            <a:r>
              <a:rPr lang="en-US" altLang="zh-CN" sz="2000" dirty="0">
                <a:latin typeface="微软雅黑" panose="020B0503020204020204" pitchFamily="34" charset="-122"/>
                <a:ea typeface="微软雅黑" panose="020B0503020204020204" pitchFamily="34" charset="-122"/>
                <a:cs typeface="经典特黑简"/>
              </a:rPr>
              <a:t>’(Ministry of </a:t>
            </a:r>
            <a:r>
              <a:rPr lang="en-US" altLang="zh-CN" sz="2000" dirty="0" err="1">
                <a:latin typeface="微软雅黑" panose="020B0503020204020204" pitchFamily="34" charset="-122"/>
                <a:ea typeface="微软雅黑" panose="020B0503020204020204" pitchFamily="34" charset="-122"/>
                <a:cs typeface="经典特黑简"/>
              </a:rPr>
              <a:t>Transport,Public</a:t>
            </a:r>
            <a:r>
              <a:rPr lang="en-US" altLang="zh-CN" sz="2000" dirty="0">
                <a:latin typeface="微软雅黑" panose="020B0503020204020204" pitchFamily="34" charset="-122"/>
                <a:ea typeface="微软雅黑" panose="020B0503020204020204" pitchFamily="34" charset="-122"/>
                <a:cs typeface="经典特黑简"/>
              </a:rPr>
              <a:t> Works and Water Management,2006:9-10)</a:t>
            </a:r>
            <a:endParaRPr lang="en-US" altLang="zh-CN" sz="2000" dirty="0">
              <a:latin typeface="微软雅黑" panose="020B0503020204020204" pitchFamily="34" charset="-122"/>
              <a:ea typeface="微软雅黑" panose="020B0503020204020204" pitchFamily="34" charset="-122"/>
              <a:cs typeface="经典特黑简"/>
            </a:endParaRPr>
          </a:p>
        </p:txBody>
      </p:sp>
    </p:spTree>
    <p:extLst>
      <p:ext uri="{BB962C8B-B14F-4D97-AF65-F5344CB8AC3E}">
        <p14:creationId xmlns:p14="http://schemas.microsoft.com/office/powerpoint/2010/main" val="3420513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0173" y="287774"/>
            <a:ext cx="5248327" cy="646331"/>
          </a:xfrm>
          <a:prstGeom prst="rect">
            <a:avLst/>
          </a:prstGeom>
        </p:spPr>
        <p:txBody>
          <a:bodyPr wrap="square">
            <a:spAutoFit/>
          </a:bodyPr>
          <a:lstStyle/>
          <a:p>
            <a:r>
              <a:rPr lang="en-US" altLang="zh-CN" b="1" kern="2200" dirty="0">
                <a:solidFill>
                  <a:srgbClr val="7030A0"/>
                </a:solidFill>
                <a:latin typeface="微软雅黑" panose="020B0503020204020204" pitchFamily="34" charset="-122"/>
                <a:ea typeface="微软雅黑" panose="020B0503020204020204" pitchFamily="34" charset="-122"/>
              </a:rPr>
              <a:t>“</a:t>
            </a:r>
            <a:r>
              <a:rPr lang="zh-CN" altLang="zh-CN" b="1" kern="2200" dirty="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节点</a:t>
            </a:r>
            <a:r>
              <a:rPr lang="en-US" altLang="zh-CN" b="1" kern="2200" dirty="0">
                <a:solidFill>
                  <a:srgbClr val="7030A0"/>
                </a:solidFill>
                <a:latin typeface="微软雅黑" panose="020B0503020204020204" pitchFamily="34" charset="-122"/>
                <a:ea typeface="微软雅黑" panose="020B0503020204020204" pitchFamily="34" charset="-122"/>
              </a:rPr>
              <a:t>—</a:t>
            </a:r>
            <a:r>
              <a:rPr lang="zh-CN" altLang="zh-CN" b="1" kern="2200" dirty="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场所</a:t>
            </a:r>
            <a:r>
              <a:rPr lang="en-US" altLang="zh-CN" b="1" kern="2200" dirty="0">
                <a:solidFill>
                  <a:srgbClr val="7030A0"/>
                </a:solidFill>
                <a:latin typeface="微软雅黑" panose="020B0503020204020204" pitchFamily="34" charset="-122"/>
                <a:ea typeface="微软雅黑" panose="020B0503020204020204" pitchFamily="34" charset="-122"/>
              </a:rPr>
              <a:t>”</a:t>
            </a:r>
            <a:r>
              <a:rPr lang="zh-CN" altLang="zh-CN" b="1" kern="2200" dirty="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扩展</a:t>
            </a:r>
            <a:r>
              <a:rPr lang="zh-CN" altLang="zh-CN" b="1" kern="2200" dirty="0" smtClean="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模型</a:t>
            </a:r>
            <a:endParaRPr lang="en-US" altLang="zh-CN" b="1" kern="2200" dirty="0" smtClean="0">
              <a:solidFill>
                <a:srgbClr val="7030A0"/>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b="1" kern="2200" dirty="0" smtClean="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Extensions of </a:t>
            </a:r>
            <a:r>
              <a:rPr lang="zh-CN" altLang="en-US" b="1" kern="2200" dirty="0" smtClean="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2200" dirty="0" smtClean="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node-place</a:t>
            </a:r>
            <a:r>
              <a:rPr lang="zh-CN" altLang="en-US" b="1" kern="2200" dirty="0" smtClean="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2200" dirty="0" smtClean="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model</a:t>
            </a:r>
            <a:endParaRPr lang="zh-CN" altLang="en-US" dirty="0">
              <a:solidFill>
                <a:srgbClr val="7030A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8143073" y="671691"/>
            <a:ext cx="3882343" cy="6186309"/>
          </a:xfrm>
          <a:prstGeom prst="rect">
            <a:avLst/>
          </a:prstGeom>
          <a:solidFill>
            <a:schemeClr val="accent1">
              <a:lumMod val="40000"/>
              <a:lumOff val="60000"/>
            </a:schemeClr>
          </a:solidFill>
        </p:spPr>
        <p:txBody>
          <a:bodyPr wrap="square" rtlCol="0">
            <a:spAutoFit/>
          </a:bodyPr>
          <a:lstStyle/>
          <a:p>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两种</a:t>
            </a:r>
            <a:r>
              <a:rPr lang="zh-CN" altLang="en-US" b="1" dirty="0" smtClean="0">
                <a:latin typeface="微软雅黑" panose="020B0503020204020204" pitchFamily="34" charset="-122"/>
                <a:ea typeface="微软雅黑" panose="020B0503020204020204" pitchFamily="34" charset="-122"/>
              </a:rPr>
              <a:t>变化：</a:t>
            </a:r>
            <a:endParaRPr lang="en-US" altLang="zh-CN" b="1" dirty="0" smtClean="0">
              <a:latin typeface="微软雅黑" panose="020B0503020204020204" pitchFamily="34" charset="-122"/>
              <a:ea typeface="微软雅黑" panose="020B0503020204020204" pitchFamily="34" charset="-122"/>
            </a:endParaRPr>
          </a:p>
          <a:p>
            <a:pPr marL="285750" indent="-285750">
              <a:buFont typeface="微软雅黑" panose="020B0503020204020204" pitchFamily="34" charset="-122"/>
              <a:buChar char="‐"/>
            </a:pPr>
            <a:r>
              <a:rPr lang="zh-CN" altLang="en-US" dirty="0" smtClean="0">
                <a:latin typeface="微软雅黑" panose="020B0503020204020204" pitchFamily="34" charset="-122"/>
                <a:ea typeface="微软雅黑" panose="020B0503020204020204" pitchFamily="34" charset="-122"/>
              </a:rPr>
              <a:t>流的变化：交通流的重构</a:t>
            </a:r>
            <a:endParaRPr lang="en-US" altLang="zh-CN" dirty="0" smtClean="0">
              <a:latin typeface="微软雅黑" panose="020B0503020204020204" pitchFamily="34" charset="-122"/>
              <a:ea typeface="微软雅黑" panose="020B0503020204020204" pitchFamily="34" charset="-122"/>
            </a:endParaRPr>
          </a:p>
          <a:p>
            <a:pPr marL="285750" indent="-285750">
              <a:buFont typeface="微软雅黑" panose="020B0503020204020204" pitchFamily="34" charset="-122"/>
              <a:buChar char="‐"/>
            </a:pPr>
            <a:r>
              <a:rPr lang="zh-CN" altLang="en-US" dirty="0" smtClean="0">
                <a:latin typeface="微软雅黑" panose="020B0503020204020204" pitchFamily="34" charset="-122"/>
                <a:ea typeface="微软雅黑" panose="020B0503020204020204" pitchFamily="34" charset="-122"/>
              </a:rPr>
              <a:t>场的变化：场所功能重组</a:t>
            </a:r>
            <a:endParaRPr lang="en-US" altLang="zh-CN" dirty="0" smtClean="0">
              <a:latin typeface="微软雅黑" panose="020B0503020204020204" pitchFamily="34" charset="-122"/>
              <a:ea typeface="微软雅黑" panose="020B0503020204020204" pitchFamily="34" charset="-122"/>
            </a:endParaRPr>
          </a:p>
          <a:p>
            <a:endParaRPr lang="en-US" altLang="zh-CN" dirty="0" smtClean="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三</a:t>
            </a:r>
            <a:r>
              <a:rPr lang="zh-CN" altLang="en-US" b="1" dirty="0" smtClean="0">
                <a:latin typeface="微软雅黑" panose="020B0503020204020204" pitchFamily="34" charset="-122"/>
                <a:ea typeface="微软雅黑" panose="020B0503020204020204" pitchFamily="34" charset="-122"/>
              </a:rPr>
              <a:t>类地区：</a:t>
            </a:r>
            <a:endParaRPr lang="en-US" altLang="zh-CN" b="1" dirty="0">
              <a:latin typeface="微软雅黑" panose="020B0503020204020204" pitchFamily="34" charset="-122"/>
              <a:ea typeface="微软雅黑" panose="020B0503020204020204" pitchFamily="34" charset="-122"/>
            </a:endParaRPr>
          </a:p>
          <a:p>
            <a:pPr marL="285750" indent="-285750">
              <a:buFont typeface="微软雅黑" panose="020B0503020204020204" pitchFamily="34" charset="-122"/>
              <a:buChar char="‐"/>
            </a:pPr>
            <a:r>
              <a:rPr lang="zh-CN" altLang="en-US" dirty="0" smtClean="0">
                <a:latin typeface="微软雅黑" panose="020B0503020204020204" pitchFamily="34" charset="-122"/>
                <a:ea typeface="微软雅黑" panose="020B0503020204020204" pitchFamily="34" charset="-122"/>
              </a:rPr>
              <a:t>既有铁路客运枢纽</a:t>
            </a:r>
            <a:endParaRPr lang="en-US" altLang="zh-CN" dirty="0" smtClean="0">
              <a:latin typeface="微软雅黑" panose="020B0503020204020204" pitchFamily="34" charset="-122"/>
              <a:ea typeface="微软雅黑" panose="020B0503020204020204" pitchFamily="34" charset="-122"/>
            </a:endParaRPr>
          </a:p>
          <a:p>
            <a:pPr marL="285750" indent="-285750">
              <a:buFont typeface="微软雅黑" panose="020B0503020204020204" pitchFamily="34" charset="-122"/>
              <a:buChar char="‐"/>
            </a:pPr>
            <a:r>
              <a:rPr lang="zh-CN" altLang="en-US" dirty="0" smtClean="0">
                <a:latin typeface="微软雅黑" panose="020B0503020204020204" pitchFamily="34" charset="-122"/>
                <a:ea typeface="微软雅黑" panose="020B0503020204020204" pitchFamily="34" charset="-122"/>
              </a:rPr>
              <a:t>既有城市中心</a:t>
            </a:r>
            <a:endParaRPr lang="en-US" altLang="zh-CN" dirty="0" smtClean="0">
              <a:latin typeface="微软雅黑" panose="020B0503020204020204" pitchFamily="34" charset="-122"/>
              <a:ea typeface="微软雅黑" panose="020B0503020204020204" pitchFamily="34" charset="-122"/>
            </a:endParaRPr>
          </a:p>
          <a:p>
            <a:pPr marL="285750" indent="-285750">
              <a:buFont typeface="微软雅黑" panose="020B0503020204020204" pitchFamily="34" charset="-122"/>
              <a:buChar char="‐"/>
            </a:pPr>
            <a:r>
              <a:rPr lang="zh-CN" altLang="en-US" dirty="0" smtClean="0">
                <a:latin typeface="微软雅黑" panose="020B0503020204020204" pitchFamily="34" charset="-122"/>
                <a:ea typeface="微软雅黑" panose="020B0503020204020204" pitchFamily="34" charset="-122"/>
              </a:rPr>
              <a:t>新建铁路客运</a:t>
            </a:r>
            <a:r>
              <a:rPr lang="zh-CN" altLang="en-US" dirty="0" smtClean="0">
                <a:latin typeface="微软雅黑" panose="020B0503020204020204" pitchFamily="34" charset="-122"/>
                <a:ea typeface="微软雅黑" panose="020B0503020204020204" pitchFamily="34" charset="-122"/>
              </a:rPr>
              <a:t>枢纽</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新建城市中心</a:t>
            </a:r>
            <a:endParaRPr lang="en-US" altLang="zh-CN" dirty="0" smtClean="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Two </a:t>
            </a:r>
            <a:r>
              <a:rPr lang="en-US" altLang="zh-CN" dirty="0" smtClean="0">
                <a:latin typeface="微软雅黑" panose="020B0503020204020204" pitchFamily="34" charset="-122"/>
                <a:ea typeface="微软雅黑" panose="020B0503020204020204" pitchFamily="34" charset="-122"/>
              </a:rPr>
              <a:t>Changes</a:t>
            </a:r>
            <a:r>
              <a:rPr lang="en-US" altLang="zh-CN" dirty="0">
                <a:latin typeface="微软雅黑" panose="020B0503020204020204" pitchFamily="34" charset="-122"/>
                <a:ea typeface="微软雅黑" panose="020B0503020204020204" pitchFamily="34" charset="-122"/>
              </a:rPr>
              <a:t>:</a:t>
            </a:r>
          </a:p>
          <a:p>
            <a:pPr marL="285750" indent="-285750">
              <a:buFont typeface="微软雅黑" panose="020B0503020204020204" pitchFamily="34" charset="-122"/>
              <a:buChar char="‐"/>
            </a:pPr>
            <a:r>
              <a:rPr lang="en-US" altLang="zh-CN" dirty="0">
                <a:latin typeface="微软雅黑" panose="020B0503020204020204" pitchFamily="34" charset="-122"/>
                <a:ea typeface="微软雅黑" panose="020B0503020204020204" pitchFamily="34" charset="-122"/>
              </a:rPr>
              <a:t>Changes in traffic flow</a:t>
            </a:r>
          </a:p>
          <a:p>
            <a:pPr marL="285750" indent="-285750">
              <a:buFont typeface="微软雅黑" panose="020B0503020204020204" pitchFamily="34" charset="-122"/>
              <a:buChar char="‐"/>
            </a:pPr>
            <a:r>
              <a:rPr lang="en-US" altLang="zh-CN" dirty="0">
                <a:latin typeface="微软雅黑" panose="020B0503020204020204" pitchFamily="34" charset="-122"/>
                <a:ea typeface="微软雅黑" panose="020B0503020204020204" pitchFamily="34" charset="-122"/>
              </a:rPr>
              <a:t>Changes in urban functions</a:t>
            </a:r>
          </a:p>
          <a:p>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Three </a:t>
            </a:r>
            <a:r>
              <a:rPr lang="en-US" altLang="zh-CN" dirty="0" smtClean="0">
                <a:latin typeface="微软雅黑" panose="020B0503020204020204" pitchFamily="34" charset="-122"/>
                <a:ea typeface="微软雅黑" panose="020B0503020204020204" pitchFamily="34" charset="-122"/>
              </a:rPr>
              <a:t>Types Areas:</a:t>
            </a:r>
            <a:endParaRPr lang="en-US" altLang="zh-CN" dirty="0">
              <a:latin typeface="微软雅黑" panose="020B0503020204020204" pitchFamily="34" charset="-122"/>
              <a:ea typeface="微软雅黑" panose="020B0503020204020204" pitchFamily="34" charset="-122"/>
            </a:endParaRPr>
          </a:p>
          <a:p>
            <a:pPr marL="285750" indent="-285750">
              <a:buFont typeface="Trebuchet MS" panose="020B0603020202020204" pitchFamily="34" charset="0"/>
              <a:buChar char="‐"/>
            </a:pPr>
            <a:r>
              <a:rPr lang="en-US" altLang="zh-CN" dirty="0" err="1">
                <a:latin typeface="微软雅黑" panose="020B0503020204020204" pitchFamily="34" charset="-122"/>
                <a:ea typeface="微软雅黑" panose="020B0503020204020204" pitchFamily="34" charset="-122"/>
              </a:rPr>
              <a:t>Exsiting</a:t>
            </a:r>
            <a:r>
              <a:rPr lang="en-US" altLang="zh-CN" dirty="0">
                <a:latin typeface="微软雅黑" panose="020B0503020204020204" pitchFamily="34" charset="-122"/>
                <a:ea typeface="微软雅黑" panose="020B0503020204020204" pitchFamily="34" charset="-122"/>
              </a:rPr>
              <a:t> railway passenger transport </a:t>
            </a:r>
            <a:r>
              <a:rPr lang="en-US" altLang="zh-CN" dirty="0">
                <a:latin typeface="微软雅黑" panose="020B0503020204020204" pitchFamily="34" charset="-122"/>
                <a:ea typeface="微软雅黑" panose="020B0503020204020204" pitchFamily="34" charset="-122"/>
              </a:rPr>
              <a:t>hub</a:t>
            </a:r>
          </a:p>
          <a:p>
            <a:pPr marL="285750" indent="-285750">
              <a:buFont typeface="Trebuchet MS" panose="020B0603020202020204" pitchFamily="34" charset="0"/>
              <a:buChar char="‐"/>
            </a:pPr>
            <a:r>
              <a:rPr lang="en-US" altLang="zh-CN" dirty="0" err="1">
                <a:latin typeface="微软雅黑" panose="020B0503020204020204" pitchFamily="34" charset="-122"/>
                <a:ea typeface="微软雅黑" panose="020B0503020204020204" pitchFamily="34" charset="-122"/>
              </a:rPr>
              <a:t>Exsiting</a:t>
            </a:r>
            <a:r>
              <a:rPr lang="en-US" altLang="zh-CN" dirty="0">
                <a:latin typeface="微软雅黑" panose="020B0503020204020204" pitchFamily="34" charset="-122"/>
                <a:ea typeface="微软雅黑" panose="020B0503020204020204" pitchFamily="34" charset="-122"/>
              </a:rPr>
              <a:t> city </a:t>
            </a:r>
            <a:r>
              <a:rPr lang="en-US" altLang="zh-CN" dirty="0">
                <a:latin typeface="微软雅黑" panose="020B0503020204020204" pitchFamily="34" charset="-122"/>
                <a:ea typeface="微软雅黑" panose="020B0503020204020204" pitchFamily="34" charset="-122"/>
              </a:rPr>
              <a:t>center</a:t>
            </a:r>
          </a:p>
          <a:p>
            <a:pPr marL="285750" indent="-285750">
              <a:buFont typeface="Trebuchet MS" panose="020B0603020202020204" pitchFamily="34" charset="0"/>
              <a:buChar char="‐"/>
            </a:pPr>
            <a:r>
              <a:rPr lang="en-US" altLang="zh-CN" dirty="0">
                <a:latin typeface="微软雅黑" panose="020B0503020204020204" pitchFamily="34" charset="-122"/>
                <a:ea typeface="微软雅黑" panose="020B0503020204020204" pitchFamily="34" charset="-122"/>
              </a:rPr>
              <a:t>Newly constructed railway passenger transport hub / Newly constructed city center</a:t>
            </a:r>
          </a:p>
          <a:p>
            <a:endParaRPr lang="zh-CN" altLang="en-US"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4110167" y="4834338"/>
            <a:ext cx="5567304" cy="338554"/>
          </a:xfrm>
          <a:prstGeom prst="rect">
            <a:avLst/>
          </a:prstGeom>
          <a:noFill/>
        </p:spPr>
        <p:txBody>
          <a:bodyPr wrap="square" rtlCol="0">
            <a:spAutoFit/>
          </a:bodyPr>
          <a:lstStyle/>
          <a:p>
            <a:r>
              <a:rPr lang="en-US" altLang="zh-CN" sz="1600" dirty="0" err="1"/>
              <a:t>Exsiting</a:t>
            </a:r>
            <a:r>
              <a:rPr lang="en-US" altLang="zh-CN" sz="1600" dirty="0"/>
              <a:t> city </a:t>
            </a:r>
            <a:r>
              <a:rPr lang="en-US" altLang="zh-CN" sz="1600" dirty="0" smtClean="0"/>
              <a:t>center(</a:t>
            </a:r>
            <a:r>
              <a:rPr lang="en-US" altLang="zh-CN" sz="1600" dirty="0" err="1" smtClean="0"/>
              <a:t>Unsustained</a:t>
            </a:r>
            <a:r>
              <a:rPr lang="en-US" altLang="zh-CN" sz="1600" dirty="0" smtClean="0"/>
              <a:t> place)</a:t>
            </a:r>
            <a:endParaRPr lang="zh-CN" altLang="en-US" sz="1600" dirty="0"/>
          </a:p>
        </p:txBody>
      </p:sp>
      <p:grpSp>
        <p:nvGrpSpPr>
          <p:cNvPr id="6" name="组合 5"/>
          <p:cNvGrpSpPr/>
          <p:nvPr/>
        </p:nvGrpSpPr>
        <p:grpSpPr>
          <a:xfrm>
            <a:off x="530173" y="802111"/>
            <a:ext cx="7457440" cy="5845682"/>
            <a:chOff x="530173" y="802111"/>
            <a:chExt cx="7457440" cy="5845682"/>
          </a:xfrm>
        </p:grpSpPr>
        <p:pic>
          <p:nvPicPr>
            <p:cNvPr id="4" name="图片 3" descr="图 2基于“节点-场所”模型的扩展模型"/>
            <p:cNvPicPr/>
            <p:nvPr/>
          </p:nvPicPr>
          <p:blipFill rotWithShape="1">
            <a:blip r:embed="rId2">
              <a:extLst>
                <a:ext uri="{28A0092B-C50C-407E-A947-70E740481C1C}">
                  <a14:useLocalDpi xmlns:a14="http://schemas.microsoft.com/office/drawing/2010/main" val="0"/>
                </a:ext>
              </a:extLst>
            </a:blip>
            <a:srcRect b="6519"/>
            <a:stretch/>
          </p:blipFill>
          <p:spPr bwMode="auto">
            <a:xfrm>
              <a:off x="530173" y="802111"/>
              <a:ext cx="5562600" cy="5199995"/>
            </a:xfrm>
            <a:prstGeom prst="rect">
              <a:avLst/>
            </a:prstGeom>
            <a:noFill/>
            <a:ln>
              <a:noFill/>
            </a:ln>
          </p:spPr>
        </p:pic>
        <p:sp>
          <p:nvSpPr>
            <p:cNvPr id="8" name="矩形标注 7"/>
            <p:cNvSpPr/>
            <p:nvPr/>
          </p:nvSpPr>
          <p:spPr>
            <a:xfrm>
              <a:off x="3306958" y="919165"/>
              <a:ext cx="2225914" cy="745867"/>
            </a:xfrm>
            <a:prstGeom prst="wedgeRectCallout">
              <a:avLst>
                <a:gd name="adj1" fmla="val -90156"/>
                <a:gd name="adj2" fmla="val 27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流的</a:t>
              </a:r>
              <a:r>
                <a:rPr lang="zh-CN" altLang="en-US" b="1" dirty="0" smtClean="0">
                  <a:latin typeface="微软雅黑" panose="020B0503020204020204" pitchFamily="34" charset="-122"/>
                  <a:ea typeface="微软雅黑" panose="020B0503020204020204" pitchFamily="34" charset="-122"/>
                </a:rPr>
                <a:t>变化</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Changes in traffic </a:t>
              </a:r>
              <a:r>
                <a:rPr lang="zh-CN" altLang="en-US" b="1" dirty="0" smtClean="0">
                  <a:latin typeface="微软雅黑" panose="020B0503020204020204" pitchFamily="34" charset="-122"/>
                  <a:ea typeface="微软雅黑" panose="020B0503020204020204" pitchFamily="34" charset="-122"/>
                </a:rPr>
                <a:t>flow</a:t>
              </a:r>
              <a:endParaRPr lang="zh-CN" altLang="en-US" b="1" dirty="0">
                <a:latin typeface="微软雅黑" panose="020B0503020204020204" pitchFamily="34" charset="-122"/>
                <a:ea typeface="微软雅黑" panose="020B0503020204020204" pitchFamily="34" charset="-122"/>
              </a:endParaRPr>
            </a:p>
          </p:txBody>
        </p:sp>
        <p:sp>
          <p:nvSpPr>
            <p:cNvPr id="9" name="矩形标注 8"/>
            <p:cNvSpPr/>
            <p:nvPr/>
          </p:nvSpPr>
          <p:spPr>
            <a:xfrm>
              <a:off x="5765113" y="3583411"/>
              <a:ext cx="2222500" cy="745867"/>
            </a:xfrm>
            <a:prstGeom prst="wedgeRectCallout">
              <a:avLst>
                <a:gd name="adj1" fmla="val -64812"/>
                <a:gd name="adj2" fmla="val 50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场的</a:t>
              </a:r>
              <a:r>
                <a:rPr lang="zh-CN" altLang="en-US" b="1" dirty="0" smtClean="0">
                  <a:latin typeface="微软雅黑" panose="020B0503020204020204" pitchFamily="34" charset="-122"/>
                  <a:ea typeface="微软雅黑" panose="020B0503020204020204" pitchFamily="34" charset="-122"/>
                </a:rPr>
                <a:t>变化</a:t>
              </a:r>
              <a:endParaRPr lang="en-US" altLang="zh-CN" b="1" dirty="0" smtClean="0">
                <a:latin typeface="微软雅黑" panose="020B0503020204020204" pitchFamily="34" charset="-122"/>
                <a:ea typeface="微软雅黑" panose="020B0503020204020204" pitchFamily="34" charset="-122"/>
              </a:endParaRPr>
            </a:p>
            <a:p>
              <a:pPr algn="ctr"/>
              <a:r>
                <a:rPr lang="en-US" altLang="zh-CN" b="1" dirty="0">
                  <a:latin typeface="微软雅黑" panose="020B0503020204020204" pitchFamily="34" charset="-122"/>
                  <a:ea typeface="微软雅黑" panose="020B0503020204020204" pitchFamily="34" charset="-122"/>
                </a:rPr>
                <a:t>Changes in urban functions</a:t>
              </a:r>
              <a:endParaRPr lang="zh-CN" altLang="en-US" b="1" dirty="0">
                <a:latin typeface="微软雅黑" panose="020B0503020204020204" pitchFamily="34" charset="-122"/>
                <a:ea typeface="微软雅黑" panose="020B0503020204020204" pitchFamily="34" charset="-122"/>
              </a:endParaRPr>
            </a:p>
          </p:txBody>
        </p:sp>
        <p:sp>
          <p:nvSpPr>
            <p:cNvPr id="3" name="矩形 2"/>
            <p:cNvSpPr/>
            <p:nvPr/>
          </p:nvSpPr>
          <p:spPr>
            <a:xfrm>
              <a:off x="1532399" y="1563740"/>
              <a:ext cx="4246101" cy="584775"/>
            </a:xfrm>
            <a:prstGeom prst="rect">
              <a:avLst/>
            </a:prstGeom>
          </p:spPr>
          <p:txBody>
            <a:bodyPr wrap="square">
              <a:spAutoFit/>
            </a:bodyPr>
            <a:lstStyle/>
            <a:p>
              <a:r>
                <a:rPr lang="en-US" altLang="zh-CN" sz="1600" dirty="0" err="1"/>
                <a:t>Exsiting</a:t>
              </a:r>
              <a:r>
                <a:rPr lang="en-US" altLang="zh-CN" sz="1600" dirty="0"/>
                <a:t> railway passenger transport hub (</a:t>
              </a:r>
              <a:r>
                <a:rPr lang="en-US" altLang="zh-CN" sz="1600" dirty="0" err="1"/>
                <a:t>Unsustained</a:t>
              </a:r>
              <a:r>
                <a:rPr lang="en-US" altLang="zh-CN" sz="1600" dirty="0"/>
                <a:t> node)</a:t>
              </a:r>
              <a:endParaRPr lang="zh-CN" altLang="en-US" sz="1600" dirty="0"/>
            </a:p>
          </p:txBody>
        </p:sp>
        <p:sp>
          <p:nvSpPr>
            <p:cNvPr id="19" name="文本框 18"/>
            <p:cNvSpPr txBox="1"/>
            <p:nvPr/>
          </p:nvSpPr>
          <p:spPr>
            <a:xfrm>
              <a:off x="872674" y="5909129"/>
              <a:ext cx="3882277" cy="738664"/>
            </a:xfrm>
            <a:prstGeom prst="rect">
              <a:avLst/>
            </a:prstGeom>
            <a:noFill/>
          </p:spPr>
          <p:txBody>
            <a:bodyPr wrap="square" rtlCol="0">
              <a:spAutoFit/>
            </a:bodyPr>
            <a:lstStyle/>
            <a:p>
              <a:r>
                <a:rPr lang="en-US" altLang="zh-CN" sz="1400" dirty="0" smtClean="0"/>
                <a:t>Newly </a:t>
              </a:r>
              <a:r>
                <a:rPr lang="en-US" altLang="zh-CN" sz="1400" dirty="0"/>
                <a:t>constructed railway passenger transport hub </a:t>
              </a:r>
              <a:r>
                <a:rPr lang="en-US" altLang="zh-CN" sz="1400" dirty="0" smtClean="0"/>
                <a:t>/</a:t>
              </a:r>
              <a:r>
                <a:rPr lang="en-US" altLang="zh-CN" sz="1400" dirty="0"/>
                <a:t> Newly constructed </a:t>
              </a:r>
              <a:r>
                <a:rPr lang="en-US" altLang="zh-CN" sz="1400" dirty="0" smtClean="0"/>
                <a:t>city </a:t>
              </a:r>
              <a:r>
                <a:rPr lang="en-US" altLang="zh-CN" sz="1400" dirty="0" smtClean="0"/>
                <a:t>center</a:t>
              </a:r>
            </a:p>
            <a:p>
              <a:r>
                <a:rPr lang="en-US" altLang="zh-CN" sz="1400" dirty="0"/>
                <a:t>(</a:t>
              </a:r>
              <a:r>
                <a:rPr lang="en-US" altLang="zh-CN" sz="1400" dirty="0" smtClean="0"/>
                <a:t>Dependency)</a:t>
              </a:r>
              <a:endParaRPr lang="zh-CN" altLang="en-US" sz="1400" dirty="0"/>
            </a:p>
          </p:txBody>
        </p:sp>
        <p:sp>
          <p:nvSpPr>
            <p:cNvPr id="20" name="文本框 19"/>
            <p:cNvSpPr txBox="1"/>
            <p:nvPr/>
          </p:nvSpPr>
          <p:spPr>
            <a:xfrm>
              <a:off x="2550401" y="3638229"/>
              <a:ext cx="1513114" cy="369332"/>
            </a:xfrm>
            <a:prstGeom prst="rect">
              <a:avLst/>
            </a:prstGeom>
            <a:noFill/>
          </p:spPr>
          <p:txBody>
            <a:bodyPr wrap="square" rtlCol="0">
              <a:spAutoFit/>
            </a:bodyPr>
            <a:lstStyle/>
            <a:p>
              <a:r>
                <a:rPr lang="en-US" altLang="zh-CN" dirty="0" smtClean="0"/>
                <a:t>Accessibility</a:t>
              </a:r>
              <a:endParaRPr lang="zh-CN" altLang="en-US" dirty="0"/>
            </a:p>
          </p:txBody>
        </p:sp>
        <p:sp>
          <p:nvSpPr>
            <p:cNvPr id="21" name="文本框 20"/>
            <p:cNvSpPr txBox="1"/>
            <p:nvPr/>
          </p:nvSpPr>
          <p:spPr>
            <a:xfrm>
              <a:off x="3990716" y="2434968"/>
              <a:ext cx="2632986" cy="369332"/>
            </a:xfrm>
            <a:prstGeom prst="rect">
              <a:avLst/>
            </a:prstGeom>
            <a:noFill/>
          </p:spPr>
          <p:txBody>
            <a:bodyPr wrap="square" rtlCol="0">
              <a:spAutoFit/>
            </a:bodyPr>
            <a:lstStyle/>
            <a:p>
              <a:r>
                <a:rPr lang="en-US" altLang="zh-CN" dirty="0" smtClean="0"/>
                <a:t>Stress</a:t>
              </a:r>
              <a:endParaRPr lang="zh-CN" altLang="en-US" dirty="0"/>
            </a:p>
          </p:txBody>
        </p:sp>
        <p:sp>
          <p:nvSpPr>
            <p:cNvPr id="23" name="文本框 22"/>
            <p:cNvSpPr txBox="1"/>
            <p:nvPr/>
          </p:nvSpPr>
          <p:spPr>
            <a:xfrm>
              <a:off x="4798078" y="5509502"/>
              <a:ext cx="1132114" cy="369332"/>
            </a:xfrm>
            <a:prstGeom prst="rect">
              <a:avLst/>
            </a:prstGeom>
            <a:noFill/>
          </p:spPr>
          <p:txBody>
            <a:bodyPr wrap="square" rtlCol="0">
              <a:spAutoFit/>
            </a:bodyPr>
            <a:lstStyle/>
            <a:p>
              <a:r>
                <a:rPr lang="en-US" altLang="zh-CN" dirty="0" smtClean="0"/>
                <a:t>Place</a:t>
              </a:r>
              <a:endParaRPr lang="zh-CN" altLang="en-US" dirty="0"/>
            </a:p>
          </p:txBody>
        </p:sp>
        <p:sp>
          <p:nvSpPr>
            <p:cNvPr id="24" name="文本框 23"/>
            <p:cNvSpPr txBox="1"/>
            <p:nvPr/>
          </p:nvSpPr>
          <p:spPr>
            <a:xfrm>
              <a:off x="811409" y="2006797"/>
              <a:ext cx="1132114" cy="369332"/>
            </a:xfrm>
            <a:prstGeom prst="rect">
              <a:avLst/>
            </a:prstGeom>
            <a:noFill/>
          </p:spPr>
          <p:txBody>
            <a:bodyPr wrap="square" rtlCol="0">
              <a:spAutoFit/>
            </a:bodyPr>
            <a:lstStyle/>
            <a:p>
              <a:r>
                <a:rPr lang="en-US" altLang="zh-CN" dirty="0" smtClean="0"/>
                <a:t>Node</a:t>
              </a:r>
              <a:endParaRPr lang="zh-CN" altLang="en-US" dirty="0"/>
            </a:p>
          </p:txBody>
        </p:sp>
      </p:grpSp>
    </p:spTree>
    <p:extLst>
      <p:ext uri="{BB962C8B-B14F-4D97-AF65-F5344CB8AC3E}">
        <p14:creationId xmlns:p14="http://schemas.microsoft.com/office/powerpoint/2010/main" val="3443932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a:graphicFrameLocks/>
          </p:cNvGraphicFramePr>
          <p:nvPr>
            <p:extLst>
              <p:ext uri="{D42A27DB-BD31-4B8C-83A1-F6EECF244321}">
                <p14:modId xmlns:p14="http://schemas.microsoft.com/office/powerpoint/2010/main" val="2610544762"/>
              </p:ext>
            </p:extLst>
          </p:nvPr>
        </p:nvGraphicFramePr>
        <p:xfrm>
          <a:off x="299809" y="1267108"/>
          <a:ext cx="5875020" cy="2253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a:graphicFrameLocks/>
          </p:cNvGraphicFramePr>
          <p:nvPr>
            <p:extLst>
              <p:ext uri="{D42A27DB-BD31-4B8C-83A1-F6EECF244321}">
                <p14:modId xmlns:p14="http://schemas.microsoft.com/office/powerpoint/2010/main" val="4014895971"/>
              </p:ext>
            </p:extLst>
          </p:nvPr>
        </p:nvGraphicFramePr>
        <p:xfrm>
          <a:off x="470256" y="4192717"/>
          <a:ext cx="5704572" cy="1824863"/>
        </p:xfrm>
        <a:graphic>
          <a:graphicData uri="http://schemas.openxmlformats.org/drawingml/2006/chart">
            <c:chart xmlns:c="http://schemas.openxmlformats.org/drawingml/2006/chart" xmlns:r="http://schemas.openxmlformats.org/officeDocument/2006/relationships" r:id="rId3"/>
          </a:graphicData>
        </a:graphic>
      </p:graphicFrame>
      <p:sp>
        <p:nvSpPr>
          <p:cNvPr id="2" name="矩形 1"/>
          <p:cNvSpPr/>
          <p:nvPr/>
        </p:nvSpPr>
        <p:spPr>
          <a:xfrm>
            <a:off x="644513" y="6032167"/>
            <a:ext cx="6827520" cy="307777"/>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1978—2008年北京站和北京西站客运量占全市铁路客运量比例</a:t>
            </a:r>
            <a:endParaRPr lang="zh-CN" altLang="en-US" sz="1400" dirty="0">
              <a:latin typeface="微软雅黑" panose="020B0503020204020204" pitchFamily="34" charset="-122"/>
              <a:ea typeface="微软雅黑" panose="020B0503020204020204" pitchFamily="34" charset="-122"/>
            </a:endParaRPr>
          </a:p>
        </p:txBody>
      </p:sp>
      <p:sp>
        <p:nvSpPr>
          <p:cNvPr id="6" name="矩形 5"/>
          <p:cNvSpPr/>
          <p:nvPr/>
        </p:nvSpPr>
        <p:spPr>
          <a:xfrm>
            <a:off x="1325144" y="3448879"/>
            <a:ext cx="3738524"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1978</a:t>
            </a:r>
            <a:r>
              <a:rPr lang="zh-CN" altLang="en-US" sz="1400" dirty="0">
                <a:latin typeface="微软雅黑" panose="020B0503020204020204" pitchFamily="34" charset="-122"/>
                <a:ea typeface="微软雅黑" panose="020B0503020204020204" pitchFamily="34" charset="-122"/>
              </a:rPr>
              <a:t>—2008年北京站和北京西站历年客运量</a:t>
            </a:r>
          </a:p>
        </p:txBody>
      </p:sp>
      <p:sp>
        <p:nvSpPr>
          <p:cNvPr id="8" name="矩形 7"/>
          <p:cNvSpPr/>
          <p:nvPr/>
        </p:nvSpPr>
        <p:spPr>
          <a:xfrm>
            <a:off x="421168" y="225845"/>
            <a:ext cx="13040832" cy="1754326"/>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流的变化：交通流的</a:t>
            </a:r>
            <a:r>
              <a:rPr lang="zh-CN" altLang="en-US" b="1" dirty="0" smtClean="0">
                <a:latin typeface="微软雅黑" panose="020B0503020204020204" pitchFamily="34" charset="-122"/>
                <a:ea typeface="微软雅黑" panose="020B0503020204020204" pitchFamily="34" charset="-122"/>
              </a:rPr>
              <a:t>重构</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新建铁路</a:t>
            </a:r>
            <a:r>
              <a:rPr lang="zh-CN" altLang="en-US" b="1" dirty="0" smtClean="0">
                <a:latin typeface="微软雅黑" panose="020B0503020204020204" pitchFamily="34" charset="-122"/>
                <a:ea typeface="微软雅黑" panose="020B0503020204020204" pitchFamily="34" charset="-122"/>
              </a:rPr>
              <a:t>客运枢纽与既有铁路客运枢纽的关系</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培育与</a:t>
            </a:r>
            <a:r>
              <a:rPr lang="zh-CN" altLang="en-US" b="1" dirty="0" smtClean="0">
                <a:latin typeface="微软雅黑" panose="020B0503020204020204" pitchFamily="34" charset="-122"/>
                <a:ea typeface="微软雅黑" panose="020B0503020204020204" pitchFamily="34" charset="-122"/>
              </a:rPr>
              <a:t>疏解</a:t>
            </a:r>
            <a:endParaRPr lang="en-US" altLang="zh-CN" b="1" dirty="0" smtClean="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Changes in traffic </a:t>
            </a:r>
            <a:r>
              <a:rPr lang="en-US" altLang="zh-CN" sz="1600" dirty="0" smtClean="0">
                <a:latin typeface="微软雅黑" panose="020B0503020204020204" pitchFamily="34" charset="-122"/>
                <a:ea typeface="微软雅黑" panose="020B0503020204020204" pitchFamily="34" charset="-122"/>
              </a:rPr>
              <a:t>flow</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The relationship of </a:t>
            </a:r>
            <a:r>
              <a:rPr lang="en-US" altLang="zh-CN" sz="1600" dirty="0" err="1" smtClean="0">
                <a:latin typeface="微软雅黑" panose="020B0503020204020204" pitchFamily="34" charset="-122"/>
                <a:ea typeface="微软雅黑" panose="020B0503020204020204" pitchFamily="34" charset="-122"/>
              </a:rPr>
              <a:t>exsiting</a:t>
            </a:r>
            <a:r>
              <a:rPr lang="en-US" altLang="zh-CN" sz="1600" dirty="0" smtClean="0">
                <a:latin typeface="微软雅黑" panose="020B0503020204020204" pitchFamily="34" charset="-122"/>
                <a:ea typeface="微软雅黑" panose="020B0503020204020204" pitchFamily="34" charset="-122"/>
              </a:rPr>
              <a:t> and newly </a:t>
            </a:r>
            <a:r>
              <a:rPr lang="en-US" altLang="zh-CN" sz="1600" dirty="0">
                <a:latin typeface="微软雅黑" panose="020B0503020204020204" pitchFamily="34" charset="-122"/>
                <a:ea typeface="微软雅黑" panose="020B0503020204020204" pitchFamily="34" charset="-122"/>
              </a:rPr>
              <a:t>constructed</a:t>
            </a:r>
            <a:r>
              <a:rPr lang="en-US" altLang="zh-CN" sz="1600" dirty="0" smtClean="0">
                <a:latin typeface="微软雅黑" panose="020B0503020204020204" pitchFamily="34" charset="-122"/>
                <a:ea typeface="微软雅黑" panose="020B0503020204020204" pitchFamily="34" charset="-122"/>
              </a:rPr>
              <a:t> railway </a:t>
            </a:r>
            <a:r>
              <a:rPr lang="en-US" altLang="zh-CN" sz="1600" dirty="0">
                <a:latin typeface="微软雅黑" panose="020B0503020204020204" pitchFamily="34" charset="-122"/>
                <a:ea typeface="微软雅黑" panose="020B0503020204020204" pitchFamily="34" charset="-122"/>
              </a:rPr>
              <a:t>passenger transport hub</a:t>
            </a:r>
            <a:r>
              <a:rPr lang="en-US" altLang="zh-CN" sz="1600" dirty="0" smtClean="0">
                <a:latin typeface="微软雅黑" panose="020B0503020204020204" pitchFamily="34" charset="-122"/>
                <a:ea typeface="微软雅黑" panose="020B0503020204020204" pitchFamily="34" charset="-122"/>
              </a:rPr>
              <a:t>——cultivate </a:t>
            </a:r>
            <a:r>
              <a:rPr lang="en-US" altLang="zh-CN" sz="1600" dirty="0">
                <a:latin typeface="微软雅黑" panose="020B0503020204020204" pitchFamily="34" charset="-122"/>
                <a:ea typeface="微软雅黑" panose="020B0503020204020204" pitchFamily="34" charset="-122"/>
              </a:rPr>
              <a:t>and ease traffic flow</a:t>
            </a:r>
          </a:p>
          <a:p>
            <a:endParaRPr lang="en-US" altLang="zh-CN"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314717" y="3105313"/>
            <a:ext cx="1854200" cy="261610"/>
          </a:xfrm>
          <a:prstGeom prst="rect">
            <a:avLst/>
          </a:prstGeom>
          <a:noFill/>
        </p:spPr>
        <p:txBody>
          <a:bodyPr wrap="square" rtlCol="0">
            <a:spAutoFit/>
          </a:bodyPr>
          <a:lstStyle/>
          <a:p>
            <a:r>
              <a:rPr lang="en-US" altLang="zh-CN" sz="1100" dirty="0" smtClean="0">
                <a:latin typeface="微软雅黑" panose="020B0503020204020204" pitchFamily="34" charset="-122"/>
                <a:ea typeface="微软雅黑" panose="020B0503020204020204" pitchFamily="34" charset="-122"/>
              </a:rPr>
              <a:t>Beijing</a:t>
            </a:r>
            <a:endParaRPr lang="zh-CN" altLang="en-US" sz="11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381517" y="3105313"/>
            <a:ext cx="1854200" cy="261610"/>
          </a:xfrm>
          <a:prstGeom prst="rect">
            <a:avLst/>
          </a:prstGeom>
          <a:noFill/>
        </p:spPr>
        <p:txBody>
          <a:bodyPr wrap="square" rtlCol="0">
            <a:spAutoFit/>
          </a:bodyPr>
          <a:lstStyle/>
          <a:p>
            <a:r>
              <a:rPr lang="en-US" altLang="zh-CN" sz="1100" dirty="0" smtClean="0">
                <a:latin typeface="微软雅黑" panose="020B0503020204020204" pitchFamily="34" charset="-122"/>
                <a:ea typeface="微软雅黑" panose="020B0503020204020204" pitchFamily="34" charset="-122"/>
              </a:rPr>
              <a:t>Beijing railway station</a:t>
            </a:r>
            <a:endParaRPr lang="zh-CN" altLang="en-US" sz="11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159517" y="3088215"/>
            <a:ext cx="2286000" cy="261610"/>
          </a:xfrm>
          <a:prstGeom prst="rect">
            <a:avLst/>
          </a:prstGeom>
          <a:noFill/>
        </p:spPr>
        <p:txBody>
          <a:bodyPr wrap="square" rtlCol="0">
            <a:spAutoFit/>
          </a:bodyPr>
          <a:lstStyle/>
          <a:p>
            <a:r>
              <a:rPr lang="en-US" altLang="zh-CN" sz="1100" dirty="0" smtClean="0">
                <a:latin typeface="微软雅黑" panose="020B0503020204020204" pitchFamily="34" charset="-122"/>
                <a:ea typeface="微软雅黑" panose="020B0503020204020204" pitchFamily="34" charset="-122"/>
              </a:rPr>
              <a:t>Beijing west railway station</a:t>
            </a:r>
            <a:endParaRPr lang="zh-CN" altLang="en-US" sz="11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082307" y="5635446"/>
            <a:ext cx="2598420" cy="261610"/>
          </a:xfrm>
          <a:prstGeom prst="rect">
            <a:avLst/>
          </a:prstGeom>
          <a:noFill/>
        </p:spPr>
        <p:txBody>
          <a:bodyPr wrap="square" rtlCol="0">
            <a:spAutoFit/>
          </a:bodyPr>
          <a:lstStyle/>
          <a:p>
            <a:r>
              <a:rPr lang="en-US" altLang="zh-CN" sz="1100" dirty="0" smtClean="0">
                <a:latin typeface="微软雅黑" panose="020B0503020204020204" pitchFamily="34" charset="-122"/>
                <a:ea typeface="微软雅黑" panose="020B0503020204020204" pitchFamily="34" charset="-122"/>
              </a:rPr>
              <a:t>Beijing railway station/Beijing</a:t>
            </a:r>
            <a:endParaRPr lang="zh-CN" altLang="en-US" sz="11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3361957" y="5635446"/>
            <a:ext cx="2509520" cy="261610"/>
          </a:xfrm>
          <a:prstGeom prst="rect">
            <a:avLst/>
          </a:prstGeom>
          <a:noFill/>
        </p:spPr>
        <p:txBody>
          <a:bodyPr wrap="square" rtlCol="0">
            <a:spAutoFit/>
          </a:bodyPr>
          <a:lstStyle/>
          <a:p>
            <a:r>
              <a:rPr lang="en-US" altLang="zh-CN" sz="1100" dirty="0" smtClean="0">
                <a:latin typeface="微软雅黑" panose="020B0503020204020204" pitchFamily="34" charset="-122"/>
                <a:ea typeface="微软雅黑" panose="020B0503020204020204" pitchFamily="34" charset="-122"/>
              </a:rPr>
              <a:t>Beijing west railway station/Beijing</a:t>
            </a:r>
            <a:endParaRPr lang="zh-CN" altLang="en-US" sz="1100" dirty="0">
              <a:latin typeface="微软雅黑" panose="020B0503020204020204" pitchFamily="34" charset="-122"/>
              <a:ea typeface="微软雅黑" panose="020B0503020204020204" pitchFamily="34" charset="-122"/>
            </a:endParaRPr>
          </a:p>
        </p:txBody>
      </p:sp>
      <p:sp>
        <p:nvSpPr>
          <p:cNvPr id="7" name="矩形 6"/>
          <p:cNvSpPr/>
          <p:nvPr/>
        </p:nvSpPr>
        <p:spPr>
          <a:xfrm>
            <a:off x="299809" y="3701822"/>
            <a:ext cx="5875019" cy="461665"/>
          </a:xfrm>
          <a:prstGeom prst="rect">
            <a:avLst/>
          </a:prstGeom>
        </p:spPr>
        <p:txBody>
          <a:bodyPr wrap="square">
            <a:spAutoFit/>
          </a:bodyPr>
          <a:lstStyle/>
          <a:p>
            <a:pPr algn="ctr">
              <a:spcAft>
                <a:spcPts val="0"/>
              </a:spcAft>
            </a:pPr>
            <a:r>
              <a:rPr lang="en-US" altLang="zh-CN" sz="1200" kern="100" dirty="0">
                <a:latin typeface="微软雅黑" panose="020B0503020204020204" pitchFamily="34" charset="-122"/>
                <a:ea typeface="微软雅黑" panose="020B0503020204020204" pitchFamily="34" charset="-122"/>
                <a:cs typeface="Calibri" panose="020F0502020204030204" pitchFamily="34" charset="0"/>
              </a:rPr>
              <a:t>Annual passenger volume in Beijing Railway Station and Beijing West Railway Station during 1978—2008</a:t>
            </a:r>
            <a:endParaRPr lang="zh-CN" altLang="zh-CN" sz="1200" kern="100" dirty="0">
              <a:effectLst/>
              <a:latin typeface="微软雅黑" panose="020B0503020204020204" pitchFamily="34" charset="-122"/>
              <a:ea typeface="微软雅黑" panose="020B0503020204020204" pitchFamily="34" charset="-122"/>
              <a:cs typeface="Calibri" panose="020F0502020204030204" pitchFamily="34" charset="0"/>
            </a:endParaRPr>
          </a:p>
        </p:txBody>
      </p:sp>
      <p:sp>
        <p:nvSpPr>
          <p:cNvPr id="13" name="矩形 12"/>
          <p:cNvSpPr/>
          <p:nvPr/>
        </p:nvSpPr>
        <p:spPr>
          <a:xfrm>
            <a:off x="753554" y="6269030"/>
            <a:ext cx="5137975" cy="646331"/>
          </a:xfrm>
          <a:prstGeom prst="rect">
            <a:avLst/>
          </a:prstGeom>
        </p:spPr>
        <p:txBody>
          <a:bodyPr wrap="square">
            <a:spAutoFit/>
          </a:bodyPr>
          <a:lstStyle/>
          <a:p>
            <a:pPr algn="ctr">
              <a:spcAft>
                <a:spcPts val="0"/>
              </a:spcAft>
            </a:pPr>
            <a:r>
              <a:rPr lang="en-US" altLang="zh-CN" sz="1200" kern="100" dirty="0">
                <a:latin typeface="微软雅黑" panose="020B0503020204020204" pitchFamily="34" charset="-122"/>
                <a:ea typeface="微软雅黑" panose="020B0503020204020204" pitchFamily="34" charset="-122"/>
                <a:cs typeface="Calibri" panose="020F0502020204030204" pitchFamily="34" charset="0"/>
              </a:rPr>
              <a:t>Proportion of the passenger volume to the total railway passenger volume in Beijing Railway Station and Beijing West Railway Station during 1978—2008</a:t>
            </a:r>
            <a:endParaRPr lang="zh-CN" altLang="zh-CN" sz="1200" kern="100" dirty="0">
              <a:effectLst/>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24" name="组合 23"/>
          <p:cNvGrpSpPr/>
          <p:nvPr/>
        </p:nvGrpSpPr>
        <p:grpSpPr>
          <a:xfrm>
            <a:off x="6296187" y="1656986"/>
            <a:ext cx="5777813" cy="4529069"/>
            <a:chOff x="530173" y="802111"/>
            <a:chExt cx="7457440" cy="5845682"/>
          </a:xfrm>
        </p:grpSpPr>
        <p:pic>
          <p:nvPicPr>
            <p:cNvPr id="25" name="图片 24" descr="图 2基于“节点-场所”模型的扩展模型"/>
            <p:cNvPicPr/>
            <p:nvPr/>
          </p:nvPicPr>
          <p:blipFill rotWithShape="1">
            <a:blip r:embed="rId4">
              <a:extLst>
                <a:ext uri="{28A0092B-C50C-407E-A947-70E740481C1C}">
                  <a14:useLocalDpi xmlns:a14="http://schemas.microsoft.com/office/drawing/2010/main" val="0"/>
                </a:ext>
              </a:extLst>
            </a:blip>
            <a:srcRect b="6519"/>
            <a:stretch/>
          </p:blipFill>
          <p:spPr bwMode="auto">
            <a:xfrm>
              <a:off x="530173" y="802111"/>
              <a:ext cx="5562600" cy="5199995"/>
            </a:xfrm>
            <a:prstGeom prst="rect">
              <a:avLst/>
            </a:prstGeom>
            <a:noFill/>
            <a:ln>
              <a:noFill/>
            </a:ln>
          </p:spPr>
        </p:pic>
        <p:sp>
          <p:nvSpPr>
            <p:cNvPr id="26" name="矩形标注 25"/>
            <p:cNvSpPr/>
            <p:nvPr/>
          </p:nvSpPr>
          <p:spPr>
            <a:xfrm>
              <a:off x="3306958" y="919165"/>
              <a:ext cx="2225914" cy="745867"/>
            </a:xfrm>
            <a:prstGeom prst="wedgeRectCallout">
              <a:avLst>
                <a:gd name="adj1" fmla="val -90156"/>
                <a:gd name="adj2" fmla="val 27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流的</a:t>
              </a:r>
              <a:r>
                <a:rPr lang="zh-CN" altLang="en-US" sz="1200" b="1" dirty="0" smtClean="0">
                  <a:latin typeface="微软雅黑" panose="020B0503020204020204" pitchFamily="34" charset="-122"/>
                  <a:ea typeface="微软雅黑" panose="020B0503020204020204" pitchFamily="34" charset="-122"/>
                </a:rPr>
                <a:t>变化</a:t>
              </a:r>
              <a:endParaRPr lang="en-US" altLang="zh-CN" sz="1200" b="1" dirty="0" smtClean="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Changes in traffic </a:t>
              </a:r>
              <a:r>
                <a:rPr lang="zh-CN" altLang="en-US" sz="1200" b="1" dirty="0" smtClean="0">
                  <a:latin typeface="微软雅黑" panose="020B0503020204020204" pitchFamily="34" charset="-122"/>
                  <a:ea typeface="微软雅黑" panose="020B0503020204020204" pitchFamily="34" charset="-122"/>
                </a:rPr>
                <a:t>flow</a:t>
              </a:r>
              <a:endParaRPr lang="zh-CN" altLang="en-US" sz="1200" b="1" dirty="0">
                <a:latin typeface="微软雅黑" panose="020B0503020204020204" pitchFamily="34" charset="-122"/>
                <a:ea typeface="微软雅黑" panose="020B0503020204020204" pitchFamily="34" charset="-122"/>
              </a:endParaRPr>
            </a:p>
          </p:txBody>
        </p:sp>
        <p:sp>
          <p:nvSpPr>
            <p:cNvPr id="27" name="矩形标注 26"/>
            <p:cNvSpPr/>
            <p:nvPr/>
          </p:nvSpPr>
          <p:spPr>
            <a:xfrm>
              <a:off x="5765113" y="3583412"/>
              <a:ext cx="2222500" cy="745867"/>
            </a:xfrm>
            <a:prstGeom prst="wedgeRectCallout">
              <a:avLst>
                <a:gd name="adj1" fmla="val -79563"/>
                <a:gd name="adj2" fmla="val 50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场的</a:t>
              </a:r>
              <a:r>
                <a:rPr lang="zh-CN" altLang="en-US" sz="1200" b="1" dirty="0" smtClean="0">
                  <a:latin typeface="微软雅黑" panose="020B0503020204020204" pitchFamily="34" charset="-122"/>
                  <a:ea typeface="微软雅黑" panose="020B0503020204020204" pitchFamily="34" charset="-122"/>
                </a:rPr>
                <a:t>变化</a:t>
              </a:r>
              <a:endParaRPr lang="en-US" altLang="zh-CN" sz="1200" b="1" dirty="0" smtClean="0">
                <a:latin typeface="微软雅黑" panose="020B0503020204020204" pitchFamily="34" charset="-122"/>
                <a:ea typeface="微软雅黑" panose="020B0503020204020204" pitchFamily="34" charset="-122"/>
              </a:endParaRPr>
            </a:p>
            <a:p>
              <a:pPr algn="ctr"/>
              <a:r>
                <a:rPr lang="en-US" altLang="zh-CN" sz="1200" b="1" dirty="0">
                  <a:latin typeface="微软雅黑" panose="020B0503020204020204" pitchFamily="34" charset="-122"/>
                  <a:ea typeface="微软雅黑" panose="020B0503020204020204" pitchFamily="34" charset="-122"/>
                </a:rPr>
                <a:t>Changes in urban functions</a:t>
              </a:r>
              <a:endParaRPr lang="zh-CN" altLang="en-US"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1532399" y="1563741"/>
              <a:ext cx="4246101" cy="595872"/>
            </a:xfrm>
            <a:prstGeom prst="rect">
              <a:avLst/>
            </a:prstGeom>
          </p:spPr>
          <p:txBody>
            <a:bodyPr wrap="square">
              <a:spAutoFit/>
            </a:bodyPr>
            <a:lstStyle/>
            <a:p>
              <a:r>
                <a:rPr lang="en-US" altLang="zh-CN" sz="1200" dirty="0" err="1"/>
                <a:t>Exsiting</a:t>
              </a:r>
              <a:r>
                <a:rPr lang="en-US" altLang="zh-CN" sz="1200" dirty="0"/>
                <a:t> railway passenger transport hub (</a:t>
              </a:r>
              <a:r>
                <a:rPr lang="en-US" altLang="zh-CN" sz="1200" dirty="0" err="1"/>
                <a:t>Unsustained</a:t>
              </a:r>
              <a:r>
                <a:rPr lang="en-US" altLang="zh-CN" sz="1200" dirty="0"/>
                <a:t> node)</a:t>
              </a:r>
              <a:endParaRPr lang="zh-CN" altLang="en-US" sz="1200" dirty="0"/>
            </a:p>
          </p:txBody>
        </p:sp>
        <p:sp>
          <p:nvSpPr>
            <p:cNvPr id="29" name="文本框 28"/>
            <p:cNvSpPr txBox="1"/>
            <p:nvPr/>
          </p:nvSpPr>
          <p:spPr>
            <a:xfrm>
              <a:off x="872674" y="5909129"/>
              <a:ext cx="3882277" cy="738664"/>
            </a:xfrm>
            <a:prstGeom prst="rect">
              <a:avLst/>
            </a:prstGeom>
            <a:noFill/>
          </p:spPr>
          <p:txBody>
            <a:bodyPr wrap="square" rtlCol="0">
              <a:spAutoFit/>
            </a:bodyPr>
            <a:lstStyle/>
            <a:p>
              <a:r>
                <a:rPr lang="en-US" altLang="zh-CN" sz="1400" dirty="0" smtClean="0"/>
                <a:t>Newly </a:t>
              </a:r>
              <a:r>
                <a:rPr lang="en-US" altLang="zh-CN" sz="1400" dirty="0"/>
                <a:t>constructed railway passenger transport hub </a:t>
              </a:r>
              <a:r>
                <a:rPr lang="en-US" altLang="zh-CN" sz="1400" dirty="0" smtClean="0"/>
                <a:t>/</a:t>
              </a:r>
              <a:r>
                <a:rPr lang="en-US" altLang="zh-CN" sz="1400" dirty="0"/>
                <a:t> Newly constructed </a:t>
              </a:r>
              <a:r>
                <a:rPr lang="en-US" altLang="zh-CN" sz="1400" dirty="0" smtClean="0"/>
                <a:t>city </a:t>
              </a:r>
              <a:r>
                <a:rPr lang="en-US" altLang="zh-CN" sz="1400" dirty="0" smtClean="0"/>
                <a:t>center</a:t>
              </a:r>
            </a:p>
            <a:p>
              <a:r>
                <a:rPr lang="en-US" altLang="zh-CN" sz="1400" dirty="0"/>
                <a:t>(</a:t>
              </a:r>
              <a:r>
                <a:rPr lang="en-US" altLang="zh-CN" sz="1400" dirty="0" smtClean="0"/>
                <a:t>Dependency)</a:t>
              </a:r>
              <a:endParaRPr lang="zh-CN" altLang="en-US" sz="1400" dirty="0"/>
            </a:p>
          </p:txBody>
        </p:sp>
        <p:sp>
          <p:nvSpPr>
            <p:cNvPr id="30" name="文本框 29"/>
            <p:cNvSpPr txBox="1"/>
            <p:nvPr/>
          </p:nvSpPr>
          <p:spPr>
            <a:xfrm>
              <a:off x="2550401" y="3638229"/>
              <a:ext cx="1513114" cy="369332"/>
            </a:xfrm>
            <a:prstGeom prst="rect">
              <a:avLst/>
            </a:prstGeom>
            <a:noFill/>
          </p:spPr>
          <p:txBody>
            <a:bodyPr wrap="square" rtlCol="0">
              <a:spAutoFit/>
            </a:bodyPr>
            <a:lstStyle/>
            <a:p>
              <a:r>
                <a:rPr lang="en-US" altLang="zh-CN" dirty="0" smtClean="0"/>
                <a:t>Accessibility</a:t>
              </a:r>
              <a:endParaRPr lang="zh-CN" altLang="en-US" dirty="0"/>
            </a:p>
          </p:txBody>
        </p:sp>
        <p:sp>
          <p:nvSpPr>
            <p:cNvPr id="31" name="文本框 30"/>
            <p:cNvSpPr txBox="1"/>
            <p:nvPr/>
          </p:nvSpPr>
          <p:spPr>
            <a:xfrm>
              <a:off x="3990716" y="2434968"/>
              <a:ext cx="2632986" cy="369332"/>
            </a:xfrm>
            <a:prstGeom prst="rect">
              <a:avLst/>
            </a:prstGeom>
            <a:noFill/>
          </p:spPr>
          <p:txBody>
            <a:bodyPr wrap="square" rtlCol="0">
              <a:spAutoFit/>
            </a:bodyPr>
            <a:lstStyle/>
            <a:p>
              <a:r>
                <a:rPr lang="en-US" altLang="zh-CN" dirty="0" smtClean="0"/>
                <a:t>Stress</a:t>
              </a:r>
              <a:endParaRPr lang="zh-CN" altLang="en-US" dirty="0"/>
            </a:p>
          </p:txBody>
        </p:sp>
        <p:sp>
          <p:nvSpPr>
            <p:cNvPr id="32" name="文本框 31"/>
            <p:cNvSpPr txBox="1"/>
            <p:nvPr/>
          </p:nvSpPr>
          <p:spPr>
            <a:xfrm>
              <a:off x="4798078" y="5509502"/>
              <a:ext cx="1132114" cy="369332"/>
            </a:xfrm>
            <a:prstGeom prst="rect">
              <a:avLst/>
            </a:prstGeom>
            <a:noFill/>
          </p:spPr>
          <p:txBody>
            <a:bodyPr wrap="square" rtlCol="0">
              <a:spAutoFit/>
            </a:bodyPr>
            <a:lstStyle/>
            <a:p>
              <a:r>
                <a:rPr lang="en-US" altLang="zh-CN" dirty="0" smtClean="0"/>
                <a:t>Place</a:t>
              </a:r>
              <a:endParaRPr lang="zh-CN" altLang="en-US" dirty="0"/>
            </a:p>
          </p:txBody>
        </p:sp>
        <p:sp>
          <p:nvSpPr>
            <p:cNvPr id="33" name="文本框 32"/>
            <p:cNvSpPr txBox="1"/>
            <p:nvPr/>
          </p:nvSpPr>
          <p:spPr>
            <a:xfrm>
              <a:off x="811409" y="2006797"/>
              <a:ext cx="1132114" cy="369332"/>
            </a:xfrm>
            <a:prstGeom prst="rect">
              <a:avLst/>
            </a:prstGeom>
            <a:noFill/>
          </p:spPr>
          <p:txBody>
            <a:bodyPr wrap="square" rtlCol="0">
              <a:spAutoFit/>
            </a:bodyPr>
            <a:lstStyle/>
            <a:p>
              <a:r>
                <a:rPr lang="en-US" altLang="zh-CN" dirty="0" smtClean="0"/>
                <a:t>Node</a:t>
              </a:r>
              <a:endParaRPr lang="zh-CN" altLang="en-US" dirty="0"/>
            </a:p>
          </p:txBody>
        </p:sp>
      </p:grpSp>
    </p:spTree>
    <p:extLst>
      <p:ext uri="{BB962C8B-B14F-4D97-AF65-F5344CB8AC3E}">
        <p14:creationId xmlns:p14="http://schemas.microsoft.com/office/powerpoint/2010/main" val="2770154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平面">
  <a:themeElements>
    <a:clrScheme name="紫罗兰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1095</TotalTime>
  <Words>2342</Words>
  <Application>Microsoft Office PowerPoint</Application>
  <PresentationFormat>宽屏</PresentationFormat>
  <Paragraphs>368</Paragraphs>
  <Slides>17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Adobe 黑体 Std R</vt:lpstr>
      <vt:lpstr>方正姚体</vt:lpstr>
      <vt:lpstr>华文细黑</vt:lpstr>
      <vt:lpstr>华文新魏</vt:lpstr>
      <vt:lpstr>华文中宋</vt:lpstr>
      <vt:lpstr>微软雅黑</vt:lpstr>
      <vt:lpstr>Arial</vt:lpstr>
      <vt:lpstr>Calibri</vt:lpstr>
      <vt:lpstr>Times New Roman</vt:lpstr>
      <vt:lpstr>Trebuchet MS</vt:lpstr>
      <vt:lpstr>Wingdings</vt:lpstr>
      <vt:lpstr>Wingdings 3</vt:lpstr>
      <vt:lpstr>经典特黑简</vt:lpstr>
      <vt:lpstr>平面</vt:lpstr>
      <vt:lpstr>铁路客运枢纽与城市功能互动关系 ——基于节点-场所模型的拓展分析 Interaction of Railway Passenger Transport Hub and Urban Function ——Analysis on Node-Place Model</vt:lpstr>
      <vt:lpstr>中国中长期铁路网规划（2008年调整） Long-term railway network plan of China（2008）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铁路客运枢纽与城市功能互动关系</dc:title>
  <dc:creator>hujing</dc:creator>
  <cp:lastModifiedBy>hujing</cp:lastModifiedBy>
  <cp:revision>62</cp:revision>
  <dcterms:created xsi:type="dcterms:W3CDTF">2015-11-16T02:53:05Z</dcterms:created>
  <dcterms:modified xsi:type="dcterms:W3CDTF">2015-11-17T12:23:44Z</dcterms:modified>
</cp:coreProperties>
</file>