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tags/tag1.xml" ContentType="application/vnd.openxmlformats-officedocument.presentationml.tags+xml"/>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77" r:id="rId2"/>
    <p:sldId id="258" r:id="rId3"/>
    <p:sldId id="308" r:id="rId4"/>
    <p:sldId id="311" r:id="rId5"/>
    <p:sldId id="310" r:id="rId6"/>
    <p:sldId id="312" r:id="rId7"/>
    <p:sldId id="313" r:id="rId8"/>
    <p:sldId id="314" r:id="rId9"/>
    <p:sldId id="315" r:id="rId10"/>
    <p:sldId id="316" r:id="rId11"/>
    <p:sldId id="317" r:id="rId12"/>
    <p:sldId id="318" r:id="rId13"/>
    <p:sldId id="319" r:id="rId14"/>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 id="308"/>
            <p14:sldId id="311"/>
            <p14:sldId id="310"/>
            <p14:sldId id="312"/>
            <p14:sldId id="313"/>
            <p14:sldId id="314"/>
            <p14:sldId id="315"/>
            <p14:sldId id="316"/>
            <p14:sldId id="317"/>
            <p14:sldId id="318"/>
            <p14:sldId id="319"/>
          </p14:sldIdLst>
        </p14:section>
        <p14:section name="Créez votre présentation" id="{16378913-E5ED-4281-BAF5-F1F938CB0BED}">
          <p14:sldIdLst/>
        </p14:section>
        <p14:section name="Enrichissez votre présentation" id="{E2D565D1-BA5E-44E6-A40E-50A644912248}">
          <p14:sldIdLst/>
        </p14:section>
        <p14:section name="Effectuez votre présentation" id="{71D59651-8EFA-4415-9623-98B4C4A8699C}">
          <p14:sldIdLst/>
        </p14:section>
        <p14:section name="Ce n’est pas tout !"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varScale="1">
        <p:scale>
          <a:sx n="85" d="100"/>
          <a:sy n="85" d="100"/>
        </p:scale>
        <p:origin x="-1592" y="-11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3108"/>
    </p:cViewPr>
  </p:sorterViewPr>
  <p:notesViewPr>
    <p:cSldViewPr>
      <p:cViewPr varScale="1">
        <p:scale>
          <a:sx n="56" d="100"/>
          <a:sy n="56" d="100"/>
        </p:scale>
        <p:origin x="-181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8027C7-1827-B647-A78F-B886FBBC9CC1}" type="datetime1">
              <a:rPr lang="fr-FR" smtClean="0"/>
              <a:t>27/11/15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366D48-A148-DA48-8D94-75A629B27762}" type="slidenum">
              <a:rPr lang="fr-FR" smtClean="0"/>
              <a:t>‹#›</a:t>
            </a:fld>
            <a:endParaRPr lang="fr-FR"/>
          </a:p>
        </p:txBody>
      </p:sp>
    </p:spTree>
    <p:extLst>
      <p:ext uri="{BB962C8B-B14F-4D97-AF65-F5344CB8AC3E}">
        <p14:creationId xmlns:p14="http://schemas.microsoft.com/office/powerpoint/2010/main" val="4114598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9E721333-48BD-5E49-AB92-9213F68C3C1C}" type="datetime1">
              <a:rPr lang="fr-FR" smtClean="0"/>
              <a:t>27/11/15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58CC9574-A819-4FE4-99A7-1E27AD09ADC2}" type="slidenum">
              <a:rPr/>
              <a:pPr/>
              <a:t>‹#›</a:t>
            </a:fld>
            <a:endParaRPr lang="fr-FR"/>
          </a:p>
        </p:txBody>
      </p:sp>
    </p:spTree>
    <p:extLst>
      <p:ext uri="{BB962C8B-B14F-4D97-AF65-F5344CB8AC3E}">
        <p14:creationId xmlns:p14="http://schemas.microsoft.com/office/powerpoint/2010/main" val="36590633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Cette présentation illustre les nouvelles fonctionnalités de PowerPoint, qui sont optimisées pour un affichage sous forme de diaporama. Ces diapositives visent à vous donner des idées pour créer des présentations captivantes dans PowerPoint 2011.</a:t>
            </a:r>
          </a:p>
          <a:p>
            <a:endParaRPr lang="fr-FR" dirty="0" smtClean="0"/>
          </a:p>
          <a:p>
            <a:pPr>
              <a:spcBef>
                <a:spcPct val="0"/>
              </a:spcBef>
            </a:pPr>
            <a:r>
              <a:rPr lang="fr-FR" dirty="0" smtClean="0"/>
              <a:t>Pour obtenir d’autres exemples de modèles, cliquez sur le menu Fichier, puis sur Nouveau à partir d'un modèle. Sous Modèles, cliquez sur Présentations.</a:t>
            </a:r>
          </a:p>
        </p:txBody>
      </p:sp>
      <p:sp>
        <p:nvSpPr>
          <p:cNvPr id="4" name="Slide Number Placeholder 3"/>
          <p:cNvSpPr>
            <a:spLocks noGrp="1"/>
          </p:cNvSpPr>
          <p:nvPr>
            <p:ph type="sldNum" sz="quarter" idx="10"/>
          </p:nvPr>
        </p:nvSpPr>
        <p:spPr/>
        <p:txBody>
          <a:bodyPr/>
          <a:lstStyle/>
          <a:p>
            <a:fld id="{58CC9574-A819-4FE4-99A7-1E27AD09ADC2}" type="slidenum">
              <a:rPr lang="fr-FR" smtClean="0"/>
              <a:pPr/>
              <a:t>1</a:t>
            </a:fld>
            <a:endParaRPr lang="fr-FR" dirty="0"/>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pPr/>
              <a:t>2</a:t>
            </a:fld>
            <a:endParaRPr lang="fr-FR" dirty="0"/>
          </a:p>
        </p:txBody>
      </p:sp>
      <p:sp>
        <p:nvSpPr>
          <p:cNvPr id="5" name="Espace réservé du pied de page 4"/>
          <p:cNvSpPr>
            <a:spLocks noGrp="1"/>
          </p:cNvSpPr>
          <p:nvPr>
            <p:ph type="ftr" sz="quarter" idx="1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8CC9574-A819-4FE4-99A7-1E27AD09ADC2}" type="slidenum">
              <a:rPr lang="fr-FR" smtClean="0"/>
              <a:pPr/>
              <a:t>12</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0032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bg1"/>
                </a:solidFill>
              </a:defRPr>
            </a:lvl1pPr>
          </a:lstStyle>
          <a:p>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dirty="0"/>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kumimoji="0" lang="fr-FR"/>
              <a:t>Modifiez le style des sous-titres du masque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fr-FR" smtClean="0"/>
              <a:t>Cliquez et modifiez le titre</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dirty="0"/>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Cliquez et modifiez le titre</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fr-FR"/>
            </a:lvl1pPr>
          </a:lstStyle>
          <a:p>
            <a:pPr eaLnBrk="1" latinLnBrk="0" hangingPunct="1"/>
            <a:r>
              <a:rPr lang="fr-FR" smtClean="0"/>
              <a:t>Cliquez sur l'icône pour ajouter l'élément multimédia</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eaLnBrk="1" latinLnBrk="0" hangingPunct="1"/>
            <a:r>
              <a:rPr lang="fr-FR" smtClean="0"/>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r>
              <a:rPr lang="fr-FR" smtClean="0"/>
              <a:t>Cliquez et modifiez le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Cliquez pour modifier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endParaRPr kumimoji="0" lang="fr-F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dirty="0"/>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endParaRPr kumimoji="0" lang="fr-FR"/>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240D5ECE-8B49-45CD-BE81-EF81920D1969}" type="slidenum">
              <a:rPr kumimoji="0"/>
              <a:pPr/>
              <a:t>‹#›</a:t>
            </a:fld>
            <a:endParaRPr kumimoji="0" lang="fr-F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kumimoji="0" lang="fr-FR"/>
              <a:t>    Modifiez le style du titre</a:t>
            </a: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fr-FR" smtClean="0"/>
              <a:t>Cliquez et modifiez le titre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kumimoji="0"/>
              <a:pPr/>
              <a:t>‹#›</a:t>
            </a:fld>
            <a:endParaRPr kumimoji="0" lang="fr-FR"/>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V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endParaRPr kumimoji="0" lang="fr-FR"/>
          </a:p>
        </p:txBody>
      </p:sp>
      <p:sp>
        <p:nvSpPr>
          <p:cNvPr id="3" name="Footer Placeholder 2"/>
          <p:cNvSpPr>
            <a:spLocks noGrp="1"/>
          </p:cNvSpPr>
          <p:nvPr>
            <p:ph type="ftr" sz="quarter" idx="11"/>
          </p:nvPr>
        </p:nvSpPr>
        <p:spPr/>
        <p:txBody>
          <a:bodyPr/>
          <a:lstStyle/>
          <a:p>
            <a:endParaRPr kumimoji="0" lang="fr-FR" dirty="0"/>
          </a:p>
        </p:txBody>
      </p:sp>
      <p:sp>
        <p:nvSpPr>
          <p:cNvPr id="4" name="Slide Number Placeholder 3"/>
          <p:cNvSpPr>
            <a:spLocks noGrp="1"/>
          </p:cNvSpPr>
          <p:nvPr>
            <p:ph type="sldNum" sz="quarter" idx="12"/>
          </p:nvPr>
        </p:nvSpPr>
        <p:spPr/>
        <p:txBody>
          <a:bodyPr/>
          <a:lstStyle/>
          <a:p>
            <a:fld id="{73820FCD-5F4C-4989-BE05-0A8208BCBC21}" type="slidenum">
              <a:rPr kumimoji="0"/>
              <a:pPr/>
              <a:t>‹#›</a:t>
            </a:fld>
            <a:endParaRPr kumimoji="0" lang="fr-F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95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fr-FR" sz="3000" b="1" cap="all"/>
            </a:lvl1pPr>
          </a:lstStyle>
          <a:p>
            <a:pPr eaLnBrk="1" latinLnBrk="0" hangingPunct="1"/>
            <a:r>
              <a:rPr lang="fr-FR" smtClean="0"/>
              <a:t>Cliquez et modifiez le titre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fr-FR" sz="1800">
                <a:solidFill>
                  <a:schemeClr val="tx1">
                    <a:lumMod val="65000"/>
                    <a:lumOff val="35000"/>
                  </a:schemeClr>
                </a:solidFill>
              </a:defRPr>
            </a:lvl1pPr>
            <a:lvl2pPr marL="457200" indent="0" eaLnBrk="1" latinLnBrk="0" hangingPunct="1">
              <a:buNone/>
              <a:defRPr kumimoji="0" lang="fr-FR" sz="1800">
                <a:solidFill>
                  <a:schemeClr val="tx1">
                    <a:tint val="75000"/>
                  </a:schemeClr>
                </a:solidFill>
              </a:defRPr>
            </a:lvl2pPr>
            <a:lvl3pPr marL="914400" indent="0" eaLnBrk="1" latinLnBrk="0" hangingPunct="1">
              <a:buNone/>
              <a:defRPr kumimoji="0" lang="fr-FR" sz="1600">
                <a:solidFill>
                  <a:schemeClr val="tx1">
                    <a:tint val="75000"/>
                  </a:schemeClr>
                </a:solidFill>
              </a:defRPr>
            </a:lvl3pPr>
            <a:lvl4pPr marL="1371600" indent="0" eaLnBrk="1" latinLnBrk="0" hangingPunct="1">
              <a:buNone/>
              <a:defRPr kumimoji="0" lang="fr-FR" sz="1400">
                <a:solidFill>
                  <a:schemeClr val="tx1">
                    <a:tint val="75000"/>
                  </a:schemeClr>
                </a:solidFill>
              </a:defRPr>
            </a:lvl4pPr>
            <a:lvl5pPr marL="1828800" indent="0" eaLnBrk="1" latinLnBrk="0" hangingPunct="1">
              <a:buNone/>
              <a:defRPr kumimoji="0" lang="fr-FR" sz="1400">
                <a:solidFill>
                  <a:schemeClr val="tx1">
                    <a:tint val="75000"/>
                  </a:schemeClr>
                </a:solidFill>
              </a:defRPr>
            </a:lvl5pPr>
            <a:lvl6pPr marL="2286000" indent="0" eaLnBrk="1" latinLnBrk="0" hangingPunct="1">
              <a:buNone/>
              <a:defRPr kumimoji="0" lang="fr-FR" sz="1400">
                <a:solidFill>
                  <a:schemeClr val="tx1">
                    <a:tint val="75000"/>
                  </a:schemeClr>
                </a:solidFill>
              </a:defRPr>
            </a:lvl6pPr>
            <a:lvl7pPr marL="2743200" indent="0" eaLnBrk="1" latinLnBrk="0" hangingPunct="1">
              <a:buNone/>
              <a:defRPr kumimoji="0" lang="fr-FR" sz="1400">
                <a:solidFill>
                  <a:schemeClr val="tx1">
                    <a:tint val="75000"/>
                  </a:schemeClr>
                </a:solidFill>
              </a:defRPr>
            </a:lvl7pPr>
            <a:lvl8pPr marL="3200400" indent="0" eaLnBrk="1" latinLnBrk="0" hangingPunct="1">
              <a:buNone/>
              <a:defRPr kumimoji="0" lang="fr-FR" sz="1400">
                <a:solidFill>
                  <a:schemeClr val="tx1">
                    <a:tint val="75000"/>
                  </a:schemeClr>
                </a:solidFill>
              </a:defRPr>
            </a:lvl8pPr>
            <a:lvl9pPr marL="3657600" indent="0" eaLnBrk="1" latinLnBrk="0" hangingPunct="1">
              <a:buNone/>
              <a:defRPr kumimoji="0" lang="fr-FR" sz="1400">
                <a:solidFill>
                  <a:schemeClr val="tx1">
                    <a:tint val="75000"/>
                  </a:schemeClr>
                </a:solidFill>
              </a:defRPr>
            </a:lvl9pPr>
          </a:lstStyle>
          <a:p>
            <a:pPr lvl="0" eaLnBrk="1" latinLnBrk="0" hangingPunct="1"/>
            <a:r>
              <a:rPr lang="fr-FR" smtClean="0"/>
              <a:t>Cliquez pour modifier les styles du texte du masque</a:t>
            </a: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dirty="0"/>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kumimoji="0"/>
              <a:pPr/>
              <a:t>‹#›</a:t>
            </a:fld>
            <a:endParaRPr kumimoji="0" lang="fr-F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a:t>       </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fr-FR" sz="3000" b="0">
                <a:solidFill>
                  <a:schemeClr val="tx1">
                    <a:lumMod val="85000"/>
                    <a:lumOff val="15000"/>
                  </a:schemeClr>
                </a:solidFill>
              </a:defRPr>
            </a:lvl1pPr>
          </a:lstStyle>
          <a:p>
            <a:pPr eaLnBrk="1" latinLnBrk="0" hangingPunct="1"/>
            <a:r>
              <a:rPr lang="fr-FR" smtClean="0"/>
              <a:t>Cliquez et modifiez le titre</a:t>
            </a:r>
            <a:endParaRPr/>
          </a:p>
        </p:txBody>
      </p:sp>
      <p:sp>
        <p:nvSpPr>
          <p:cNvPr id="3" name="Content Placeholder 2"/>
          <p:cNvSpPr>
            <a:spLocks noGrp="1"/>
          </p:cNvSpPr>
          <p:nvPr>
            <p:ph idx="1"/>
          </p:nvPr>
        </p:nvSpPr>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dirty="0"/>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kumimoji="0"/>
              <a:pPr/>
              <a:t>‹#›</a:t>
            </a:fld>
            <a:endParaRPr kumimoji="0"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Cliquez et modifiez le titre</a:t>
            </a:r>
            <a:endParaRPr/>
          </a:p>
        </p:txBody>
      </p:sp>
      <p:sp>
        <p:nvSpPr>
          <p:cNvPr id="3"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dirty="0"/>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kumimoji="0"/>
              <a:pPr/>
              <a:t>‹#›</a:t>
            </a:fld>
            <a:endParaRPr kumimoji="0" lang="fr-F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fr-FR" sz="2800">
                <a:solidFill>
                  <a:schemeClr val="bg1"/>
                </a:solidFill>
              </a:defRPr>
            </a:lvl1pPr>
          </a:lstStyle>
          <a:p>
            <a:pPr eaLnBrk="1" latinLnBrk="0" hangingPunct="1"/>
            <a:r>
              <a:rPr lang="fr-FR" smtClean="0"/>
              <a:t>Cliquez et modifiez le titre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fr-FR" sz="2800">
                <a:solidFill>
                  <a:schemeClr val="tx1">
                    <a:lumMod val="85000"/>
                    <a:lumOff val="15000"/>
                  </a:schemeClr>
                </a:solidFill>
              </a:defRPr>
            </a:lvl1pPr>
            <a:lvl2pPr eaLnBrk="1" latinLnBrk="0" hangingPunct="1">
              <a:defRPr kumimoji="0" lang="fr-FR" sz="2400">
                <a:solidFill>
                  <a:schemeClr val="tx1">
                    <a:lumMod val="85000"/>
                    <a:lumOff val="15000"/>
                  </a:schemeClr>
                </a:solidFill>
              </a:defRPr>
            </a:lvl2pPr>
            <a:lvl3pPr eaLnBrk="1" latinLnBrk="0" hangingPunct="1">
              <a:defRPr kumimoji="0" lang="fr-FR" sz="2000">
                <a:solidFill>
                  <a:schemeClr val="tx1">
                    <a:lumMod val="85000"/>
                    <a:lumOff val="15000"/>
                  </a:schemeClr>
                </a:solidFill>
              </a:defRPr>
            </a:lvl3pPr>
            <a:lvl4pPr eaLnBrk="1" latinLnBrk="0" hangingPunct="1">
              <a:defRPr kumimoji="0" lang="fr-FR" sz="1800">
                <a:solidFill>
                  <a:schemeClr val="tx1">
                    <a:lumMod val="85000"/>
                    <a:lumOff val="15000"/>
                  </a:schemeClr>
                </a:solidFill>
              </a:defRPr>
            </a:lvl4pPr>
            <a:lvl5pPr eaLnBrk="1" latinLnBrk="0" hangingPunct="1">
              <a:defRPr kumimoji="0" lang="fr-FR" sz="1800">
                <a:solidFill>
                  <a:schemeClr val="tx1">
                    <a:lumMod val="85000"/>
                    <a:lumOff val="15000"/>
                  </a:schemeClr>
                </a:solidFill>
              </a:defRPr>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endParaRPr kumimoji="0" lang="fr-FR"/>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240D5ECE-8B49-45CD-BE81-EF81920D1969}" type="slidenum">
              <a:rPr kumimoji="0"/>
              <a:pPr/>
              <a:t>‹#›</a:t>
            </a:fld>
            <a:endParaRPr kumimoji="0" lang="fr-F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dirty="0"/>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fr-FR"/>
            </a:lvl1pPr>
          </a:lstStyle>
          <a:p>
            <a:pPr eaLnBrk="1" latinLnBrk="0" hangingPunct="1"/>
            <a:r>
              <a:rPr lang="fr-FR" smtClean="0"/>
              <a:t>Cliquez et modifiez le titre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0" lang="fr-FR"/>
          </a:p>
        </p:txBody>
      </p:sp>
      <p:sp>
        <p:nvSpPr>
          <p:cNvPr id="3" name="Footer Placeholder 2"/>
          <p:cNvSpPr>
            <a:spLocks noGrp="1"/>
          </p:cNvSpPr>
          <p:nvPr>
            <p:ph type="ftr" sz="quarter" idx="11"/>
          </p:nvPr>
        </p:nvSpPr>
        <p:spPr/>
        <p:txBody>
          <a:bodyPr/>
          <a:lstStyle/>
          <a:p>
            <a:endParaRPr kumimoji="0" lang="fr-FR" dirty="0"/>
          </a:p>
        </p:txBody>
      </p:sp>
      <p:sp>
        <p:nvSpPr>
          <p:cNvPr id="4" name="Slide Number Placeholder 3"/>
          <p:cNvSpPr>
            <a:spLocks noGrp="1"/>
          </p:cNvSpPr>
          <p:nvPr>
            <p:ph type="sldNum" sz="quarter" idx="12"/>
          </p:nvPr>
        </p:nvSpPr>
        <p:spPr/>
        <p:txBody>
          <a:bodyPr/>
          <a:lstStyle/>
          <a:p>
            <a:fld id="{240D5ECE-8B49-45CD-BE81-EF81920D1969}" type="slidenum">
              <a:rPr kumimoji="0"/>
              <a:pPr/>
              <a:t>‹#›</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dirty="0"/>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r>
              <a:rPr lang="fr-FR" smtClean="0"/>
              <a:t>Cliquez et modifiez le titre</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fr-FR" sz="2000" b="1"/>
            </a:lvl1pPr>
          </a:lstStyle>
          <a:p>
            <a:pPr eaLnBrk="1" latinLnBrk="0" hangingPunct="1"/>
            <a:r>
              <a:rPr lang="fr-FR" smtClean="0"/>
              <a:t>Cliquez et modifiez le titre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fr-FR" sz="2800">
                <a:solidFill>
                  <a:schemeClr val="bg1"/>
                </a:solidFill>
              </a:defRPr>
            </a:lvl1pPr>
            <a:lvl2pPr eaLnBrk="1" latinLnBrk="0" hangingPunct="1">
              <a:defRPr kumimoji="0" lang="fr-FR" sz="2800">
                <a:solidFill>
                  <a:schemeClr val="bg1"/>
                </a:solidFill>
              </a:defRPr>
            </a:lvl2pPr>
            <a:lvl3pPr eaLnBrk="1" latinLnBrk="0" hangingPunct="1">
              <a:defRPr kumimoji="0" lang="fr-FR" sz="2400">
                <a:solidFill>
                  <a:schemeClr val="bg1"/>
                </a:solidFill>
              </a:defRPr>
            </a:lvl3pPr>
            <a:lvl4pPr eaLnBrk="1" latinLnBrk="0" hangingPunct="1">
              <a:defRPr kumimoji="0" lang="fr-FR" sz="2000">
                <a:solidFill>
                  <a:schemeClr val="bg1"/>
                </a:solidFill>
              </a:defRPr>
            </a:lvl4pPr>
            <a:lvl5pPr eaLnBrk="1" latinLnBrk="0" hangingPunct="1">
              <a:defRPr kumimoji="0" lang="fr-FR" sz="2000">
                <a:solidFill>
                  <a:schemeClr val="bg1"/>
                </a:solidFill>
              </a:defRPr>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fr-FR" sz="1400">
                <a:solidFill>
                  <a:schemeClr val="tx1">
                    <a:lumMod val="75000"/>
                    <a:lumOff val="25000"/>
                  </a:schemeClr>
                </a:solidFill>
              </a:defRPr>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Cliquez pour modifier les styles du texte du masque</a:t>
            </a:r>
          </a:p>
        </p:txBody>
      </p:sp>
      <p:sp>
        <p:nvSpPr>
          <p:cNvPr id="5" name="Date Placeholder 4"/>
          <p:cNvSpPr>
            <a:spLocks noGrp="1"/>
          </p:cNvSpPr>
          <p:nvPr>
            <p:ph type="dt" sz="half" idx="10"/>
          </p:nvPr>
        </p:nvSpPr>
        <p:spPr/>
        <p:txBody>
          <a:bodyPr/>
          <a:lstStyle>
            <a:lvl1pPr eaLnBrk="1" latinLnBrk="0" hangingPunct="1">
              <a:defRPr kumimoji="0" lang="fr-FR">
                <a:solidFill>
                  <a:schemeClr val="bg1"/>
                </a:solidFill>
              </a:defRPr>
            </a:lvl1pPr>
          </a:lstStyle>
          <a:p>
            <a:endParaRPr kumimoji="0" lang="fr-FR"/>
          </a:p>
        </p:txBody>
      </p:sp>
      <p:sp>
        <p:nvSpPr>
          <p:cNvPr id="6" name="Footer Placeholder 5"/>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dirty="0"/>
          </a:p>
        </p:txBody>
      </p:sp>
      <p:sp>
        <p:nvSpPr>
          <p:cNvPr id="7" name="Slide Number Placeholder 6"/>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fr-FR" smtClean="0"/>
              <a:t>Cliquez et modifiez le titre</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endParaRPr kumimoji="0"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240D5ECE-8B49-45CD-BE81-EF81920D1969}" type="slidenum">
              <a:rPr kumimoji="0"/>
              <a:pPr/>
              <a:t>‹#›</a:t>
            </a:fld>
            <a:endParaRPr kumimoji="0"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7" r:id="rId15"/>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jpe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9.wmf"/><Relationship Id="rId6" Type="http://schemas.openxmlformats.org/officeDocument/2006/relationships/image" Target="../media/image20.pn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image" Target="../media/image23.jpeg"/><Relationship Id="rId10" Type="http://schemas.openxmlformats.org/officeDocument/2006/relationships/image" Target="../media/image2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7.png"/><Relationship Id="rId1" Type="http://schemas.openxmlformats.org/officeDocument/2006/relationships/tags" Target="../tags/tag1.xml"/><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jpeg"/><Relationship Id="rId7" Type="http://schemas.openxmlformats.org/officeDocument/2006/relationships/image" Target="../media/image33.png"/><Relationship Id="rId8" Type="http://schemas.openxmlformats.org/officeDocument/2006/relationships/image" Target="../media/image34.jpeg"/><Relationship Id="rId1" Type="http://schemas.openxmlformats.org/officeDocument/2006/relationships/slideLayout" Target="../slideLayouts/slideLayout15.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9.wmf"/><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image" Target="../media/image23.jpeg"/><Relationship Id="rId9" Type="http://schemas.openxmlformats.org/officeDocument/2006/relationships/image" Target="../media/image24.emf"/><Relationship Id="rId10"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15.xml"/><Relationship Id="rId2"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jpeg"/><Relationship Id="rId3"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4.png"/><Relationship Id="rId3"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07904" y="1484784"/>
            <a:ext cx="4953000" cy="1416269"/>
          </a:xfrm>
        </p:spPr>
        <p:txBody>
          <a:bodyPr>
            <a:normAutofit/>
          </a:bodyPr>
          <a:lstStyle/>
          <a:p>
            <a:pPr algn="ctr"/>
            <a:r>
              <a:rPr lang="fr-FR" sz="3600" b="1" dirty="0" smtClean="0"/>
              <a:t>THNS 2015</a:t>
            </a:r>
          </a:p>
          <a:p>
            <a:pPr algn="ctr"/>
            <a:r>
              <a:rPr lang="fr-FR" sz="3600" b="1" dirty="0" smtClean="0"/>
              <a:t>LaSDIM</a:t>
            </a:r>
            <a:r>
              <a:rPr lang="fr-FR" sz="3600" b="1" dirty="0"/>
              <a:t> </a:t>
            </a:r>
            <a:r>
              <a:rPr lang="fr-FR" sz="3600" b="1" dirty="0" smtClean="0"/>
              <a:t>PROJECT</a:t>
            </a:r>
            <a:endParaRPr lang="fr-FR" sz="3600" b="1" dirty="0"/>
          </a:p>
          <a:p>
            <a:pPr algn="ctr"/>
            <a:endParaRPr lang="fr-FR" sz="3600" b="1" dirty="0"/>
          </a:p>
        </p:txBody>
      </p:sp>
      <p:sp>
        <p:nvSpPr>
          <p:cNvPr id="5" name="Title 4"/>
          <p:cNvSpPr>
            <a:spLocks noGrp="1"/>
          </p:cNvSpPr>
          <p:nvPr>
            <p:ph type="title"/>
          </p:nvPr>
        </p:nvSpPr>
        <p:spPr>
          <a:xfrm>
            <a:off x="0" y="2924944"/>
            <a:ext cx="7587952" cy="1656184"/>
          </a:xfrm>
        </p:spPr>
        <p:txBody>
          <a:bodyPr>
            <a:noAutofit/>
          </a:bodyPr>
          <a:lstStyle/>
          <a:p>
            <a:r>
              <a:rPr lang="en-US" dirty="0" smtClean="0">
                <a:latin typeface="Arial"/>
                <a:cs typeface="Arial"/>
              </a:rPr>
              <a:t>Large Scale Data Infrastructure</a:t>
            </a:r>
            <a:br>
              <a:rPr lang="en-US" dirty="0" smtClean="0">
                <a:latin typeface="Arial"/>
                <a:cs typeface="Arial"/>
              </a:rPr>
            </a:br>
            <a:r>
              <a:rPr lang="en-US" dirty="0" smtClean="0">
                <a:latin typeface="Arial"/>
                <a:cs typeface="Arial"/>
              </a:rPr>
              <a:t> for Mobility</a:t>
            </a:r>
            <a:endParaRPr lang="fr-FR" b="0" dirty="0"/>
          </a:p>
        </p:txBody>
      </p:sp>
      <p:sp>
        <p:nvSpPr>
          <p:cNvPr id="2" name="ZoneTexte 1"/>
          <p:cNvSpPr txBox="1"/>
          <p:nvPr/>
        </p:nvSpPr>
        <p:spPr>
          <a:xfrm>
            <a:off x="107504" y="692696"/>
            <a:ext cx="3384376" cy="2831544"/>
          </a:xfrm>
          <a:prstGeom prst="rect">
            <a:avLst/>
          </a:prstGeom>
          <a:noFill/>
        </p:spPr>
        <p:txBody>
          <a:bodyPr wrap="square" rtlCol="0">
            <a:spAutoFit/>
          </a:bodyPr>
          <a:lstStyle/>
          <a:p>
            <a:pPr algn="ctr"/>
            <a:r>
              <a:rPr lang="fr-FR" sz="2800" b="1" dirty="0" smtClean="0"/>
              <a:t>Michel MUNOZ</a:t>
            </a:r>
          </a:p>
          <a:p>
            <a:pPr algn="ctr"/>
            <a:endParaRPr lang="fr-FR" sz="2800" b="1" dirty="0" smtClean="0"/>
          </a:p>
          <a:p>
            <a:pPr algn="ctr"/>
            <a:r>
              <a:rPr lang="en-US" sz="2400" b="1" dirty="0" smtClean="0">
                <a:latin typeface="Arial"/>
                <a:cs typeface="Arial"/>
              </a:rPr>
              <a:t>Consortium </a:t>
            </a:r>
            <a:r>
              <a:rPr lang="en-US" sz="2400" b="1" dirty="0" err="1" smtClean="0">
                <a:latin typeface="Arial"/>
                <a:cs typeface="Arial"/>
              </a:rPr>
              <a:t>LaSDIM</a:t>
            </a:r>
            <a:endParaRPr lang="en-US" sz="2400" b="1" dirty="0" smtClean="0">
              <a:latin typeface="Arial"/>
              <a:cs typeface="Arial"/>
            </a:endParaRPr>
          </a:p>
          <a:p>
            <a:pPr algn="ctr"/>
            <a:r>
              <a:rPr lang="en-US" sz="2400" b="1" dirty="0">
                <a:latin typeface="Arial"/>
                <a:cs typeface="Arial"/>
              </a:rPr>
              <a:t>P</a:t>
            </a:r>
            <a:r>
              <a:rPr lang="en-US" sz="2400" b="1" dirty="0" smtClean="0">
                <a:latin typeface="Arial"/>
                <a:cs typeface="Arial"/>
              </a:rPr>
              <a:t>roject </a:t>
            </a:r>
            <a:r>
              <a:rPr lang="en-US" sz="2400" b="1" dirty="0">
                <a:latin typeface="Arial"/>
                <a:cs typeface="Arial"/>
              </a:rPr>
              <a:t>coordination</a:t>
            </a:r>
          </a:p>
          <a:p>
            <a:pPr marL="285750" indent="-285750">
              <a:buFont typeface="Arial" panose="020B0604020202020204" pitchFamily="34" charset="0"/>
              <a:buChar char="•"/>
            </a:pPr>
            <a:endParaRPr lang="en-US" sz="2800" dirty="0">
              <a:solidFill>
                <a:srgbClr val="601840"/>
              </a:solidFill>
              <a:latin typeface="Arial"/>
              <a:cs typeface="Arial"/>
            </a:endParaRPr>
          </a:p>
          <a:p>
            <a:pPr algn="ctr"/>
            <a:r>
              <a:rPr lang="fr-FR" sz="2800" b="1" dirty="0" smtClean="0"/>
              <a:t> </a:t>
            </a:r>
          </a:p>
          <a:p>
            <a:endParaRPr lang="fr-FR" dirty="0"/>
          </a:p>
        </p:txBody>
      </p:sp>
      <p:graphicFrame>
        <p:nvGraphicFramePr>
          <p:cNvPr id="8" name="Objet 7"/>
          <p:cNvGraphicFramePr>
            <a:graphicFrameLocks noChangeAspect="1"/>
          </p:cNvGraphicFramePr>
          <p:nvPr>
            <p:extLst>
              <p:ext uri="{D42A27DB-BD31-4B8C-83A1-F6EECF244321}">
                <p14:modId xmlns:p14="http://schemas.microsoft.com/office/powerpoint/2010/main" val="2797644673"/>
              </p:ext>
            </p:extLst>
          </p:nvPr>
        </p:nvGraphicFramePr>
        <p:xfrm>
          <a:off x="1475656" y="5373216"/>
          <a:ext cx="3021807" cy="648072"/>
        </p:xfrm>
        <a:graphic>
          <a:graphicData uri="http://schemas.openxmlformats.org/presentationml/2006/ole">
            <mc:AlternateContent xmlns:mc="http://schemas.openxmlformats.org/markup-compatibility/2006">
              <mc:Choice xmlns:v="urn:schemas-microsoft-com:vml" Requires="v">
                <p:oleObj spid="_x0000_s1064" name="Image" r:id="rId4" imgW="2664178" imgH="666044" progId="Word.Picture.8">
                  <p:embed/>
                </p:oleObj>
              </mc:Choice>
              <mc:Fallback>
                <p:oleObj name="Image" r:id="rId4" imgW="2664178" imgH="666044"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882" t="22699" r="5882" b="16492"/>
                      <a:stretch>
                        <a:fillRect/>
                      </a:stretch>
                    </p:blipFill>
                    <p:spPr bwMode="auto">
                      <a:xfrm>
                        <a:off x="1475656" y="5373216"/>
                        <a:ext cx="3021807" cy="648072"/>
                      </a:xfrm>
                      <a:prstGeom prst="rect">
                        <a:avLst/>
                      </a:prstGeom>
                      <a:noFill/>
                      <a:ln>
                        <a:noFill/>
                      </a:ln>
                      <a:extLst/>
                    </p:spPr>
                  </p:pic>
                </p:oleObj>
              </mc:Fallback>
            </mc:AlternateContent>
          </a:graphicData>
        </a:graphic>
      </p:graphicFrame>
      <p:pic>
        <p:nvPicPr>
          <p:cNvPr id="9" name="Picture 17" descr="Logo IFSTTAR"/>
          <p:cNvPicPr>
            <a:picLocks noChangeAspect="1" noChangeArrowheads="1"/>
          </p:cNvPicPr>
          <p:nvPr/>
        </p:nvPicPr>
        <p:blipFill>
          <a:blip r:embed="rId6"/>
          <a:srcRect/>
          <a:stretch>
            <a:fillRect/>
          </a:stretch>
        </p:blipFill>
        <p:spPr bwMode="auto">
          <a:xfrm>
            <a:off x="4788024" y="5373216"/>
            <a:ext cx="2016224" cy="648072"/>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10" name="Picture 9" descr="n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5373216"/>
            <a:ext cx="107485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896" y="6165305"/>
            <a:ext cx="1512168" cy="692695"/>
          </a:xfrm>
          <a:prstGeom prst="rect">
            <a:avLst/>
          </a:prstGeom>
        </p:spPr>
      </p:pic>
      <p:pic>
        <p:nvPicPr>
          <p:cNvPr id="12" name="Imag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280" y="5373216"/>
            <a:ext cx="1800200"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6165304"/>
            <a:ext cx="1927891"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SSD_FOND_BLEU_Q_10C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280" y="6165304"/>
            <a:ext cx="1835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523579" y="188640"/>
            <a:ext cx="5512917" cy="523220"/>
          </a:xfrm>
          <a:prstGeom prst="rect">
            <a:avLst/>
          </a:prstGeom>
        </p:spPr>
        <p:txBody>
          <a:bodyPr wrap="square">
            <a:spAutoFit/>
          </a:bodyPr>
          <a:lstStyle/>
          <a:p>
            <a:pPr algn="ctr"/>
            <a:r>
              <a:rPr lang="fr-FR" sz="2800" b="1" dirty="0">
                <a:solidFill>
                  <a:srgbClr val="E46C0A"/>
                </a:solidFill>
              </a:rPr>
              <a:t>Club écomobilité France Chine</a:t>
            </a:r>
          </a:p>
        </p:txBody>
      </p:sp>
      <p:pic>
        <p:nvPicPr>
          <p:cNvPr id="15" name="Image 14"/>
          <p:cNvPicPr/>
          <p:nvPr/>
        </p:nvPicPr>
        <p:blipFill>
          <a:blip r:embed="rId12">
            <a:extLst>
              <a:ext uri="{28A0092B-C50C-407E-A947-70E740481C1C}">
                <a14:useLocalDpi xmlns:a14="http://schemas.microsoft.com/office/drawing/2010/main" val="0"/>
              </a:ext>
            </a:extLst>
          </a:blip>
          <a:srcRect/>
          <a:stretch>
            <a:fillRect/>
          </a:stretch>
        </p:blipFill>
        <p:spPr bwMode="auto">
          <a:xfrm>
            <a:off x="5364088" y="6165304"/>
            <a:ext cx="1440160" cy="5760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441776" y="434032"/>
            <a:ext cx="8500205"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rgbClr val="7A232F"/>
                </a:solidFill>
                <a:latin typeface="Arial"/>
                <a:cs typeface="Arial"/>
              </a:rPr>
              <a:t>First subset of mobility services</a:t>
            </a:r>
            <a:endParaRPr lang="en-US" sz="3200" b="1" dirty="0">
              <a:solidFill>
                <a:srgbClr val="7A232F"/>
              </a:solidFill>
              <a:latin typeface="Arial"/>
              <a:cs typeface="Arial"/>
            </a:endParaRPr>
          </a:p>
        </p:txBody>
      </p:sp>
      <p:sp>
        <p:nvSpPr>
          <p:cNvPr id="5" name="TextBox 4"/>
          <p:cNvSpPr txBox="1"/>
          <p:nvPr/>
        </p:nvSpPr>
        <p:spPr>
          <a:xfrm>
            <a:off x="467544" y="1772816"/>
            <a:ext cx="4107455" cy="3970318"/>
          </a:xfrm>
          <a:prstGeom prst="rect">
            <a:avLst/>
          </a:prstGeom>
          <a:solidFill>
            <a:schemeClr val="accent6">
              <a:lumMod val="40000"/>
              <a:lumOff val="60000"/>
            </a:schemeClr>
          </a:solidFill>
        </p:spPr>
        <p:txBody>
          <a:bodyPr wrap="square" rtlCol="0">
            <a:spAutoFit/>
          </a:bodyPr>
          <a:lstStyle/>
          <a:p>
            <a:r>
              <a:rPr lang="en-US" b="1" dirty="0" smtClean="0">
                <a:solidFill>
                  <a:srgbClr val="84235E"/>
                </a:solidFill>
                <a:latin typeface="Arial"/>
                <a:cs typeface="Arial"/>
              </a:rPr>
              <a:t>Elaboration</a:t>
            </a:r>
            <a:r>
              <a:rPr lang="en-US" b="1" dirty="0" smtClean="0">
                <a:solidFill>
                  <a:srgbClr val="601840"/>
                </a:solidFill>
                <a:latin typeface="Arial"/>
                <a:cs typeface="Arial"/>
              </a:rPr>
              <a:t> </a:t>
            </a:r>
            <a:r>
              <a:rPr lang="en-US" b="1" dirty="0">
                <a:solidFill>
                  <a:srgbClr val="601840"/>
                </a:solidFill>
                <a:latin typeface="Arial"/>
                <a:cs typeface="Arial"/>
              </a:rPr>
              <a:t>of optimized </a:t>
            </a:r>
            <a:r>
              <a:rPr lang="en-US" b="1" dirty="0" smtClean="0">
                <a:solidFill>
                  <a:srgbClr val="601840"/>
                </a:solidFill>
                <a:latin typeface="Arial"/>
                <a:cs typeface="Arial"/>
              </a:rPr>
              <a:t>indicators</a:t>
            </a:r>
          </a:p>
          <a:p>
            <a:endParaRPr lang="en-US" b="1" dirty="0">
              <a:solidFill>
                <a:srgbClr val="601840"/>
              </a:solidFill>
              <a:latin typeface="Arial"/>
              <a:cs typeface="Arial"/>
            </a:endParaRPr>
          </a:p>
          <a:p>
            <a:pPr marL="285750" indent="-285750">
              <a:buFont typeface="Arial" panose="020B0604020202020204" pitchFamily="34" charset="0"/>
              <a:buChar char="•"/>
            </a:pPr>
            <a:r>
              <a:rPr lang="en-US" dirty="0">
                <a:solidFill>
                  <a:srgbClr val="601840"/>
                </a:solidFill>
                <a:latin typeface="Arial" panose="020B0604020202020204" pitchFamily="34" charset="0"/>
                <a:cs typeface="Arial" panose="020B0604020202020204" pitchFamily="34" charset="0"/>
              </a:rPr>
              <a:t>Use of the mobile sensors, </a:t>
            </a:r>
            <a:r>
              <a:rPr lang="en-US" dirty="0" smtClean="0">
                <a:solidFill>
                  <a:srgbClr val="601840"/>
                </a:solidFill>
                <a:latin typeface="Arial" panose="020B0604020202020204" pitchFamily="34" charset="0"/>
                <a:cs typeface="Arial" panose="020B0604020202020204" pitchFamily="34" charset="0"/>
              </a:rPr>
              <a:t>bluetooth </a:t>
            </a:r>
            <a:r>
              <a:rPr lang="en-US" dirty="0">
                <a:solidFill>
                  <a:srgbClr val="601840"/>
                </a:solidFill>
                <a:latin typeface="Arial" panose="020B0604020202020204" pitchFamily="34" charset="0"/>
                <a:cs typeface="Arial" panose="020B0604020202020204" pitchFamily="34" charset="0"/>
              </a:rPr>
              <a:t>technologies and cooperative </a:t>
            </a:r>
            <a:r>
              <a:rPr lang="en-US" dirty="0" smtClean="0">
                <a:solidFill>
                  <a:srgbClr val="601840"/>
                </a:solidFill>
                <a:latin typeface="Arial" panose="020B0604020202020204" pitchFamily="34" charset="0"/>
                <a:cs typeface="Arial" panose="020B0604020202020204" pitchFamily="34" charset="0"/>
              </a:rPr>
              <a:t>systems</a:t>
            </a:r>
          </a:p>
          <a:p>
            <a:endParaRPr lang="en-US" dirty="0" smtClean="0">
              <a:solidFill>
                <a:srgbClr val="60184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01840"/>
                </a:solidFill>
                <a:latin typeface="Arial" panose="020B0604020202020204" pitchFamily="34" charset="0"/>
                <a:cs typeface="Arial" panose="020B0604020202020204" pitchFamily="34" charset="0"/>
              </a:rPr>
              <a:t>Environmental indicators</a:t>
            </a:r>
          </a:p>
          <a:p>
            <a:endParaRPr lang="en-US" dirty="0" smtClean="0">
              <a:solidFill>
                <a:srgbClr val="60184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01840"/>
                </a:solidFill>
                <a:latin typeface="Arial" panose="020B0604020202020204" pitchFamily="34" charset="0"/>
                <a:cs typeface="Arial" panose="020B0604020202020204" pitchFamily="34" charset="0"/>
              </a:rPr>
              <a:t>Optimized travel time</a:t>
            </a:r>
          </a:p>
          <a:p>
            <a:endParaRPr lang="en-US" dirty="0" smtClean="0">
              <a:solidFill>
                <a:srgbClr val="60184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601840"/>
                </a:solidFill>
                <a:latin typeface="Arial" panose="020B0604020202020204" pitchFamily="34" charset="0"/>
                <a:cs typeface="Arial" panose="020B0604020202020204" pitchFamily="34" charset="0"/>
              </a:rPr>
              <a:t>Identification </a:t>
            </a:r>
            <a:r>
              <a:rPr lang="en-US" dirty="0">
                <a:solidFill>
                  <a:srgbClr val="601840"/>
                </a:solidFill>
                <a:latin typeface="Arial" panose="020B0604020202020204" pitchFamily="34" charset="0"/>
                <a:cs typeface="Arial" panose="020B0604020202020204" pitchFamily="34" charset="0"/>
              </a:rPr>
              <a:t>of the various flows of mobility </a:t>
            </a:r>
            <a:r>
              <a:rPr lang="en-US" dirty="0" smtClean="0">
                <a:solidFill>
                  <a:srgbClr val="601840"/>
                </a:solidFill>
                <a:latin typeface="Arial" panose="020B0604020202020204" pitchFamily="34" charset="0"/>
                <a:cs typeface="Arial" panose="020B0604020202020204" pitchFamily="34" charset="0"/>
              </a:rPr>
              <a:t>(origin and evaluation surveys</a:t>
            </a:r>
            <a:r>
              <a:rPr lang="en-US" dirty="0">
                <a:solidFill>
                  <a:srgbClr val="601840"/>
                </a:solidFill>
                <a:latin typeface="Arial"/>
                <a:cs typeface="Arial"/>
              </a:rPr>
              <a:t>.</a:t>
            </a:r>
            <a:endParaRPr lang="en-US" dirty="0" smtClean="0">
              <a:solidFill>
                <a:srgbClr val="601840"/>
              </a:solidFill>
              <a:latin typeface="Arial"/>
              <a:cs typeface="Arial"/>
            </a:endParaRPr>
          </a:p>
          <a:p>
            <a:endParaRPr lang="en-US" dirty="0">
              <a:solidFill>
                <a:srgbClr val="601840"/>
              </a:solidFill>
              <a:latin typeface="Arial"/>
              <a:cs typeface="Arial"/>
            </a:endParaRPr>
          </a:p>
        </p:txBody>
      </p:sp>
      <p:pic>
        <p:nvPicPr>
          <p:cNvPr id="9" name="Picture 7" descr="C:\Users\Jean-Hubert\Documents\Photos\BlueVia\Créteil\P3130136r.jpg"/>
          <p:cNvPicPr>
            <a:picLocks noChangeAspect="1"/>
          </p:cNvPicPr>
          <p:nvPr/>
        </p:nvPicPr>
        <p:blipFill>
          <a:blip r:embed="rId2">
            <a:extLst>
              <a:ext uri="{28A0092B-C50C-407E-A947-70E740481C1C}">
                <a14:useLocalDpi xmlns:a14="http://schemas.microsoft.com/office/drawing/2010/main" val="0"/>
              </a:ext>
            </a:extLst>
          </a:blip>
          <a:srcRect l="31755"/>
          <a:stretch>
            <a:fillRect/>
          </a:stretch>
        </p:blipFill>
        <p:spPr bwMode="auto">
          <a:xfrm>
            <a:off x="4710304" y="1484784"/>
            <a:ext cx="4110167" cy="45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47864"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714518" y="6488668"/>
            <a:ext cx="418654"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10</a:t>
            </a:r>
            <a:endParaRPr lang="fr-FR" b="1" dirty="0">
              <a:solidFill>
                <a:srgbClr val="E46C0A"/>
              </a:solidFill>
            </a:endParaRPr>
          </a:p>
        </p:txBody>
      </p:sp>
      <p:sp>
        <p:nvSpPr>
          <p:cNvPr id="6" name="Rectangle 5"/>
          <p:cNvSpPr/>
          <p:nvPr/>
        </p:nvSpPr>
        <p:spPr>
          <a:xfrm>
            <a:off x="0" y="6460342"/>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1325503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441776" y="434032"/>
            <a:ext cx="8419193" cy="58477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solidFill>
                  <a:srgbClr val="7A232F"/>
                </a:solidFill>
                <a:latin typeface="Arial"/>
                <a:cs typeface="Arial"/>
              </a:rPr>
              <a:t>First subset of mobility services</a:t>
            </a:r>
          </a:p>
        </p:txBody>
      </p:sp>
      <p:sp>
        <p:nvSpPr>
          <p:cNvPr id="5" name="TextBox 4"/>
          <p:cNvSpPr txBox="1"/>
          <p:nvPr/>
        </p:nvSpPr>
        <p:spPr>
          <a:xfrm>
            <a:off x="395536" y="1628800"/>
            <a:ext cx="4464496" cy="42473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smtClean="0">
                <a:solidFill>
                  <a:srgbClr val="601840"/>
                </a:solidFill>
                <a:latin typeface="Arial"/>
                <a:cs typeface="Arial"/>
              </a:rPr>
              <a:t>Global societal services</a:t>
            </a:r>
          </a:p>
          <a:p>
            <a:endParaRPr lang="en-US" b="1" dirty="0" smtClean="0">
              <a:solidFill>
                <a:srgbClr val="601840"/>
              </a:solidFill>
              <a:latin typeface="Arial"/>
              <a:cs typeface="Arial"/>
            </a:endParaRPr>
          </a:p>
          <a:p>
            <a:pPr marL="541338" lvl="1" indent="-285750">
              <a:buFont typeface="Arial" panose="020B0604020202020204" pitchFamily="34" charset="0"/>
              <a:buChar char="•"/>
            </a:pPr>
            <a:r>
              <a:rPr lang="en-US" dirty="0" smtClean="0">
                <a:solidFill>
                  <a:srgbClr val="7A232F"/>
                </a:solidFill>
                <a:latin typeface="Arial"/>
                <a:cs typeface="Arial"/>
              </a:rPr>
              <a:t>Transport dynamic </a:t>
            </a:r>
            <a:r>
              <a:rPr lang="en-US" dirty="0">
                <a:solidFill>
                  <a:srgbClr val="7A232F"/>
                </a:solidFill>
                <a:latin typeface="Arial"/>
                <a:cs typeface="Arial"/>
              </a:rPr>
              <a:t>modelling of transport </a:t>
            </a:r>
            <a:r>
              <a:rPr lang="en-US" dirty="0" smtClean="0">
                <a:solidFill>
                  <a:srgbClr val="7A232F"/>
                </a:solidFill>
                <a:latin typeface="Arial"/>
                <a:cs typeface="Arial"/>
              </a:rPr>
              <a:t>(public </a:t>
            </a:r>
            <a:r>
              <a:rPr lang="en-US" dirty="0">
                <a:solidFill>
                  <a:srgbClr val="7A232F"/>
                </a:solidFill>
                <a:latin typeface="Arial"/>
                <a:cs typeface="Arial"/>
              </a:rPr>
              <a:t>road </a:t>
            </a:r>
            <a:r>
              <a:rPr lang="en-US" dirty="0" smtClean="0">
                <a:solidFill>
                  <a:srgbClr val="7A232F"/>
                </a:solidFill>
                <a:latin typeface="Arial"/>
                <a:cs typeface="Arial"/>
              </a:rPr>
              <a:t>networks, </a:t>
            </a:r>
            <a:r>
              <a:rPr lang="fr-FR" dirty="0">
                <a:solidFill>
                  <a:srgbClr val="7A232F"/>
                </a:solidFill>
                <a:latin typeface="Arial"/>
                <a:cs typeface="Arial"/>
              </a:rPr>
              <a:t>public transit lines</a:t>
            </a:r>
            <a:r>
              <a:rPr lang="en-US" dirty="0" smtClean="0">
                <a:solidFill>
                  <a:srgbClr val="7A232F"/>
                </a:solidFill>
                <a:latin typeface="Arial"/>
                <a:cs typeface="Arial"/>
              </a:rPr>
              <a:t>)</a:t>
            </a:r>
            <a:endParaRPr lang="en-US" dirty="0">
              <a:solidFill>
                <a:srgbClr val="7A232F"/>
              </a:solidFill>
              <a:latin typeface="Arial"/>
              <a:cs typeface="Arial"/>
            </a:endParaRPr>
          </a:p>
          <a:p>
            <a:pPr marL="541338" lvl="1" indent="-285750">
              <a:buFont typeface="Arial" panose="020B0604020202020204" pitchFamily="34" charset="0"/>
              <a:buChar char="•"/>
            </a:pPr>
            <a:r>
              <a:rPr lang="en-US" dirty="0" smtClean="0">
                <a:solidFill>
                  <a:srgbClr val="7A232F"/>
                </a:solidFill>
                <a:latin typeface="Arial"/>
                <a:cs typeface="Arial"/>
              </a:rPr>
              <a:t>Mesoscopic model: merge </a:t>
            </a:r>
            <a:r>
              <a:rPr lang="en-US" dirty="0">
                <a:solidFill>
                  <a:srgbClr val="7A232F"/>
                </a:solidFill>
                <a:latin typeface="Arial"/>
                <a:cs typeface="Arial"/>
              </a:rPr>
              <a:t>the global vision of the territory ( static modelling) and the fine vision of crossroads ( dynamic model</a:t>
            </a:r>
            <a:r>
              <a:rPr lang="en-US" dirty="0" smtClean="0">
                <a:solidFill>
                  <a:srgbClr val="7A232F"/>
                </a:solidFill>
                <a:latin typeface="Arial"/>
                <a:cs typeface="Arial"/>
              </a:rPr>
              <a:t>)</a:t>
            </a:r>
            <a:endParaRPr lang="en-US" dirty="0">
              <a:solidFill>
                <a:srgbClr val="7A232F"/>
              </a:solidFill>
              <a:latin typeface="Arial"/>
              <a:cs typeface="Arial"/>
            </a:endParaRPr>
          </a:p>
          <a:p>
            <a:pPr marL="541338" lvl="1" indent="-285750">
              <a:buFont typeface="Arial" panose="020B0604020202020204" pitchFamily="34" charset="0"/>
              <a:buChar char="•"/>
            </a:pPr>
            <a:r>
              <a:rPr lang="en-US" dirty="0">
                <a:solidFill>
                  <a:srgbClr val="7A232F"/>
                </a:solidFill>
                <a:latin typeface="Arial"/>
                <a:cs typeface="Arial"/>
              </a:rPr>
              <a:t>Allows the simulation of important events </a:t>
            </a:r>
            <a:r>
              <a:rPr lang="en-US" dirty="0" smtClean="0">
                <a:solidFill>
                  <a:srgbClr val="7A232F"/>
                </a:solidFill>
                <a:latin typeface="Arial"/>
                <a:cs typeface="Arial"/>
              </a:rPr>
              <a:t>(Paris Airshow at Le Bourget)</a:t>
            </a:r>
            <a:endParaRPr lang="en-US" dirty="0">
              <a:solidFill>
                <a:srgbClr val="7A232F"/>
              </a:solidFill>
              <a:latin typeface="Arial"/>
              <a:cs typeface="Arial"/>
            </a:endParaRPr>
          </a:p>
          <a:p>
            <a:pPr marL="541338" lvl="1" indent="-285750">
              <a:buFont typeface="Arial" panose="020B0604020202020204" pitchFamily="34" charset="0"/>
              <a:buChar char="•"/>
            </a:pPr>
            <a:r>
              <a:rPr lang="en-US" dirty="0">
                <a:solidFill>
                  <a:srgbClr val="7A232F"/>
                </a:solidFill>
                <a:latin typeface="Arial"/>
                <a:cs typeface="Arial"/>
              </a:rPr>
              <a:t>Upstream </a:t>
            </a:r>
            <a:r>
              <a:rPr lang="en-US" dirty="0" smtClean="0">
                <a:solidFill>
                  <a:srgbClr val="7A232F"/>
                </a:solidFill>
                <a:latin typeface="Arial"/>
                <a:cs typeface="Arial"/>
              </a:rPr>
              <a:t>forecast necessary for urban planning and recommendation for regulation actions</a:t>
            </a:r>
          </a:p>
          <a:p>
            <a:pPr marL="541338" lvl="1" indent="-285750">
              <a:buFont typeface="Arial" panose="020B0604020202020204" pitchFamily="34" charset="0"/>
              <a:buChar char="•"/>
            </a:pPr>
            <a:endParaRPr lang="en-US" dirty="0">
              <a:solidFill>
                <a:srgbClr val="601840"/>
              </a:solidFill>
              <a:latin typeface="Arial"/>
              <a:cs typeface="Aria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91230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701290" y="6488668"/>
            <a:ext cx="418654"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11</a:t>
            </a:r>
            <a:endParaRPr lang="fr-FR" b="1" dirty="0">
              <a:solidFill>
                <a:srgbClr val="E46C0A"/>
              </a:solidFill>
            </a:endParaRPr>
          </a:p>
        </p:txBody>
      </p:sp>
      <p:sp>
        <p:nvSpPr>
          <p:cNvPr id="7" name="Rectangle 6"/>
          <p:cNvSpPr/>
          <p:nvPr/>
        </p:nvSpPr>
        <p:spPr>
          <a:xfrm>
            <a:off x="0" y="6488668"/>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3770380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441776" y="434032"/>
            <a:ext cx="8500205"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b="1" dirty="0" smtClean="0">
                <a:solidFill>
                  <a:srgbClr val="7A232F"/>
                </a:solidFill>
                <a:latin typeface="Arial"/>
                <a:cs typeface="Arial"/>
              </a:rPr>
              <a:t>An open environment</a:t>
            </a:r>
            <a:endParaRPr lang="en-US" sz="3200" b="1" dirty="0">
              <a:solidFill>
                <a:srgbClr val="7A232F"/>
              </a:solidFill>
              <a:latin typeface="Arial"/>
              <a:cs typeface="Arial"/>
            </a:endParaRPr>
          </a:p>
        </p:txBody>
      </p:sp>
      <p:pic>
        <p:nvPicPr>
          <p:cNvPr id="2050" name="Picture 2" descr="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3"/>
            <a:ext cx="7842355" cy="3528392"/>
          </a:xfrm>
          <a:prstGeom prst="rect">
            <a:avLst/>
          </a:prstGeom>
          <a:solidFill>
            <a:srgbClr val="FCD5B5"/>
          </a:solidFill>
          <a:ln>
            <a:noFill/>
          </a:ln>
          <a:extLst/>
        </p:spPr>
      </p:pic>
      <p:sp>
        <p:nvSpPr>
          <p:cNvPr id="2" name="Rectangle 1"/>
          <p:cNvSpPr/>
          <p:nvPr/>
        </p:nvSpPr>
        <p:spPr>
          <a:xfrm>
            <a:off x="3275856"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725346" y="6513261"/>
            <a:ext cx="418654"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12</a:t>
            </a:r>
            <a:endParaRPr lang="fr-FR" b="1" dirty="0">
              <a:solidFill>
                <a:srgbClr val="E46C0A"/>
              </a:solidFill>
            </a:endParaRPr>
          </a:p>
        </p:txBody>
      </p:sp>
      <p:sp>
        <p:nvSpPr>
          <p:cNvPr id="6" name="Rectangle 5"/>
          <p:cNvSpPr/>
          <p:nvPr/>
        </p:nvSpPr>
        <p:spPr>
          <a:xfrm>
            <a:off x="9762" y="6505890"/>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
        <p:nvSpPr>
          <p:cNvPr id="7" name="ZoneTexte 6"/>
          <p:cNvSpPr txBox="1"/>
          <p:nvPr/>
        </p:nvSpPr>
        <p:spPr>
          <a:xfrm>
            <a:off x="1259632" y="5301208"/>
            <a:ext cx="676875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b="1" i="1" dirty="0"/>
              <a:t>From  Claire-SITI Toulouse multimodal dynamic web map</a:t>
            </a:r>
            <a:endParaRPr lang="fr-FR" b="1" i="1" dirty="0"/>
          </a:p>
          <a:p>
            <a:pPr algn="ctr"/>
            <a:endParaRPr lang="fr-FR" dirty="0"/>
          </a:p>
        </p:txBody>
      </p:sp>
      <p:sp>
        <p:nvSpPr>
          <p:cNvPr id="8" name="ZoneTexte 7"/>
          <p:cNvSpPr txBox="1"/>
          <p:nvPr/>
        </p:nvSpPr>
        <p:spPr>
          <a:xfrm>
            <a:off x="10876867" y="351259"/>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907954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7"/>
            <a:ext cx="7632848" cy="646331"/>
          </a:xfrm>
          <a:prstGeom prst="rect">
            <a:avLst/>
          </a:prstGeom>
        </p:spPr>
        <p:txBody>
          <a:bodyPr wrap="square">
            <a:spAutoFit/>
          </a:bodyPr>
          <a:lstStyle/>
          <a:p>
            <a:r>
              <a:rPr lang="fr-FR" dirty="0" smtClean="0"/>
              <a:t>.</a:t>
            </a:r>
            <a:endParaRPr lang="fr-FR" dirty="0"/>
          </a:p>
          <a:p>
            <a:r>
              <a:rPr lang="fr-FR" b="1" dirty="0"/>
              <a:t> </a:t>
            </a:r>
            <a:endParaRPr lang="fr-FR" dirty="0"/>
          </a:p>
        </p:txBody>
      </p:sp>
      <p:sp>
        <p:nvSpPr>
          <p:cNvPr id="3" name="Rectangle 2"/>
          <p:cNvSpPr/>
          <p:nvPr/>
        </p:nvSpPr>
        <p:spPr>
          <a:xfrm>
            <a:off x="827584" y="836712"/>
            <a:ext cx="7560840"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fr-FR" sz="2400" b="1" dirty="0"/>
              <a:t>* A. </a:t>
            </a:r>
            <a:r>
              <a:rPr lang="fr-FR" sz="2400" b="1" dirty="0" err="1"/>
              <a:t>Dupéret</a:t>
            </a:r>
            <a:r>
              <a:rPr lang="fr-FR" sz="2400" b="1" dirty="0"/>
              <a:t>, F. Aligne, </a:t>
            </a:r>
            <a:r>
              <a:rPr lang="fr-FR" sz="2400" b="1" dirty="0" err="1"/>
              <a:t>T</a:t>
            </a:r>
            <a:r>
              <a:rPr lang="fr-FR" sz="2400" b="1" dirty="0"/>
              <a:t>. </a:t>
            </a:r>
            <a:r>
              <a:rPr lang="fr-FR" sz="2400" b="1" dirty="0" err="1"/>
              <a:t>Glais</a:t>
            </a:r>
            <a:r>
              <a:rPr lang="fr-FR" sz="2400" b="1" dirty="0"/>
              <a:t>, C. </a:t>
            </a:r>
            <a:r>
              <a:rPr lang="fr-FR" sz="2400" b="1" dirty="0" err="1"/>
              <a:t>Isberie</a:t>
            </a:r>
            <a:r>
              <a:rPr lang="fr-FR" sz="2400" b="1" dirty="0"/>
              <a:t>, M. Munoz, </a:t>
            </a:r>
            <a:r>
              <a:rPr lang="fr-FR" sz="2400" b="1" dirty="0" smtClean="0"/>
              <a:t>            G</a:t>
            </a:r>
            <a:r>
              <a:rPr lang="fr-FR" sz="2400" b="1" dirty="0"/>
              <a:t>. </a:t>
            </a:r>
            <a:r>
              <a:rPr lang="fr-FR" sz="2400" b="1" dirty="0" err="1"/>
              <a:t>Scemama</a:t>
            </a:r>
            <a:r>
              <a:rPr lang="fr-FR" sz="2400" b="1" dirty="0"/>
              <a:t>, J.H. </a:t>
            </a:r>
            <a:r>
              <a:rPr lang="fr-FR" sz="2400" b="1" dirty="0" err="1"/>
              <a:t>Wilbrod</a:t>
            </a:r>
            <a:r>
              <a:rPr lang="fr-FR" sz="2400" b="1" dirty="0"/>
              <a:t> (2015) </a:t>
            </a:r>
          </a:p>
        </p:txBody>
      </p:sp>
      <p:sp>
        <p:nvSpPr>
          <p:cNvPr id="4" name="Rectangle 3"/>
          <p:cNvSpPr/>
          <p:nvPr/>
        </p:nvSpPr>
        <p:spPr>
          <a:xfrm>
            <a:off x="755576" y="3789040"/>
            <a:ext cx="7560840" cy="206210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fr-FR" sz="2000" b="1" i="1" dirty="0">
                <a:solidFill>
                  <a:schemeClr val="tx1"/>
                </a:solidFill>
              </a:rPr>
              <a:t>Projet RFM LaSDIM, Référentiel francilien de la mobilité / Large Scale Data Infrastructure for Mobility</a:t>
            </a:r>
            <a:r>
              <a:rPr lang="fr-FR" sz="2000" b="1" i="1" dirty="0" smtClean="0">
                <a:solidFill>
                  <a:schemeClr val="tx1"/>
                </a:solidFill>
              </a:rPr>
              <a:t>,   </a:t>
            </a:r>
          </a:p>
          <a:p>
            <a:endParaRPr lang="fr-FR" sz="2000" b="1" i="1" dirty="0">
              <a:solidFill>
                <a:schemeClr val="tx1"/>
              </a:solidFill>
            </a:endParaRPr>
          </a:p>
          <a:p>
            <a:pPr algn="ctr"/>
            <a:r>
              <a:rPr lang="fr-FR" b="1" i="1" dirty="0" smtClean="0"/>
              <a:t> </a:t>
            </a:r>
            <a:r>
              <a:rPr lang="fr-FR" b="1" i="1" dirty="0"/>
              <a:t>Application en milieu urbain en Seine-Saint-Denis</a:t>
            </a:r>
            <a:r>
              <a:rPr lang="fr-FR" b="1" dirty="0"/>
              <a:t>. </a:t>
            </a:r>
            <a:endParaRPr lang="fr-FR" b="1" dirty="0" smtClean="0"/>
          </a:p>
          <a:p>
            <a:endParaRPr lang="fr-FR" b="1" dirty="0" smtClean="0"/>
          </a:p>
          <a:p>
            <a:pPr algn="r"/>
            <a:r>
              <a:rPr lang="fr-FR" sz="1600" dirty="0"/>
              <a:t>Les rencontres de la mobilité intelligente, </a:t>
            </a:r>
            <a:r>
              <a:rPr lang="fr-FR" sz="1600" dirty="0" smtClean="0"/>
              <a:t>                                                </a:t>
            </a:r>
          </a:p>
          <a:p>
            <a:pPr algn="r"/>
            <a:r>
              <a:rPr lang="fr-FR" sz="1600" dirty="0" smtClean="0"/>
              <a:t>  Paris (</a:t>
            </a:r>
            <a:r>
              <a:rPr lang="fr-FR" sz="1600" dirty="0"/>
              <a:t>Congrès ATEC ITS France 2015)</a:t>
            </a:r>
            <a:r>
              <a:rPr lang="fr-FR" sz="1600" dirty="0" smtClean="0"/>
              <a:t>.</a:t>
            </a:r>
            <a:endParaRPr lang="fr-FR" sz="1600" dirty="0"/>
          </a:p>
        </p:txBody>
      </p:sp>
      <p:sp>
        <p:nvSpPr>
          <p:cNvPr id="5" name="Rectangle 4"/>
          <p:cNvSpPr/>
          <p:nvPr/>
        </p:nvSpPr>
        <p:spPr>
          <a:xfrm>
            <a:off x="1331640" y="2348880"/>
            <a:ext cx="6120680"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fr-FR" sz="3600" b="1" dirty="0"/>
              <a:t>Thank you for your attention</a:t>
            </a:r>
          </a:p>
        </p:txBody>
      </p:sp>
    </p:spTree>
    <p:extLst>
      <p:ext uri="{BB962C8B-B14F-4D97-AF65-F5344CB8AC3E}">
        <p14:creationId xmlns:p14="http://schemas.microsoft.com/office/powerpoint/2010/main" val="4110040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924800"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a:bodyPr>
          <a:lstStyle/>
          <a:p>
            <a:pPr algn="ctr"/>
            <a:r>
              <a:rPr lang="en-US" sz="3200" b="1" dirty="0">
                <a:solidFill>
                  <a:srgbClr val="7A232F"/>
                </a:solidFill>
                <a:latin typeface="Arial"/>
                <a:cs typeface="Arial"/>
              </a:rPr>
              <a:t>State of the art</a:t>
            </a:r>
          </a:p>
          <a:p>
            <a:endParaRPr lang="fr-FR" sz="4000" dirty="0">
              <a:solidFill>
                <a:schemeClr val="tx1">
                  <a:lumMod val="50000"/>
                  <a:lumOff val="50000"/>
                </a:schemeClr>
              </a:solidFill>
              <a:latin typeface="+mj-lt"/>
              <a:cs typeface="Arial" pitchFamily="34" charset="0"/>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6600"/>
                </a:solidFill>
              </a:rPr>
              <a:t>           </a:t>
            </a: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808"/>
            <a:ext cx="39604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1560" y="1700809"/>
            <a:ext cx="4536504" cy="4308872"/>
          </a:xfrm>
          <a:prstGeom prst="rect">
            <a:avLst/>
          </a:prstGeom>
          <a:solidFill>
            <a:schemeClr val="bg1">
              <a:lumMod val="95000"/>
            </a:schemeClr>
          </a:solidFill>
        </p:spPr>
        <p:txBody>
          <a:bodyPr wrap="square">
            <a:spAutoFit/>
          </a:bodyPr>
          <a:lstStyle/>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r>
              <a:rPr lang="en-US" sz="2000" b="1" dirty="0" smtClean="0">
                <a:solidFill>
                  <a:srgbClr val="601840"/>
                </a:solidFill>
                <a:latin typeface="Arial"/>
                <a:cs typeface="Arial"/>
              </a:rPr>
              <a:t>Context</a:t>
            </a:r>
            <a:endParaRPr lang="en-US" sz="2000" b="1" dirty="0">
              <a:solidFill>
                <a:srgbClr val="601840"/>
              </a:solidFill>
              <a:latin typeface="Arial"/>
              <a:cs typeface="Arial"/>
            </a:endParaRPr>
          </a:p>
          <a:p>
            <a:pPr marL="742950" lvl="1" indent="-285750">
              <a:buFont typeface="Arial" panose="020B0604020202020204" pitchFamily="34" charset="0"/>
              <a:buChar char="•"/>
            </a:pPr>
            <a:r>
              <a:rPr lang="en-US" dirty="0">
                <a:solidFill>
                  <a:srgbClr val="601840"/>
                </a:solidFill>
                <a:latin typeface="Arial"/>
                <a:cs typeface="Arial"/>
              </a:rPr>
              <a:t>Increasing amount of data</a:t>
            </a:r>
          </a:p>
          <a:p>
            <a:pPr marL="742950" lvl="1" indent="-285750">
              <a:buFont typeface="Arial" panose="020B0604020202020204" pitchFamily="34" charset="0"/>
              <a:buChar char="•"/>
            </a:pPr>
            <a:r>
              <a:rPr lang="en-US" dirty="0">
                <a:solidFill>
                  <a:srgbClr val="601840"/>
                </a:solidFill>
                <a:latin typeface="Arial"/>
                <a:cs typeface="Arial"/>
              </a:rPr>
              <a:t>Various providers</a:t>
            </a:r>
          </a:p>
          <a:p>
            <a:pPr marL="742950" lvl="1" indent="-285750">
              <a:buFont typeface="Arial" panose="020B0604020202020204" pitchFamily="34" charset="0"/>
              <a:buChar char="•"/>
            </a:pPr>
            <a:r>
              <a:rPr lang="en-US" dirty="0">
                <a:solidFill>
                  <a:srgbClr val="601840"/>
                </a:solidFill>
                <a:latin typeface="Arial"/>
                <a:cs typeface="Arial"/>
              </a:rPr>
              <a:t>Various uses</a:t>
            </a:r>
          </a:p>
          <a:p>
            <a:pPr marL="742950" lvl="1" indent="-285750">
              <a:buFont typeface="Arial" panose="020B0604020202020204" pitchFamily="34" charset="0"/>
              <a:buChar char="•"/>
            </a:pPr>
            <a:r>
              <a:rPr lang="en-US" dirty="0">
                <a:solidFill>
                  <a:srgbClr val="601840"/>
                </a:solidFill>
                <a:latin typeface="Arial"/>
                <a:cs typeface="Arial"/>
              </a:rPr>
              <a:t>Independent databases</a:t>
            </a:r>
          </a:p>
          <a:p>
            <a:pPr marL="742950" lvl="1" indent="-285750">
              <a:buFont typeface="Arial" panose="020B0604020202020204" pitchFamily="34" charset="0"/>
              <a:buChar char="•"/>
            </a:pPr>
            <a:r>
              <a:rPr lang="en-US" dirty="0" smtClean="0">
                <a:solidFill>
                  <a:srgbClr val="601840"/>
                </a:solidFill>
                <a:latin typeface="Arial"/>
                <a:cs typeface="Arial"/>
              </a:rPr>
              <a:t>…</a:t>
            </a:r>
            <a:endParaRPr lang="en-US" b="1" dirty="0" smtClean="0">
              <a:solidFill>
                <a:srgbClr val="601840"/>
              </a:solidFill>
              <a:latin typeface="Arial"/>
              <a:cs typeface="Arial"/>
            </a:endParaRPr>
          </a:p>
          <a:p>
            <a:endParaRPr lang="en-US" b="1" dirty="0" smtClean="0">
              <a:solidFill>
                <a:srgbClr val="601840"/>
              </a:solidFill>
              <a:latin typeface="Arial"/>
              <a:cs typeface="Arial"/>
            </a:endParaRPr>
          </a:p>
          <a:p>
            <a:pPr marL="285750" indent="-285750">
              <a:buFont typeface="Arial" panose="020B0604020202020204" pitchFamily="34" charset="0"/>
              <a:buChar char="•"/>
            </a:pPr>
            <a:r>
              <a:rPr lang="en-US" sz="2000" b="1" dirty="0" smtClean="0">
                <a:solidFill>
                  <a:srgbClr val="601840"/>
                </a:solidFill>
                <a:latin typeface="Arial"/>
                <a:cs typeface="Arial"/>
              </a:rPr>
              <a:t>Axis </a:t>
            </a:r>
            <a:r>
              <a:rPr lang="en-US" sz="2000" b="1" dirty="0">
                <a:solidFill>
                  <a:srgbClr val="601840"/>
                </a:solidFill>
                <a:latin typeface="Arial"/>
                <a:cs typeface="Arial"/>
              </a:rPr>
              <a:t>of progress</a:t>
            </a:r>
          </a:p>
          <a:p>
            <a:pPr marL="742950" lvl="1" indent="-285750">
              <a:buFont typeface="Arial" panose="020B0604020202020204" pitchFamily="34" charset="0"/>
              <a:buChar char="•"/>
            </a:pPr>
            <a:r>
              <a:rPr lang="en-US" dirty="0">
                <a:solidFill>
                  <a:srgbClr val="601840"/>
                </a:solidFill>
                <a:latin typeface="Arial"/>
                <a:cs typeface="Arial"/>
              </a:rPr>
              <a:t>Ensure data qualification/validation</a:t>
            </a:r>
          </a:p>
          <a:p>
            <a:pPr marL="742950" lvl="1" indent="-285750">
              <a:buFont typeface="Arial" panose="020B0604020202020204" pitchFamily="34" charset="0"/>
              <a:buChar char="•"/>
            </a:pPr>
            <a:r>
              <a:rPr lang="en-US" dirty="0">
                <a:solidFill>
                  <a:srgbClr val="601840"/>
                </a:solidFill>
                <a:latin typeface="Arial"/>
                <a:cs typeface="Arial"/>
              </a:rPr>
              <a:t>Minimize information redundancy</a:t>
            </a:r>
          </a:p>
          <a:p>
            <a:pPr marL="742950" lvl="1" indent="-285750">
              <a:buFont typeface="Arial" panose="020B0604020202020204" pitchFamily="34" charset="0"/>
              <a:buChar char="•"/>
            </a:pPr>
            <a:r>
              <a:rPr lang="en-US" dirty="0" err="1">
                <a:solidFill>
                  <a:srgbClr val="601840"/>
                </a:solidFill>
                <a:latin typeface="Arial"/>
                <a:cs typeface="Arial"/>
              </a:rPr>
              <a:t>Limitate</a:t>
            </a:r>
            <a:r>
              <a:rPr lang="en-US" dirty="0">
                <a:solidFill>
                  <a:srgbClr val="601840"/>
                </a:solidFill>
                <a:latin typeface="Arial"/>
                <a:cs typeface="Arial"/>
              </a:rPr>
              <a:t> the scatter of data sets</a:t>
            </a:r>
          </a:p>
          <a:p>
            <a:pPr marL="742950" lvl="1" indent="-285750">
              <a:buFont typeface="Arial" panose="020B0604020202020204" pitchFamily="34" charset="0"/>
              <a:buChar char="•"/>
            </a:pPr>
            <a:r>
              <a:rPr lang="en-US" dirty="0">
                <a:solidFill>
                  <a:srgbClr val="601840"/>
                </a:solidFill>
                <a:latin typeface="Arial"/>
                <a:cs typeface="Arial"/>
              </a:rPr>
              <a:t>Ensure sustainability</a:t>
            </a:r>
          </a:p>
          <a:p>
            <a:pPr marL="742950" lvl="1" indent="-285750">
              <a:buFont typeface="Arial" panose="020B0604020202020204" pitchFamily="34" charset="0"/>
              <a:buChar char="•"/>
            </a:pPr>
            <a:r>
              <a:rPr lang="en-US" dirty="0" smtClean="0">
                <a:solidFill>
                  <a:srgbClr val="601840"/>
                </a:solidFill>
                <a:latin typeface="Arial"/>
                <a:cs typeface="Arial"/>
              </a:rPr>
              <a:t>…</a:t>
            </a:r>
          </a:p>
          <a:p>
            <a:pPr lvl="1"/>
            <a:endParaRPr lang="en-US" dirty="0">
              <a:solidFill>
                <a:srgbClr val="601840"/>
              </a:solidFill>
              <a:latin typeface="Arial"/>
              <a:cs typeface="Arial"/>
            </a:endParaRPr>
          </a:p>
        </p:txBody>
      </p:sp>
      <p:sp>
        <p:nvSpPr>
          <p:cNvPr id="11" name="Rectangle 10"/>
          <p:cNvSpPr/>
          <p:nvPr/>
        </p:nvSpPr>
        <p:spPr>
          <a:xfrm>
            <a:off x="3491880"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13" name="ZoneTexte 12"/>
          <p:cNvSpPr txBox="1"/>
          <p:nvPr/>
        </p:nvSpPr>
        <p:spPr>
          <a:xfrm>
            <a:off x="8604448" y="6488668"/>
            <a:ext cx="43204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dirty="0" smtClean="0">
                <a:solidFill>
                  <a:srgbClr val="E46C0A"/>
                </a:solidFill>
              </a:rPr>
              <a:t>2</a:t>
            </a:r>
            <a:endParaRPr lang="fr-FR" dirty="0">
              <a:solidFill>
                <a:srgbClr val="E46C0A"/>
              </a:solidFill>
            </a:endParaRPr>
          </a:p>
        </p:txBody>
      </p:sp>
      <p:sp>
        <p:nvSpPr>
          <p:cNvPr id="14" name="ZoneTexte 13"/>
          <p:cNvSpPr txBox="1"/>
          <p:nvPr/>
        </p:nvSpPr>
        <p:spPr>
          <a:xfrm>
            <a:off x="107504" y="6471118"/>
            <a:ext cx="13681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b="1" dirty="0" smtClean="0">
                <a:solidFill>
                  <a:srgbClr val="E46C0A"/>
                </a:solidFill>
              </a:rPr>
              <a:t>27/11/2015</a:t>
            </a:r>
            <a:endParaRPr lang="fr-FR" b="1" dirty="0">
              <a:solidFill>
                <a:srgbClr val="E46C0A"/>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056070" y="2309540"/>
            <a:ext cx="6567682" cy="3867851"/>
            <a:chOff x="2077336" y="1852321"/>
            <a:chExt cx="6567682" cy="3867851"/>
          </a:xfrm>
        </p:grpSpPr>
        <p:sp>
          <p:nvSpPr>
            <p:cNvPr id="7" name="Titre 1"/>
            <p:cNvSpPr txBox="1">
              <a:spLocks/>
            </p:cNvSpPr>
            <p:nvPr/>
          </p:nvSpPr>
          <p:spPr>
            <a:xfrm>
              <a:off x="2748794" y="4496622"/>
              <a:ext cx="4336952" cy="519837"/>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effectLst>
                    <a:outerShdw blurRad="38100" dist="38100" dir="2700000" algn="tl">
                      <a:srgbClr val="000000">
                        <a:alpha val="43137"/>
                      </a:srgbClr>
                    </a:outerShdw>
                  </a:effectLst>
                </a:rPr>
                <a:t>The LaSDIM infrastructure</a:t>
              </a:r>
              <a:endParaRPr lang="fr-FR" sz="2800" b="1" dirty="0">
                <a:effectLst>
                  <a:outerShdw blurRad="38100" dist="38100" dir="2700000" algn="tl">
                    <a:srgbClr val="000000">
                      <a:alpha val="43137"/>
                    </a:srgbClr>
                  </a:outerShdw>
                </a:effectLst>
              </a:endParaRPr>
            </a:p>
          </p:txBody>
        </p:sp>
        <p:pic>
          <p:nvPicPr>
            <p:cNvPr id="13" name="Picture 2" descr="C:\Users\elecornue\AppData\Local\Microsoft\Windows\Temporary Internet Files\Content.IE5\9JRVBX3Y\mgr-velo-de-ville-holland-femm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1953" y="2557354"/>
              <a:ext cx="433647" cy="4754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elecornue\AppData\Local\Microsoft\Windows\Temporary Internet Files\Content.IE5\9KT2KRVN\Tram_logo_Base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955" y="5315170"/>
              <a:ext cx="415492" cy="4050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elecornue\AppData\Local\Microsoft\Windows\Temporary Internet Files\Content.IE5\E2O4TX9Q\720px-Bus_aus_Zusatzzeichen_1024-14.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413" y="3926781"/>
              <a:ext cx="578196" cy="3169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elecornue\AppData\Local\Microsoft\Windows\Temporary Internet Files\Content.IE5\6SR01ORR\800px-PKW_aus_Zusatzzeichen_1048-10.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8479" y="3672619"/>
              <a:ext cx="452921" cy="223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elecornue\AppData\Local\Microsoft\Windows\Temporary Internet Files\Content.IE5\6SR01ORR\Piéton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336" y="3513248"/>
              <a:ext cx="257478" cy="3169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elecornue\AppData\Local\Microsoft\Windows\Temporary Internet Files\Content.IE5\1DCCQPWO\train-310470_6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8168" y="3590528"/>
              <a:ext cx="268137" cy="4054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tse1.mm.bing.net/th?&amp;id=OIP.M790c68e991a219c221874e26bac9b755H0&amp;w=300&amp;h=300&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7592" y="3672619"/>
              <a:ext cx="202369" cy="221873"/>
            </a:xfrm>
            <a:prstGeom prst="rect">
              <a:avLst/>
            </a:prstGeom>
            <a:noFill/>
            <a:extLst>
              <a:ext uri="{909E8E84-426E-40dd-AFC4-6F175D3DCCD1}">
                <a14:hiddenFill xmlns:a14="http://schemas.microsoft.com/office/drawing/2010/main">
                  <a:solidFill>
                    <a:srgbClr val="FFFFFF"/>
                  </a:solidFill>
                </a14:hiddenFill>
              </a:ext>
            </a:extLst>
          </p:spPr>
        </p:pic>
        <p:sp>
          <p:nvSpPr>
            <p:cNvPr id="20" name="Organigramme : Processus 19"/>
            <p:cNvSpPr/>
            <p:nvPr/>
          </p:nvSpPr>
          <p:spPr>
            <a:xfrm>
              <a:off x="6630015" y="3774431"/>
              <a:ext cx="751738" cy="49947"/>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chemeClr val="bg1">
                    <a:lumMod val="65000"/>
                  </a:schemeClr>
                </a:solidFill>
              </a:endParaRPr>
            </a:p>
          </p:txBody>
        </p:sp>
        <p:sp>
          <p:nvSpPr>
            <p:cNvPr id="21" name="Organigramme : Processus 20"/>
            <p:cNvSpPr/>
            <p:nvPr/>
          </p:nvSpPr>
          <p:spPr>
            <a:xfrm>
              <a:off x="7893280" y="5571680"/>
              <a:ext cx="751738" cy="49947"/>
            </a:xfrm>
            <a:prstGeom prst="flowChartProces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chemeClr val="bg1">
                    <a:lumMod val="65000"/>
                  </a:schemeClr>
                </a:solidFill>
              </a:endParaRPr>
            </a:p>
          </p:txBody>
        </p:sp>
        <p:sp>
          <p:nvSpPr>
            <p:cNvPr id="22" name="Organigramme : Processus 21"/>
            <p:cNvSpPr/>
            <p:nvPr/>
          </p:nvSpPr>
          <p:spPr>
            <a:xfrm>
              <a:off x="6654072" y="5582879"/>
              <a:ext cx="751738" cy="49947"/>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chemeClr val="bg1">
                    <a:lumMod val="65000"/>
                  </a:schemeClr>
                </a:solidFill>
              </a:endParaRPr>
            </a:p>
          </p:txBody>
        </p:sp>
        <p:sp>
          <p:nvSpPr>
            <p:cNvPr id="23" name="Organigramme : Processus 22"/>
            <p:cNvSpPr/>
            <p:nvPr/>
          </p:nvSpPr>
          <p:spPr>
            <a:xfrm rot="5400000">
              <a:off x="6400142" y="5360542"/>
              <a:ext cx="507855" cy="36715"/>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chemeClr val="bg1">
                    <a:lumMod val="65000"/>
                  </a:schemeClr>
                </a:solidFill>
              </a:endParaRPr>
            </a:p>
          </p:txBody>
        </p:sp>
        <p:sp>
          <p:nvSpPr>
            <p:cNvPr id="24" name="Organigramme : Processus 23"/>
            <p:cNvSpPr/>
            <p:nvPr/>
          </p:nvSpPr>
          <p:spPr>
            <a:xfrm rot="5400000">
              <a:off x="5230079" y="4192645"/>
              <a:ext cx="412049" cy="57820"/>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rgbClr val="7030A0"/>
                </a:solidFill>
              </a:endParaRPr>
            </a:p>
          </p:txBody>
        </p:sp>
        <p:sp>
          <p:nvSpPr>
            <p:cNvPr id="25" name="Organigramme : Processus 24"/>
            <p:cNvSpPr/>
            <p:nvPr/>
          </p:nvSpPr>
          <p:spPr>
            <a:xfrm>
              <a:off x="5653844" y="3768300"/>
              <a:ext cx="578633" cy="49947"/>
            </a:xfrm>
            <a:prstGeom prst="flowChartProces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rgbClr val="7030A0"/>
                </a:solidFill>
              </a:endParaRPr>
            </a:p>
          </p:txBody>
        </p:sp>
        <p:sp>
          <p:nvSpPr>
            <p:cNvPr id="26" name="Organigramme : Processus 25"/>
            <p:cNvSpPr/>
            <p:nvPr/>
          </p:nvSpPr>
          <p:spPr>
            <a:xfrm rot="5400000">
              <a:off x="6071575" y="3270274"/>
              <a:ext cx="634401" cy="45556"/>
            </a:xfrm>
            <a:prstGeom prst="flowChartProces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rgbClr val="7030A0"/>
                </a:solidFill>
              </a:endParaRPr>
            </a:p>
          </p:txBody>
        </p:sp>
        <p:sp>
          <p:nvSpPr>
            <p:cNvPr id="27" name="Organigramme : Processus 26"/>
            <p:cNvSpPr/>
            <p:nvPr/>
          </p:nvSpPr>
          <p:spPr>
            <a:xfrm rot="5400000">
              <a:off x="6011991" y="2206328"/>
              <a:ext cx="753569" cy="45556"/>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rgbClr val="7030A0"/>
                </a:solidFill>
              </a:endParaRPr>
            </a:p>
          </p:txBody>
        </p:sp>
        <p:sp>
          <p:nvSpPr>
            <p:cNvPr id="28" name="Organigramme : Processus 27"/>
            <p:cNvSpPr/>
            <p:nvPr/>
          </p:nvSpPr>
          <p:spPr>
            <a:xfrm>
              <a:off x="2394943" y="3651602"/>
              <a:ext cx="463211" cy="40253"/>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chemeClr val="bg1">
                    <a:lumMod val="65000"/>
                  </a:schemeClr>
                </a:solidFill>
              </a:endParaRPr>
            </a:p>
          </p:txBody>
        </p:sp>
        <p:sp>
          <p:nvSpPr>
            <p:cNvPr id="29" name="Organigramme : Processus 28"/>
            <p:cNvSpPr/>
            <p:nvPr/>
          </p:nvSpPr>
          <p:spPr>
            <a:xfrm rot="5400000">
              <a:off x="2720564" y="3770834"/>
              <a:ext cx="275179" cy="36715"/>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chemeClr val="bg1">
                    <a:lumMod val="65000"/>
                  </a:schemeClr>
                </a:solidFill>
              </a:endParaRPr>
            </a:p>
          </p:txBody>
        </p:sp>
        <p:sp>
          <p:nvSpPr>
            <p:cNvPr id="30" name="Organigramme : Processus 29"/>
            <p:cNvSpPr/>
            <p:nvPr/>
          </p:nvSpPr>
          <p:spPr>
            <a:xfrm rot="5400000">
              <a:off x="2779211" y="4322458"/>
              <a:ext cx="164689" cy="45556"/>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lumMod val="65000"/>
                    </a:schemeClr>
                  </a:solidFill>
                </a:ln>
                <a:solidFill>
                  <a:srgbClr val="7030A0"/>
                </a:solidFill>
              </a:endParaRPr>
            </a:p>
          </p:txBody>
        </p:sp>
      </p:grpSp>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467544" y="260648"/>
            <a:ext cx="8287554"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rgbClr val="7A232F"/>
                </a:solidFill>
                <a:latin typeface="Arial"/>
                <a:cs typeface="Arial"/>
              </a:rPr>
              <a:t>The Aim of the LaSDIM project</a:t>
            </a:r>
            <a:endParaRPr lang="en-US" sz="3200" b="1" dirty="0">
              <a:solidFill>
                <a:srgbClr val="7A232F"/>
              </a:solidFill>
              <a:latin typeface="Arial"/>
              <a:cs typeface="Arial"/>
            </a:endParaRPr>
          </a:p>
        </p:txBody>
      </p:sp>
      <p:sp>
        <p:nvSpPr>
          <p:cNvPr id="5" name="TextBox 4"/>
          <p:cNvSpPr txBox="1"/>
          <p:nvPr/>
        </p:nvSpPr>
        <p:spPr>
          <a:xfrm>
            <a:off x="443355" y="1152453"/>
            <a:ext cx="8190282" cy="5693867"/>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smtClean="0">
                <a:solidFill>
                  <a:srgbClr val="601840"/>
                </a:solidFill>
                <a:latin typeface="Arial"/>
                <a:cs typeface="Arial"/>
              </a:rPr>
              <a:t>Specifiy</a:t>
            </a:r>
            <a:r>
              <a:rPr lang="en-US" sz="2000" b="1" dirty="0" smtClean="0">
                <a:solidFill>
                  <a:srgbClr val="601840"/>
                </a:solidFill>
                <a:latin typeface="Arial"/>
                <a:cs typeface="Arial"/>
              </a:rPr>
              <a:t> an infrastructure dedicated to smart mobility</a:t>
            </a:r>
          </a:p>
          <a:p>
            <a:pPr marL="742950" lvl="1" indent="-285750">
              <a:buFont typeface="Arial" panose="020B0604020202020204" pitchFamily="34" charset="0"/>
              <a:buChar char="•"/>
            </a:pPr>
            <a:r>
              <a:rPr lang="en-US" dirty="0" smtClean="0">
                <a:solidFill>
                  <a:srgbClr val="601840"/>
                </a:solidFill>
                <a:latin typeface="Arial"/>
                <a:cs typeface="Arial"/>
              </a:rPr>
              <a:t>Provide a first-level data model of objects and networks of interest </a:t>
            </a:r>
          </a:p>
          <a:p>
            <a:pPr marL="1200150" lvl="2" indent="-285750">
              <a:buFont typeface="Arial" panose="020B0604020202020204" pitchFamily="34" charset="0"/>
              <a:buChar char="•"/>
            </a:pPr>
            <a:r>
              <a:rPr lang="en-US" dirty="0" smtClean="0">
                <a:solidFill>
                  <a:srgbClr val="601840"/>
                </a:solidFill>
                <a:latin typeface="Arial"/>
                <a:cs typeface="Arial"/>
              </a:rPr>
              <a:t>with a guaranteed </a:t>
            </a:r>
            <a:r>
              <a:rPr lang="en-US" dirty="0" err="1" smtClean="0">
                <a:solidFill>
                  <a:srgbClr val="601840"/>
                </a:solidFill>
                <a:latin typeface="Arial"/>
                <a:cs typeface="Arial"/>
              </a:rPr>
              <a:t>geolocalisation</a:t>
            </a:r>
            <a:endParaRPr lang="en-US" dirty="0" smtClean="0">
              <a:solidFill>
                <a:srgbClr val="601840"/>
              </a:solidFill>
              <a:latin typeface="Arial"/>
              <a:cs typeface="Arial"/>
            </a:endParaRPr>
          </a:p>
          <a:p>
            <a:pPr marL="1657350" lvl="3" indent="-285750">
              <a:buFont typeface="Arial" panose="020B0604020202020204" pitchFamily="34" charset="0"/>
              <a:buChar char="•"/>
            </a:pPr>
            <a:r>
              <a:rPr lang="en-US" dirty="0">
                <a:solidFill>
                  <a:srgbClr val="601840"/>
                </a:solidFill>
                <a:latin typeface="Arial"/>
                <a:cs typeface="Arial"/>
              </a:rPr>
              <a:t>r</a:t>
            </a:r>
            <a:r>
              <a:rPr lang="en-US" dirty="0" smtClean="0">
                <a:solidFill>
                  <a:srgbClr val="601840"/>
                </a:solidFill>
                <a:latin typeface="Arial"/>
                <a:cs typeface="Arial"/>
              </a:rPr>
              <a:t>elying on standards formats and ad-hoc norms</a:t>
            </a:r>
          </a:p>
          <a:p>
            <a:pPr marL="2571750" lvl="5" indent="-285750">
              <a:buFont typeface="Arial" panose="020B0604020202020204" pitchFamily="34" charset="0"/>
              <a:buChar char="•"/>
            </a:pPr>
            <a:r>
              <a:rPr lang="en-US" dirty="0" smtClean="0">
                <a:solidFill>
                  <a:srgbClr val="601840"/>
                </a:solidFill>
                <a:latin typeface="Arial"/>
                <a:cs typeface="Arial"/>
              </a:rPr>
              <a:t>re-usable by all actors for all purposes</a:t>
            </a:r>
          </a:p>
          <a:p>
            <a:pPr marL="742950" lvl="1" indent="-285750">
              <a:buFont typeface="Arial" panose="020B0604020202020204" pitchFamily="34" charset="0"/>
              <a:buChar char="•"/>
            </a:pPr>
            <a:r>
              <a:rPr lang="en-US" dirty="0" smtClean="0">
                <a:solidFill>
                  <a:srgbClr val="601840"/>
                </a:solidFill>
                <a:latin typeface="Arial"/>
                <a:cs typeface="Arial"/>
              </a:rPr>
              <a:t>Updated on the fly by the concerned authorities or actors</a:t>
            </a:r>
          </a:p>
          <a:p>
            <a:pPr marL="742950" lvl="1" indent="-285750">
              <a:buFont typeface="Arial" panose="020B0604020202020204" pitchFamily="34" charset="0"/>
              <a:buChar char="•"/>
            </a:pPr>
            <a:r>
              <a:rPr lang="en-US" dirty="0" smtClean="0">
                <a:solidFill>
                  <a:srgbClr val="601840"/>
                </a:solidFill>
                <a:latin typeface="Arial"/>
                <a:cs typeface="Arial"/>
              </a:rPr>
              <a:t>Supporting all new oncoming services</a:t>
            </a: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r>
              <a:rPr lang="en-US" sz="2000" b="1" dirty="0" smtClean="0">
                <a:solidFill>
                  <a:srgbClr val="601840"/>
                </a:solidFill>
                <a:latin typeface="Arial"/>
                <a:cs typeface="Arial"/>
              </a:rPr>
              <a:t>Proof of concept on a urban territory</a:t>
            </a:r>
          </a:p>
          <a:p>
            <a:pPr marL="742950" lvl="1" indent="-285750">
              <a:buFont typeface="Arial" panose="020B0604020202020204" pitchFamily="34" charset="0"/>
              <a:buChar char="•"/>
            </a:pPr>
            <a:r>
              <a:rPr lang="en-US" dirty="0" smtClean="0">
                <a:solidFill>
                  <a:srgbClr val="601840"/>
                </a:solidFill>
                <a:latin typeface="Arial"/>
                <a:cs typeface="Arial"/>
              </a:rPr>
              <a:t>Department of Seine-Saint-Denis (France) </a:t>
            </a: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smtClean="0">
              <a:solidFill>
                <a:srgbClr val="601840"/>
              </a:solidFill>
              <a:latin typeface="Arial"/>
              <a:cs typeface="Arial"/>
            </a:endParaRPr>
          </a:p>
          <a:p>
            <a:endParaRPr lang="en-US" dirty="0" smtClean="0">
              <a:solidFill>
                <a:srgbClr val="601840"/>
              </a:solidFill>
              <a:latin typeface="Arial"/>
              <a:cs typeface="Arial"/>
            </a:endParaRPr>
          </a:p>
          <a:p>
            <a:endParaRPr lang="en-US" dirty="0">
              <a:solidFill>
                <a:srgbClr val="601840"/>
              </a:solidFill>
              <a:latin typeface="Arial"/>
              <a:cs typeface="Arial"/>
            </a:endParaRPr>
          </a:p>
        </p:txBody>
      </p:sp>
      <p:sp>
        <p:nvSpPr>
          <p:cNvPr id="2" name="Rectangle 1"/>
          <p:cNvSpPr/>
          <p:nvPr/>
        </p:nvSpPr>
        <p:spPr>
          <a:xfrm>
            <a:off x="3059832"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6" name="Rectangle 5"/>
          <p:cNvSpPr/>
          <p:nvPr/>
        </p:nvSpPr>
        <p:spPr>
          <a:xfrm>
            <a:off x="8676456" y="6488668"/>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dirty="0" smtClean="0">
                <a:solidFill>
                  <a:srgbClr val="E46C0A"/>
                </a:solidFill>
              </a:rPr>
              <a:t>3</a:t>
            </a:r>
            <a:endParaRPr lang="fr-FR" dirty="0">
              <a:solidFill>
                <a:srgbClr val="E46C0A"/>
              </a:solidFill>
            </a:endParaRPr>
          </a:p>
        </p:txBody>
      </p:sp>
      <p:sp>
        <p:nvSpPr>
          <p:cNvPr id="8" name="Rectangle 7"/>
          <p:cNvSpPr/>
          <p:nvPr/>
        </p:nvSpPr>
        <p:spPr>
          <a:xfrm>
            <a:off x="0" y="6513261"/>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10239651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441776" y="434032"/>
            <a:ext cx="8266289" cy="5847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solidFill>
                  <a:srgbClr val="7A232F"/>
                </a:solidFill>
                <a:latin typeface="Arial"/>
                <a:cs typeface="Arial"/>
              </a:rPr>
              <a:t>Collaborative and multimodal</a:t>
            </a:r>
            <a:endParaRPr lang="en-US" sz="3200" b="1" dirty="0">
              <a:solidFill>
                <a:srgbClr val="7A232F"/>
              </a:solidFill>
              <a:latin typeface="Arial"/>
              <a:cs typeface="Arial"/>
            </a:endParaRPr>
          </a:p>
        </p:txBody>
      </p:sp>
      <p:sp>
        <p:nvSpPr>
          <p:cNvPr id="5" name="TextBox 4"/>
          <p:cNvSpPr txBox="1"/>
          <p:nvPr/>
        </p:nvSpPr>
        <p:spPr>
          <a:xfrm>
            <a:off x="443355" y="1467195"/>
            <a:ext cx="8190282" cy="3416320"/>
          </a:xfrm>
          <a:prstGeom prst="rect">
            <a:avLst/>
          </a:prstGeom>
          <a:noFill/>
        </p:spPr>
        <p:txBody>
          <a:bodyPr wrap="square" rtlCol="0">
            <a:spAutoFit/>
          </a:bodyPr>
          <a:lstStyle/>
          <a:p>
            <a:pPr marL="742950" lvl="1"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a:solidFill>
                <a:srgbClr val="601840"/>
              </a:solidFill>
              <a:latin typeface="Arial"/>
              <a:cs typeface="Arial"/>
            </a:endParaRPr>
          </a:p>
        </p:txBody>
      </p:sp>
      <p:pic>
        <p:nvPicPr>
          <p:cNvPr id="6" name="Picture 2" descr="Synoptique LaSD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71600" y="1332602"/>
            <a:ext cx="7416824" cy="4855405"/>
          </a:xfrm>
          <a:prstGeom prst="rect">
            <a:avLst/>
          </a:prstGeom>
          <a:solidFill>
            <a:srgbClr val="FFFF00"/>
          </a:solidFill>
        </p:spPr>
      </p:pic>
      <p:sp>
        <p:nvSpPr>
          <p:cNvPr id="2" name="Rectangle 1"/>
          <p:cNvSpPr/>
          <p:nvPr/>
        </p:nvSpPr>
        <p:spPr>
          <a:xfrm>
            <a:off x="3203848" y="6513261"/>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842340" y="6488668"/>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dirty="0" smtClean="0">
                <a:solidFill>
                  <a:srgbClr val="E46C0A"/>
                </a:solidFill>
              </a:rPr>
              <a:t>4</a:t>
            </a:r>
            <a:endParaRPr lang="fr-FR" dirty="0">
              <a:solidFill>
                <a:srgbClr val="E46C0A"/>
              </a:solidFill>
            </a:endParaRPr>
          </a:p>
        </p:txBody>
      </p:sp>
      <p:sp>
        <p:nvSpPr>
          <p:cNvPr id="7" name="Rectangle 6"/>
          <p:cNvSpPr/>
          <p:nvPr/>
        </p:nvSpPr>
        <p:spPr>
          <a:xfrm>
            <a:off x="0" y="6488668"/>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2072909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395536" y="332656"/>
            <a:ext cx="8419193" cy="58477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b="1" dirty="0" smtClean="0">
                <a:solidFill>
                  <a:srgbClr val="7A232F"/>
                </a:solidFill>
                <a:latin typeface="Arial"/>
                <a:cs typeface="Arial"/>
              </a:rPr>
              <a:t>The LaSDIM consortium</a:t>
            </a:r>
            <a:endParaRPr lang="en-US" sz="3200" b="1" dirty="0">
              <a:solidFill>
                <a:srgbClr val="7A232F"/>
              </a:solidFill>
              <a:latin typeface="Arial"/>
              <a:cs typeface="Arial"/>
            </a:endParaRPr>
          </a:p>
        </p:txBody>
      </p:sp>
      <p:sp>
        <p:nvSpPr>
          <p:cNvPr id="5" name="TextBox 4"/>
          <p:cNvSpPr txBox="1"/>
          <p:nvPr/>
        </p:nvSpPr>
        <p:spPr>
          <a:xfrm>
            <a:off x="443355" y="1467195"/>
            <a:ext cx="8190282" cy="815607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601840"/>
                </a:solidFill>
                <a:latin typeface="Arial"/>
                <a:cs typeface="Arial"/>
              </a:rPr>
              <a:t>THALES, project leader</a:t>
            </a:r>
          </a:p>
          <a:p>
            <a:pPr marL="742950" lvl="1" indent="-285750">
              <a:buFont typeface="Arial" panose="020B0604020202020204" pitchFamily="34" charset="0"/>
              <a:buChar char="•"/>
            </a:pPr>
            <a:r>
              <a:rPr lang="en-US" dirty="0" smtClean="0">
                <a:solidFill>
                  <a:srgbClr val="601840"/>
                </a:solidFill>
                <a:latin typeface="Arial"/>
                <a:cs typeface="Arial"/>
              </a:rPr>
              <a:t>TCS Communications and services</a:t>
            </a:r>
          </a:p>
          <a:p>
            <a:pPr marL="742950" lvl="1" indent="-285750">
              <a:buFont typeface="Arial" panose="020B0604020202020204" pitchFamily="34" charset="0"/>
              <a:buChar char="•"/>
            </a:pPr>
            <a:r>
              <a:rPr lang="en-US" dirty="0" smtClean="0">
                <a:solidFill>
                  <a:srgbClr val="601840"/>
                </a:solidFill>
                <a:latin typeface="Arial"/>
                <a:cs typeface="Arial"/>
              </a:rPr>
              <a:t>TRT Research and technology</a:t>
            </a: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r>
              <a:rPr lang="en-US" b="1" dirty="0" smtClean="0">
                <a:solidFill>
                  <a:srgbClr val="601840"/>
                </a:solidFill>
                <a:latin typeface="Arial"/>
                <a:cs typeface="Arial"/>
              </a:rPr>
              <a:t>Ifsttar, research public body for transport				</a:t>
            </a:r>
          </a:p>
          <a:p>
            <a:pPr marL="285750" indent="-285750">
              <a:buFont typeface="Arial" panose="020B0604020202020204" pitchFamily="34" charset="0"/>
              <a:buChar char="•"/>
            </a:pPr>
            <a:r>
              <a:rPr lang="en-US" b="1" dirty="0" smtClean="0">
                <a:solidFill>
                  <a:srgbClr val="601840"/>
                </a:solidFill>
                <a:latin typeface="Arial"/>
                <a:cs typeface="Arial"/>
              </a:rPr>
              <a:t>IGN, research and data provider public body</a:t>
            </a: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r>
              <a:rPr lang="en-US" b="1" dirty="0" smtClean="0">
                <a:solidFill>
                  <a:srgbClr val="601840"/>
                </a:solidFill>
                <a:latin typeface="Arial"/>
                <a:cs typeface="Arial"/>
              </a:rPr>
              <a:t>CDVIA, SME transport consultancy</a:t>
            </a:r>
          </a:p>
          <a:p>
            <a:pPr marL="285750" indent="-285750">
              <a:buFont typeface="Arial" panose="020B0604020202020204" pitchFamily="34" charset="0"/>
              <a:buChar char="•"/>
            </a:pPr>
            <a:r>
              <a:rPr lang="en-US" b="1" dirty="0" smtClean="0">
                <a:solidFill>
                  <a:srgbClr val="601840"/>
                </a:solidFill>
                <a:latin typeface="Arial"/>
                <a:cs typeface="Arial"/>
              </a:rPr>
              <a:t>Neavia Technoloies, </a:t>
            </a:r>
            <a:r>
              <a:rPr lang="en-US" b="1" dirty="0">
                <a:solidFill>
                  <a:srgbClr val="601840"/>
                </a:solidFill>
                <a:latin typeface="Arial"/>
                <a:cs typeface="Arial"/>
              </a:rPr>
              <a:t>SME </a:t>
            </a:r>
            <a:r>
              <a:rPr lang="en-US" b="1" dirty="0" smtClean="0">
                <a:solidFill>
                  <a:srgbClr val="601840"/>
                </a:solidFill>
                <a:latin typeface="Arial"/>
                <a:cs typeface="Arial"/>
              </a:rPr>
              <a:t>multi-sensors data</a:t>
            </a: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r>
              <a:rPr lang="en-US" b="1" dirty="0">
                <a:solidFill>
                  <a:srgbClr val="601840"/>
                </a:solidFill>
                <a:latin typeface="Arial"/>
                <a:cs typeface="Arial"/>
              </a:rPr>
              <a:t>WTV, Subcontractor and project </a:t>
            </a:r>
            <a:r>
              <a:rPr lang="en-US" b="1" dirty="0" smtClean="0">
                <a:solidFill>
                  <a:srgbClr val="601840"/>
                </a:solidFill>
                <a:latin typeface="Arial"/>
                <a:cs typeface="Arial"/>
              </a:rPr>
              <a:t>coordination</a:t>
            </a:r>
          </a:p>
          <a:p>
            <a:endParaRPr lang="en-US" b="1" dirty="0">
              <a:solidFill>
                <a:srgbClr val="601840"/>
              </a:solidFill>
              <a:latin typeface="Arial"/>
              <a:cs typeface="Arial"/>
            </a:endParaRPr>
          </a:p>
          <a:p>
            <a:pPr algn="ctr"/>
            <a:endParaRPr lang="en-US" dirty="0" smtClean="0">
              <a:solidFill>
                <a:srgbClr val="601840"/>
              </a:solidFill>
              <a:latin typeface="Arial"/>
              <a:cs typeface="Arial"/>
            </a:endParaRPr>
          </a:p>
          <a:p>
            <a:pPr marL="285750" indent="-285750">
              <a:buFont typeface="Arial" panose="020B0604020202020204" pitchFamily="34" charset="0"/>
              <a:buChar char="•"/>
            </a:pPr>
            <a:r>
              <a:rPr lang="en-US" b="1" dirty="0" smtClean="0">
                <a:solidFill>
                  <a:srgbClr val="601840"/>
                </a:solidFill>
                <a:latin typeface="Arial"/>
                <a:cs typeface="Arial"/>
              </a:rPr>
              <a:t>And a site of experiment </a:t>
            </a:r>
          </a:p>
          <a:p>
            <a:r>
              <a:rPr lang="en-US" b="1" dirty="0">
                <a:solidFill>
                  <a:srgbClr val="601840"/>
                </a:solidFill>
                <a:latin typeface="Arial"/>
                <a:cs typeface="Arial"/>
              </a:rPr>
              <a:t> </a:t>
            </a:r>
            <a:r>
              <a:rPr lang="en-US" b="1" dirty="0" smtClean="0">
                <a:solidFill>
                  <a:srgbClr val="601840"/>
                </a:solidFill>
                <a:latin typeface="Arial"/>
                <a:cs typeface="Arial"/>
              </a:rPr>
              <a:t>    Départment of Seine-</a:t>
            </a:r>
            <a:r>
              <a:rPr lang="en-US" b="1" dirty="0">
                <a:solidFill>
                  <a:srgbClr val="601840"/>
                </a:solidFill>
                <a:latin typeface="Arial"/>
                <a:cs typeface="Arial"/>
              </a:rPr>
              <a:t>S</a:t>
            </a:r>
            <a:r>
              <a:rPr lang="en-US" b="1" dirty="0" smtClean="0">
                <a:solidFill>
                  <a:srgbClr val="601840"/>
                </a:solidFill>
                <a:latin typeface="Arial"/>
                <a:cs typeface="Arial"/>
              </a:rPr>
              <a:t>aint-Denis</a:t>
            </a:r>
          </a:p>
          <a:p>
            <a:pPr marL="285750"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a:solidFill>
                <a:srgbClr val="601840"/>
              </a:solidFill>
              <a:latin typeface="Arial"/>
              <a:cs typeface="Aria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756025999"/>
              </p:ext>
            </p:extLst>
          </p:nvPr>
        </p:nvGraphicFramePr>
        <p:xfrm>
          <a:off x="6516216" y="1467194"/>
          <a:ext cx="1801620" cy="377629"/>
        </p:xfrm>
        <a:graphic>
          <a:graphicData uri="http://schemas.openxmlformats.org/presentationml/2006/ole">
            <mc:AlternateContent xmlns:mc="http://schemas.openxmlformats.org/markup-compatibility/2006">
              <mc:Choice xmlns:v="urn:schemas-microsoft-com:vml" Requires="v">
                <p:oleObj spid="_x0000_s2089" name="Image" r:id="rId3" imgW="2664178" imgH="666044" progId="Word.Picture.8">
                  <p:embed/>
                </p:oleObj>
              </mc:Choice>
              <mc:Fallback>
                <p:oleObj name="Image" r:id="rId3" imgW="2664178" imgH="66604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5882" t="22699" r="5882" b="16492"/>
                      <a:stretch>
                        <a:fillRect/>
                      </a:stretch>
                    </p:blipFill>
                    <p:spPr bwMode="auto">
                      <a:xfrm>
                        <a:off x="6516216" y="1467194"/>
                        <a:ext cx="1801620" cy="377629"/>
                      </a:xfrm>
                      <a:prstGeom prst="rect">
                        <a:avLst/>
                      </a:prstGeom>
                      <a:noFill/>
                      <a:ln>
                        <a:noFill/>
                      </a:ln>
                      <a:extLst/>
                    </p:spPr>
                  </p:pic>
                </p:oleObj>
              </mc:Fallback>
            </mc:AlternateContent>
          </a:graphicData>
        </a:graphic>
      </p:graphicFrame>
      <p:pic>
        <p:nvPicPr>
          <p:cNvPr id="7" name="Picture 17" descr="Logo IFSTTAR"/>
          <p:cNvPicPr>
            <a:picLocks noChangeAspect="1" noChangeArrowheads="1"/>
          </p:cNvPicPr>
          <p:nvPr/>
        </p:nvPicPr>
        <p:blipFill>
          <a:blip r:embed="rId5"/>
          <a:srcRect/>
          <a:stretch>
            <a:fillRect/>
          </a:stretch>
        </p:blipFill>
        <p:spPr bwMode="auto">
          <a:xfrm>
            <a:off x="6660233" y="2044003"/>
            <a:ext cx="1711034" cy="484064"/>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8" name="Picture 9" descr="nu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2538700"/>
            <a:ext cx="101403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272" y="3396001"/>
            <a:ext cx="1286931" cy="583754"/>
          </a:xfrm>
          <a:prstGeom prst="rect">
            <a:avLst/>
          </a:prstGeom>
        </p:spPr>
      </p:pic>
      <p:pic>
        <p:nvPicPr>
          <p:cNvPr id="12" name="Imag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933056"/>
            <a:ext cx="141230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60232" y="4653136"/>
            <a:ext cx="158273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SSD_FOND_BLEU_Q_10C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5373216"/>
            <a:ext cx="1835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75856"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6" name="Rectangle 5"/>
          <p:cNvSpPr/>
          <p:nvPr/>
        </p:nvSpPr>
        <p:spPr>
          <a:xfrm>
            <a:off x="8837379" y="6492660"/>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5</a:t>
            </a:r>
            <a:endParaRPr lang="fr-FR" b="1" dirty="0">
              <a:solidFill>
                <a:srgbClr val="E46C0A"/>
              </a:solidFill>
            </a:endParaRPr>
          </a:p>
        </p:txBody>
      </p:sp>
      <p:sp>
        <p:nvSpPr>
          <p:cNvPr id="15" name="Rectangle 14"/>
          <p:cNvSpPr/>
          <p:nvPr/>
        </p:nvSpPr>
        <p:spPr>
          <a:xfrm>
            <a:off x="0" y="6488668"/>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42670283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179512" y="260649"/>
            <a:ext cx="8640960" cy="584776"/>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smtClean="0">
                <a:solidFill>
                  <a:srgbClr val="7A232F"/>
                </a:solidFill>
                <a:latin typeface="Arial"/>
                <a:cs typeface="Arial"/>
              </a:rPr>
              <a:t>Reference &amp; </a:t>
            </a:r>
            <a:r>
              <a:rPr lang="en-US" sz="3200" b="1" dirty="0">
                <a:solidFill>
                  <a:srgbClr val="7A232F"/>
                </a:solidFill>
                <a:latin typeface="Arial"/>
                <a:cs typeface="Arial"/>
              </a:rPr>
              <a:t>authoritative </a:t>
            </a:r>
            <a:r>
              <a:rPr lang="en-US" sz="3200" b="1" dirty="0" smtClean="0">
                <a:solidFill>
                  <a:srgbClr val="7A232F"/>
                </a:solidFill>
                <a:latin typeface="Arial"/>
                <a:cs typeface="Arial"/>
              </a:rPr>
              <a:t>geolocalization</a:t>
            </a:r>
            <a:endParaRPr lang="en-US" sz="3200" b="1" dirty="0">
              <a:solidFill>
                <a:srgbClr val="7A232F"/>
              </a:solidFill>
              <a:latin typeface="Arial"/>
              <a:cs typeface="Arial"/>
            </a:endParaRPr>
          </a:p>
        </p:txBody>
      </p:sp>
      <p:sp>
        <p:nvSpPr>
          <p:cNvPr id="5" name="TextBox 4"/>
          <p:cNvSpPr txBox="1"/>
          <p:nvPr/>
        </p:nvSpPr>
        <p:spPr>
          <a:xfrm>
            <a:off x="467544" y="1340768"/>
            <a:ext cx="2843787" cy="2308324"/>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b="1" dirty="0" smtClean="0">
                <a:solidFill>
                  <a:srgbClr val="601840"/>
                </a:solidFill>
                <a:latin typeface="Arial"/>
                <a:cs typeface="Arial"/>
              </a:rPr>
              <a:t>A regional, national, supranational data infrastructure</a:t>
            </a:r>
          </a:p>
          <a:p>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285750" indent="-285750">
              <a:buFont typeface="Arial" panose="020B0604020202020204" pitchFamily="34" charset="0"/>
              <a:buChar char="•"/>
            </a:pPr>
            <a:r>
              <a:rPr lang="en-US" b="1" dirty="0" smtClean="0">
                <a:solidFill>
                  <a:srgbClr val="601840"/>
                </a:solidFill>
                <a:latin typeface="Arial"/>
                <a:cs typeface="Arial"/>
              </a:rPr>
              <a:t>Norms and standards</a:t>
            </a:r>
            <a:endParaRPr lang="en-US" b="1" dirty="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endParaRPr lang="en-US" dirty="0">
              <a:solidFill>
                <a:srgbClr val="601840"/>
              </a:solidFill>
              <a:latin typeface="Arial"/>
              <a:cs typeface="Arial"/>
            </a:endParaRPr>
          </a:p>
        </p:txBody>
      </p:sp>
      <p:pic>
        <p:nvPicPr>
          <p:cNvPr id="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757" t="37842" r="8088" b="20812"/>
          <a:stretch/>
        </p:blipFill>
        <p:spPr bwMode="auto">
          <a:xfrm>
            <a:off x="827584" y="3789041"/>
            <a:ext cx="756084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e 1"/>
          <p:cNvGrpSpPr/>
          <p:nvPr/>
        </p:nvGrpSpPr>
        <p:grpSpPr>
          <a:xfrm>
            <a:off x="3707904" y="1340768"/>
            <a:ext cx="4968552" cy="2304256"/>
            <a:chOff x="0" y="1339850"/>
            <a:chExt cx="9144000" cy="4699000"/>
          </a:xfrm>
        </p:grpSpPr>
        <p:pic>
          <p:nvPicPr>
            <p:cNvPr id="13" name="Picture 32" descr="rge_bdortho_pe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9850"/>
              <a:ext cx="2262188" cy="46656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3" descr="rge_bdparcellaire_p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358900"/>
              <a:ext cx="2270125" cy="4679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4" descr="rge_bdtopo_pet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41438"/>
              <a:ext cx="2232025" cy="4679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5" descr="rge_bdadresse_pet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1341438"/>
              <a:ext cx="2339975" cy="4679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3635896" y="6500031"/>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6" name="Rectangle 5"/>
          <p:cNvSpPr/>
          <p:nvPr/>
        </p:nvSpPr>
        <p:spPr>
          <a:xfrm>
            <a:off x="8837379" y="6488668"/>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6</a:t>
            </a:r>
            <a:endParaRPr lang="fr-FR" b="1" dirty="0">
              <a:solidFill>
                <a:srgbClr val="E46C0A"/>
              </a:solidFill>
            </a:endParaRPr>
          </a:p>
        </p:txBody>
      </p:sp>
      <p:sp>
        <p:nvSpPr>
          <p:cNvPr id="8" name="Rectangle 7"/>
          <p:cNvSpPr/>
          <p:nvPr/>
        </p:nvSpPr>
        <p:spPr>
          <a:xfrm>
            <a:off x="0" y="6488668"/>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35771358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251520" y="332656"/>
            <a:ext cx="8496944" cy="58477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a:solidFill>
                  <a:srgbClr val="7A232F"/>
                </a:solidFill>
                <a:latin typeface="Arial"/>
                <a:cs typeface="Arial"/>
              </a:rPr>
              <a:t>Dedicated platforms</a:t>
            </a:r>
          </a:p>
        </p:txBody>
      </p:sp>
      <p:sp>
        <p:nvSpPr>
          <p:cNvPr id="5" name="TextBox 4"/>
          <p:cNvSpPr txBox="1"/>
          <p:nvPr/>
        </p:nvSpPr>
        <p:spPr>
          <a:xfrm>
            <a:off x="251520" y="1340768"/>
            <a:ext cx="8496943" cy="4824536"/>
          </a:xfrm>
          <a:prstGeom prst="rect">
            <a:avLst/>
          </a:prstGeom>
          <a:solidFill>
            <a:srgbClr val="FFFF00"/>
          </a:solidFill>
        </p:spPr>
        <p:txBody>
          <a:bodyPr wrap="square" rtlCol="0">
            <a:spAutoFit/>
          </a:bodyPr>
          <a:lstStyle/>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endParaRPr lang="en-US" b="1" dirty="0" smtClean="0">
              <a:solidFill>
                <a:srgbClr val="601840"/>
              </a:solidFill>
              <a:latin typeface="Arial"/>
              <a:cs typeface="Arial"/>
            </a:endParaRPr>
          </a:p>
          <a:p>
            <a:r>
              <a:rPr lang="en-US" b="1" dirty="0">
                <a:solidFill>
                  <a:srgbClr val="601840"/>
                </a:solidFill>
                <a:latin typeface="Arial"/>
                <a:cs typeface="Arial"/>
              </a:rPr>
              <a:t> </a:t>
            </a:r>
            <a:r>
              <a:rPr lang="en-US" b="1" dirty="0" smtClean="0">
                <a:solidFill>
                  <a:srgbClr val="601840"/>
                </a:solidFill>
                <a:latin typeface="Arial"/>
                <a:cs typeface="Arial"/>
              </a:rPr>
              <a:t>                     </a:t>
            </a:r>
          </a:p>
          <a:p>
            <a:r>
              <a:rPr lang="en-US" b="1" dirty="0">
                <a:solidFill>
                  <a:srgbClr val="601840"/>
                </a:solidFill>
                <a:latin typeface="Arial"/>
                <a:cs typeface="Arial"/>
              </a:rPr>
              <a:t> </a:t>
            </a:r>
            <a:r>
              <a:rPr lang="en-US" b="1" dirty="0" smtClean="0">
                <a:solidFill>
                  <a:srgbClr val="601840"/>
                </a:solidFill>
                <a:latin typeface="Arial"/>
                <a:cs typeface="Arial"/>
              </a:rPr>
              <a:t>                                   </a:t>
            </a:r>
          </a:p>
          <a:p>
            <a:pPr marL="285750" indent="-285750">
              <a:buFont typeface="Arial" panose="020B0604020202020204" pitchFamily="34" charset="0"/>
              <a:buChar char="•"/>
            </a:pPr>
            <a:endParaRPr lang="en-US" b="1" dirty="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endParaRPr lang="en-US" dirty="0">
              <a:solidFill>
                <a:srgbClr val="601840"/>
              </a:solidFill>
              <a:latin typeface="Arial"/>
              <a:cs typeface="Arial"/>
            </a:endParaRPr>
          </a:p>
        </p:txBody>
      </p:sp>
      <p:pic>
        <p:nvPicPr>
          <p:cNvPr id="6" name="Espace réservé du contenu 11"/>
          <p:cNvPicPr>
            <a:picLocks/>
          </p:cNvPicPr>
          <p:nvPr/>
        </p:nvPicPr>
        <p:blipFill>
          <a:blip r:embed="rId2">
            <a:extLst>
              <a:ext uri="{28A0092B-C50C-407E-A947-70E740481C1C}">
                <a14:useLocalDpi xmlns:a14="http://schemas.microsoft.com/office/drawing/2010/main" val="0"/>
              </a:ext>
            </a:extLst>
          </a:blip>
          <a:srcRect t="3210" b="3210"/>
          <a:stretch>
            <a:fillRect/>
          </a:stretch>
        </p:blipFill>
        <p:spPr>
          <a:xfrm>
            <a:off x="395536" y="1556792"/>
            <a:ext cx="4032448" cy="3384376"/>
          </a:xfrm>
          <a:prstGeom prst="rect">
            <a:avLst/>
          </a:prstGeom>
        </p:spPr>
      </p:pic>
      <p:grpSp>
        <p:nvGrpSpPr>
          <p:cNvPr id="7" name="Groupe 8"/>
          <p:cNvGrpSpPr>
            <a:grpSpLocks/>
          </p:cNvGrpSpPr>
          <p:nvPr/>
        </p:nvGrpSpPr>
        <p:grpSpPr bwMode="auto">
          <a:xfrm>
            <a:off x="4644008" y="2492896"/>
            <a:ext cx="3960441" cy="3414924"/>
            <a:chOff x="-1" y="0"/>
            <a:chExt cx="2819401" cy="2145001"/>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9400" cy="2009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Zone de texte 2"/>
            <p:cNvSpPr txBox="1">
              <a:spLocks noChangeArrowheads="1"/>
            </p:cNvSpPr>
            <p:nvPr/>
          </p:nvSpPr>
          <p:spPr bwMode="auto">
            <a:xfrm>
              <a:off x="-1" y="2009675"/>
              <a:ext cx="2819399" cy="135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388" eaLnBrk="0" hangingPunct="0">
                <a:spcAft>
                  <a:spcPts val="1200"/>
                </a:spcAft>
                <a:buChar char="•"/>
                <a:defRPr sz="2000" b="1" i="1">
                  <a:solidFill>
                    <a:srgbClr val="0192D1"/>
                  </a:solidFill>
                  <a:latin typeface="Lucida Sans" pitchFamily="34" charset="0"/>
                  <a:ea typeface="ＭＳ Ｐゴシック" pitchFamily="34" charset="-128"/>
                  <a:cs typeface="Lucida Sans" pitchFamily="34" charset="0"/>
                </a:defRPr>
              </a:lvl1pPr>
              <a:lvl2pPr marL="742950" indent="-285750" eaLnBrk="0" hangingPunct="0">
                <a:spcBef>
                  <a:spcPct val="20000"/>
                </a:spcBef>
                <a:buClr>
                  <a:srgbClr val="0080FF"/>
                </a:buClr>
                <a:buSzPct val="90000"/>
                <a:buFont typeface="Lucida Grande" charset="0"/>
                <a:buChar char="￭"/>
                <a:defRPr sz="2000">
                  <a:solidFill>
                    <a:schemeClr val="tx1"/>
                  </a:solidFill>
                  <a:latin typeface="Lucida Sans" pitchFamily="34" charset="0"/>
                  <a:ea typeface="Lucida Sans" pitchFamily="34" charset="0"/>
                  <a:cs typeface="Lucida Sans" pitchFamily="34" charset="0"/>
                </a:defRPr>
              </a:lvl2pPr>
              <a:lvl3pPr marL="1143000" indent="-228600" eaLnBrk="0" hangingPunct="0">
                <a:spcBef>
                  <a:spcPct val="20000"/>
                </a:spcBef>
                <a:buClr>
                  <a:srgbClr val="0080FF"/>
                </a:buClr>
                <a:buFont typeface="Wingdings" pitchFamily="2" charset="2"/>
                <a:buChar char="§"/>
                <a:defRPr sz="2400">
                  <a:solidFill>
                    <a:schemeClr val="tx1"/>
                  </a:solidFill>
                  <a:latin typeface="Lucida Sans" pitchFamily="34" charset="0"/>
                  <a:ea typeface="Lucida Sans" pitchFamily="34" charset="0"/>
                  <a:cs typeface="Lucida Sans" pitchFamily="34" charset="0"/>
                </a:defRPr>
              </a:lvl3pPr>
              <a:lvl4pPr marL="1600200" indent="-228600" eaLnBrk="0" hangingPunct="0">
                <a:spcBef>
                  <a:spcPct val="20000"/>
                </a:spcBef>
                <a:buClr>
                  <a:srgbClr val="0080FF"/>
                </a:buClr>
                <a:buFont typeface="Courier New" pitchFamily="49" charset="0"/>
                <a:buChar char="o"/>
                <a:defRPr sz="1600">
                  <a:solidFill>
                    <a:schemeClr val="tx1"/>
                  </a:solidFill>
                  <a:latin typeface="Lucida Sans" pitchFamily="34" charset="0"/>
                  <a:ea typeface="Lucida Sans" pitchFamily="34" charset="0"/>
                  <a:cs typeface="Lucida Sans" pitchFamily="34" charset="0"/>
                </a:defRPr>
              </a:lvl4pPr>
              <a:lvl5pPr marL="2057400" indent="-228600" eaLnBrk="0" hangingPunct="0">
                <a:spcBef>
                  <a:spcPct val="20000"/>
                </a:spcBef>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5pPr>
              <a:lvl6pPr marL="25146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6pPr>
              <a:lvl7pPr marL="29718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7pPr>
              <a:lvl8pPr marL="34290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8pPr>
              <a:lvl9pPr marL="38862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9pPr>
            </a:lstStyle>
            <a:p>
              <a:pPr algn="ctr" eaLnBrk="1" hangingPunct="1">
                <a:spcAft>
                  <a:spcPct val="0"/>
                </a:spcAft>
                <a:buFontTx/>
                <a:buNone/>
              </a:pPr>
              <a:r>
                <a:rPr lang="fr-FR" altLang="fr-FR" sz="800" b="0">
                  <a:solidFill>
                    <a:schemeClr val="tx1"/>
                  </a:solidFill>
                  <a:latin typeface="Arial" pitchFamily="34" charset="0"/>
                </a:rPr>
                <a:t>Le ValiLab de l’IGN, une architecture de données complexe et innovante</a:t>
              </a:r>
              <a:endParaRPr lang="fr-FR" altLang="fr-FR" sz="1000" b="0" i="0">
                <a:solidFill>
                  <a:schemeClr val="tx1"/>
                </a:solidFill>
                <a:latin typeface="Arial" pitchFamily="34" charset="0"/>
              </a:endParaRPr>
            </a:p>
          </p:txBody>
        </p:sp>
      </p:grpSp>
      <p:sp>
        <p:nvSpPr>
          <p:cNvPr id="2" name="Rectangle 1"/>
          <p:cNvSpPr/>
          <p:nvPr/>
        </p:nvSpPr>
        <p:spPr>
          <a:xfrm>
            <a:off x="3419872" y="6500031"/>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863836" y="6488668"/>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7</a:t>
            </a:r>
            <a:endParaRPr lang="fr-FR" b="1" dirty="0">
              <a:solidFill>
                <a:srgbClr val="E46C0A"/>
              </a:solidFill>
            </a:endParaRPr>
          </a:p>
        </p:txBody>
      </p:sp>
      <p:sp>
        <p:nvSpPr>
          <p:cNvPr id="12" name="Rectangle 11"/>
          <p:cNvSpPr/>
          <p:nvPr/>
        </p:nvSpPr>
        <p:spPr>
          <a:xfrm>
            <a:off x="28857" y="6488668"/>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
        <p:nvSpPr>
          <p:cNvPr id="13" name="ZoneTexte 12"/>
          <p:cNvSpPr txBox="1"/>
          <p:nvPr/>
        </p:nvSpPr>
        <p:spPr>
          <a:xfrm>
            <a:off x="755576" y="5229200"/>
            <a:ext cx="288032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err="1">
                <a:solidFill>
                  <a:srgbClr val="601840"/>
                </a:solidFill>
                <a:latin typeface="Arial"/>
                <a:cs typeface="Arial"/>
              </a:rPr>
              <a:t>ClaireSITI</a:t>
            </a:r>
            <a:r>
              <a:rPr lang="en-US" b="1" dirty="0">
                <a:solidFill>
                  <a:srgbClr val="601840"/>
                </a:solidFill>
                <a:latin typeface="Arial"/>
                <a:cs typeface="Arial"/>
              </a:rPr>
              <a:t> (Ifsttar)</a:t>
            </a:r>
          </a:p>
          <a:p>
            <a:endParaRPr lang="fr-FR" dirty="0"/>
          </a:p>
        </p:txBody>
      </p:sp>
      <p:sp>
        <p:nvSpPr>
          <p:cNvPr id="14" name="ZoneTexte 13"/>
          <p:cNvSpPr txBox="1"/>
          <p:nvPr/>
        </p:nvSpPr>
        <p:spPr>
          <a:xfrm>
            <a:off x="5364088" y="1988840"/>
            <a:ext cx="28803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err="1">
                <a:solidFill>
                  <a:srgbClr val="601840"/>
                </a:solidFill>
                <a:latin typeface="Arial"/>
                <a:cs typeface="Arial"/>
              </a:rPr>
              <a:t>ValiLab</a:t>
            </a:r>
            <a:r>
              <a:rPr lang="en-US" b="1" dirty="0">
                <a:solidFill>
                  <a:srgbClr val="601840"/>
                </a:solidFill>
                <a:latin typeface="Arial"/>
                <a:cs typeface="Arial"/>
              </a:rPr>
              <a:t> (IGN</a:t>
            </a:r>
            <a:endParaRPr lang="fr-FR" dirty="0"/>
          </a:p>
        </p:txBody>
      </p:sp>
    </p:spTree>
    <p:extLst>
      <p:ext uri="{BB962C8B-B14F-4D97-AF65-F5344CB8AC3E}">
        <p14:creationId xmlns:p14="http://schemas.microsoft.com/office/powerpoint/2010/main" val="3100866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86626" y="1129759"/>
            <a:ext cx="5174343" cy="938719"/>
          </a:xfrm>
          <a:prstGeom prst="rect">
            <a:avLst/>
          </a:prstGeom>
          <a:noFill/>
        </p:spPr>
        <p:txBody>
          <a:bodyPr wrap="square" rtlCol="0">
            <a:spAutoFit/>
          </a:bodyPr>
          <a:lstStyle/>
          <a:p>
            <a:r>
              <a:rPr lang="en-US" sz="5500" b="1" dirty="0" smtClean="0">
                <a:solidFill>
                  <a:schemeClr val="bg1"/>
                </a:solidFill>
                <a:latin typeface="Arial"/>
                <a:cs typeface="Arial"/>
              </a:rPr>
              <a:t>Main title</a:t>
            </a:r>
            <a:endParaRPr lang="en-US" sz="5500" b="1" dirty="0">
              <a:solidFill>
                <a:schemeClr val="bg1"/>
              </a:solidFill>
              <a:latin typeface="Arial"/>
              <a:cs typeface="Arial"/>
            </a:endParaRPr>
          </a:p>
        </p:txBody>
      </p:sp>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251520" y="434032"/>
            <a:ext cx="8568952" cy="55399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000" b="1" dirty="0" smtClean="0">
                <a:solidFill>
                  <a:srgbClr val="7A232F"/>
                </a:solidFill>
                <a:latin typeface="Arial"/>
                <a:cs typeface="Arial"/>
              </a:rPr>
              <a:t>Benchmarck territory for experimentation</a:t>
            </a:r>
            <a:endParaRPr lang="en-US" sz="3000" b="1" dirty="0">
              <a:solidFill>
                <a:srgbClr val="7A232F"/>
              </a:solidFill>
              <a:latin typeface="Arial"/>
              <a:cs typeface="Arial"/>
            </a:endParaRPr>
          </a:p>
        </p:txBody>
      </p:sp>
      <p:sp>
        <p:nvSpPr>
          <p:cNvPr id="5" name="TextBox 4"/>
          <p:cNvSpPr txBox="1"/>
          <p:nvPr/>
        </p:nvSpPr>
        <p:spPr>
          <a:xfrm>
            <a:off x="611560" y="1268760"/>
            <a:ext cx="7992888" cy="4801315"/>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b="1" dirty="0" smtClean="0">
                <a:solidFill>
                  <a:srgbClr val="601840"/>
                </a:solidFill>
                <a:latin typeface="Arial"/>
                <a:cs typeface="Arial"/>
              </a:rPr>
              <a:t>The Living Lab in Seine-Saint-Denis department</a:t>
            </a:r>
          </a:p>
          <a:p>
            <a:endParaRPr lang="en-US" b="1" dirty="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endParaRPr lang="en-US" b="1" dirty="0" smtClean="0">
              <a:solidFill>
                <a:srgbClr val="601840"/>
              </a:solidFill>
              <a:latin typeface="Arial"/>
              <a:cs typeface="Arial"/>
            </a:endParaRPr>
          </a:p>
          <a:p>
            <a:pPr marL="742950" lvl="1"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endParaRPr lang="en-US" dirty="0" smtClean="0">
              <a:solidFill>
                <a:srgbClr val="601840"/>
              </a:solidFill>
              <a:latin typeface="Arial"/>
              <a:cs typeface="Arial"/>
            </a:endParaRPr>
          </a:p>
          <a:p>
            <a:endParaRPr lang="en-US" dirty="0" smtClean="0">
              <a:solidFill>
                <a:srgbClr val="601840"/>
              </a:solidFill>
              <a:latin typeface="Arial"/>
              <a:cs typeface="Arial"/>
            </a:endParaRPr>
          </a:p>
          <a:p>
            <a:endParaRPr lang="en-US" dirty="0">
              <a:solidFill>
                <a:srgbClr val="601840"/>
              </a:solidFill>
              <a:latin typeface="Arial"/>
              <a:cs typeface="Arial"/>
            </a:endParaRPr>
          </a:p>
        </p:txBody>
      </p:sp>
      <p:pic>
        <p:nvPicPr>
          <p:cNvPr id="6"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5" y="1879846"/>
            <a:ext cx="5904656" cy="392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63888"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831512" y="6500031"/>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8</a:t>
            </a:r>
            <a:endParaRPr lang="fr-FR" b="1" dirty="0">
              <a:solidFill>
                <a:srgbClr val="E46C0A"/>
              </a:solidFill>
            </a:endParaRPr>
          </a:p>
        </p:txBody>
      </p:sp>
      <p:sp>
        <p:nvSpPr>
          <p:cNvPr id="7" name="Rectangle 6"/>
          <p:cNvSpPr/>
          <p:nvPr/>
        </p:nvSpPr>
        <p:spPr>
          <a:xfrm>
            <a:off x="0" y="6486801"/>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23943767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86627" y="2405525"/>
            <a:ext cx="5174343" cy="1323439"/>
          </a:xfrm>
          <a:prstGeom prst="rect">
            <a:avLst/>
          </a:prstGeom>
          <a:noFill/>
        </p:spPr>
        <p:txBody>
          <a:bodyPr wrap="square" rtlCol="0">
            <a:spAutoFit/>
          </a:bodyPr>
          <a:lstStyle/>
          <a:p>
            <a:r>
              <a:rPr lang="en-US" sz="1900" dirty="0" smtClean="0">
                <a:solidFill>
                  <a:srgbClr val="FFFFFF"/>
                </a:solidFill>
                <a:latin typeface="Arial"/>
                <a:cs typeface="Arial"/>
              </a:rPr>
              <a:t>Content</a:t>
            </a:r>
          </a:p>
          <a:p>
            <a:endParaRPr lang="en-US" sz="2000" dirty="0">
              <a:solidFill>
                <a:srgbClr val="004883"/>
              </a:solidFill>
              <a:latin typeface="Arial"/>
              <a:cs typeface="Arial"/>
            </a:endParaRPr>
          </a:p>
          <a:p>
            <a:endParaRPr lang="en-US" sz="2000" dirty="0" smtClean="0">
              <a:solidFill>
                <a:srgbClr val="004883"/>
              </a:solidFill>
              <a:latin typeface="Arial"/>
              <a:cs typeface="Arial"/>
            </a:endParaRPr>
          </a:p>
          <a:p>
            <a:endParaRPr lang="en-US" sz="2000" dirty="0">
              <a:solidFill>
                <a:srgbClr val="004883"/>
              </a:solidFill>
              <a:latin typeface="Arial"/>
              <a:cs typeface="Arial"/>
            </a:endParaRPr>
          </a:p>
        </p:txBody>
      </p:sp>
      <p:sp>
        <p:nvSpPr>
          <p:cNvPr id="4" name="TextBox 3"/>
          <p:cNvSpPr txBox="1"/>
          <p:nvPr/>
        </p:nvSpPr>
        <p:spPr>
          <a:xfrm>
            <a:off x="441776" y="434032"/>
            <a:ext cx="8500205"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solidFill>
                  <a:srgbClr val="7A232F"/>
                </a:solidFill>
                <a:latin typeface="Arial"/>
                <a:cs typeface="Arial"/>
              </a:rPr>
              <a:t>First subset of mobility services</a:t>
            </a:r>
            <a:endParaRPr lang="en-US" sz="3200" b="1" dirty="0">
              <a:solidFill>
                <a:srgbClr val="7A232F"/>
              </a:solidFill>
              <a:latin typeface="Arial"/>
              <a:cs typeface="Arial"/>
            </a:endParaRPr>
          </a:p>
        </p:txBody>
      </p:sp>
      <p:sp>
        <p:nvSpPr>
          <p:cNvPr id="5" name="TextBox 4"/>
          <p:cNvSpPr txBox="1"/>
          <p:nvPr/>
        </p:nvSpPr>
        <p:spPr>
          <a:xfrm>
            <a:off x="443355" y="1467195"/>
            <a:ext cx="8190282" cy="4801315"/>
          </a:xfrm>
          <a:prstGeom prst="rect">
            <a:avLst/>
          </a:prstGeom>
          <a:solidFill>
            <a:schemeClr val="bg1">
              <a:lumMod val="85000"/>
            </a:schemeClr>
          </a:solidFill>
        </p:spPr>
        <p:txBody>
          <a:bodyPr wrap="square" rtlCol="0">
            <a:spAutoFit/>
          </a:bodyPr>
          <a:lstStyle/>
          <a:p>
            <a:pPr marL="57150" lvl="0" indent="-285750" fontAlgn="base">
              <a:spcBef>
                <a:spcPct val="20000"/>
              </a:spcBef>
              <a:spcAft>
                <a:spcPct val="0"/>
              </a:spcAft>
              <a:buFont typeface="Arial" panose="020B0604020202020204" pitchFamily="34" charset="0"/>
              <a:buChar char="•"/>
            </a:pPr>
            <a:r>
              <a:rPr lang="fr-FR" sz="2000" b="1" dirty="0" err="1">
                <a:solidFill>
                  <a:srgbClr val="601840"/>
                </a:solidFill>
                <a:latin typeface="Arial"/>
                <a:cs typeface="Arial"/>
              </a:rPr>
              <a:t>Urban</a:t>
            </a:r>
            <a:r>
              <a:rPr lang="fr-FR" sz="2000" b="1" dirty="0">
                <a:solidFill>
                  <a:srgbClr val="601840"/>
                </a:solidFill>
                <a:latin typeface="Arial"/>
                <a:cs typeface="Arial"/>
              </a:rPr>
              <a:t> </a:t>
            </a:r>
            <a:r>
              <a:rPr lang="fr-FR" sz="2000" b="1" dirty="0" err="1">
                <a:solidFill>
                  <a:srgbClr val="601840"/>
                </a:solidFill>
                <a:latin typeface="Arial"/>
                <a:cs typeface="Arial"/>
              </a:rPr>
              <a:t>traffic</a:t>
            </a:r>
            <a:r>
              <a:rPr lang="fr-FR" sz="2000" b="1" dirty="0">
                <a:solidFill>
                  <a:srgbClr val="601840"/>
                </a:solidFill>
                <a:latin typeface="Arial"/>
                <a:cs typeface="Arial"/>
              </a:rPr>
              <a:t> </a:t>
            </a:r>
            <a:r>
              <a:rPr lang="fr-FR" sz="2000" b="1" dirty="0" err="1">
                <a:solidFill>
                  <a:srgbClr val="601840"/>
                </a:solidFill>
                <a:latin typeface="Arial"/>
                <a:cs typeface="Arial"/>
              </a:rPr>
              <a:t>optimization</a:t>
            </a:r>
            <a:endParaRPr lang="fr-FR" sz="2000" b="1" dirty="0">
              <a:solidFill>
                <a:srgbClr val="601840"/>
              </a:solidFill>
              <a:latin typeface="Arial"/>
              <a:cs typeface="Arial"/>
            </a:endParaRPr>
          </a:p>
          <a:p>
            <a:pPr marL="800100" lvl="1" indent="-342900" defTabSz="914400" eaLnBrk="0" fontAlgn="base" hangingPunct="0">
              <a:spcBef>
                <a:spcPct val="20000"/>
              </a:spcBef>
              <a:spcAft>
                <a:spcPct val="0"/>
              </a:spcAft>
              <a:buFont typeface="Arial" panose="020B0604020202020204" pitchFamily="34" charset="0"/>
              <a:buChar char="•"/>
            </a:pPr>
            <a:r>
              <a:rPr lang="fr-FR" dirty="0" err="1" smtClean="0">
                <a:solidFill>
                  <a:srgbClr val="7A232F"/>
                </a:solidFill>
                <a:latin typeface="Arial"/>
              </a:rPr>
              <a:t>Dynamicaly</a:t>
            </a:r>
            <a:r>
              <a:rPr lang="fr-FR" dirty="0" smtClean="0">
                <a:solidFill>
                  <a:srgbClr val="7A232F"/>
                </a:solidFill>
                <a:latin typeface="Arial"/>
              </a:rPr>
              <a:t> </a:t>
            </a:r>
            <a:r>
              <a:rPr lang="fr-FR" dirty="0" err="1" smtClean="0">
                <a:solidFill>
                  <a:srgbClr val="7A232F"/>
                </a:solidFill>
                <a:latin typeface="Arial"/>
              </a:rPr>
              <a:t>reconfigured</a:t>
            </a:r>
            <a:r>
              <a:rPr lang="fr-FR" dirty="0" smtClean="0">
                <a:solidFill>
                  <a:srgbClr val="7A232F"/>
                </a:solidFill>
                <a:latin typeface="Arial"/>
              </a:rPr>
              <a:t> </a:t>
            </a:r>
            <a:r>
              <a:rPr lang="fr-FR" dirty="0" err="1" smtClean="0">
                <a:solidFill>
                  <a:srgbClr val="7A232F"/>
                </a:solidFill>
                <a:latin typeface="Arial"/>
              </a:rPr>
              <a:t>traffic</a:t>
            </a:r>
            <a:r>
              <a:rPr lang="fr-FR" dirty="0" smtClean="0">
                <a:solidFill>
                  <a:srgbClr val="7A232F"/>
                </a:solidFill>
                <a:latin typeface="Arial"/>
              </a:rPr>
              <a:t> lights plans </a:t>
            </a:r>
          </a:p>
          <a:p>
            <a:pPr marL="800100" lvl="1" indent="-342900" defTabSz="914400" eaLnBrk="0" fontAlgn="base" hangingPunct="0">
              <a:spcBef>
                <a:spcPct val="20000"/>
              </a:spcBef>
              <a:spcAft>
                <a:spcPct val="0"/>
              </a:spcAft>
              <a:buFont typeface="Arial" panose="020B0604020202020204" pitchFamily="34" charset="0"/>
              <a:buChar char="•"/>
            </a:pPr>
            <a:r>
              <a:rPr lang="fr-FR" dirty="0" err="1" smtClean="0">
                <a:solidFill>
                  <a:srgbClr val="7A232F"/>
                </a:solidFill>
                <a:latin typeface="Arial"/>
              </a:rPr>
              <a:t>Multicriteria</a:t>
            </a:r>
            <a:r>
              <a:rPr lang="fr-FR" dirty="0" smtClean="0">
                <a:solidFill>
                  <a:srgbClr val="7A232F"/>
                </a:solidFill>
                <a:latin typeface="Arial"/>
              </a:rPr>
              <a:t> </a:t>
            </a:r>
            <a:r>
              <a:rPr lang="fr-FR" dirty="0" err="1" smtClean="0">
                <a:solidFill>
                  <a:srgbClr val="7A232F"/>
                </a:solidFill>
                <a:latin typeface="Arial"/>
              </a:rPr>
              <a:t>optimization</a:t>
            </a:r>
            <a:r>
              <a:rPr lang="fr-FR" dirty="0" smtClean="0">
                <a:solidFill>
                  <a:srgbClr val="7A232F"/>
                </a:solidFill>
                <a:latin typeface="Arial"/>
              </a:rPr>
              <a:t> (</a:t>
            </a:r>
            <a:r>
              <a:rPr lang="fr-FR" dirty="0" err="1" smtClean="0">
                <a:solidFill>
                  <a:srgbClr val="7A232F"/>
                </a:solidFill>
                <a:latin typeface="Arial"/>
              </a:rPr>
              <a:t>traffic</a:t>
            </a:r>
            <a:r>
              <a:rPr lang="fr-FR" dirty="0" smtClean="0">
                <a:solidFill>
                  <a:srgbClr val="7A232F"/>
                </a:solidFill>
                <a:latin typeface="Arial"/>
              </a:rPr>
              <a:t> flow, CO2 </a:t>
            </a:r>
            <a:r>
              <a:rPr lang="fr-FR" dirty="0" err="1" smtClean="0">
                <a:solidFill>
                  <a:srgbClr val="7A232F"/>
                </a:solidFill>
                <a:latin typeface="Arial"/>
              </a:rPr>
              <a:t>footprint</a:t>
            </a:r>
            <a:r>
              <a:rPr lang="fr-FR" dirty="0" smtClean="0">
                <a:solidFill>
                  <a:srgbClr val="7A232F"/>
                </a:solidFill>
                <a:latin typeface="Arial"/>
              </a:rPr>
              <a:t> </a:t>
            </a:r>
            <a:r>
              <a:rPr lang="fr-FR" dirty="0">
                <a:solidFill>
                  <a:srgbClr val="7A232F"/>
                </a:solidFill>
                <a:latin typeface="Arial"/>
              </a:rPr>
              <a:t>…</a:t>
            </a:r>
            <a:r>
              <a:rPr lang="fr-FR" dirty="0" smtClean="0">
                <a:solidFill>
                  <a:srgbClr val="7A232F"/>
                </a:solidFill>
                <a:latin typeface="Arial"/>
              </a:rPr>
              <a:t>)</a:t>
            </a:r>
          </a:p>
          <a:p>
            <a:pPr marL="800100" lvl="1" indent="-342900" defTabSz="914400" eaLnBrk="0" fontAlgn="base" hangingPunct="0">
              <a:spcBef>
                <a:spcPct val="20000"/>
              </a:spcBef>
              <a:spcAft>
                <a:spcPct val="0"/>
              </a:spcAft>
              <a:buFont typeface="Arial" panose="020B0604020202020204" pitchFamily="34" charset="0"/>
              <a:buChar char="•"/>
            </a:pPr>
            <a:endParaRPr lang="fr-FR" sz="2000" dirty="0">
              <a:solidFill>
                <a:srgbClr val="7A232F"/>
              </a:solidFill>
              <a:latin typeface="Arial"/>
            </a:endParaRPr>
          </a:p>
          <a:p>
            <a:pPr marL="742950" lvl="1" indent="-285750">
              <a:buFont typeface="Arial" panose="020B0604020202020204" pitchFamily="34" charset="0"/>
              <a:buChar char="•"/>
            </a:pPr>
            <a:endParaRPr lang="en-US" b="1" dirty="0" smtClean="0">
              <a:solidFill>
                <a:srgbClr val="601840"/>
              </a:solidFill>
              <a:latin typeface="Arial"/>
              <a:cs typeface="Arial"/>
            </a:endParaRPr>
          </a:p>
          <a:p>
            <a:pPr marL="285750" indent="-285750">
              <a:buFont typeface="Arial" panose="020B0604020202020204" pitchFamily="34" charset="0"/>
              <a:buChar char="•"/>
            </a:pPr>
            <a:endParaRPr lang="en-US" b="1" dirty="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742950" lvl="1" indent="-285750">
              <a:buFont typeface="Arial" panose="020B0604020202020204" pitchFamily="34" charset="0"/>
              <a:buChar char="•"/>
            </a:pPr>
            <a:endParaRPr lang="en-US" dirty="0">
              <a:solidFill>
                <a:srgbClr val="601840"/>
              </a:solidFill>
              <a:latin typeface="Arial"/>
              <a:cs typeface="Arial"/>
            </a:endParaRPr>
          </a:p>
          <a:p>
            <a:pPr marL="742950" lvl="1" indent="-285750">
              <a:buFont typeface="Arial" panose="020B0604020202020204" pitchFamily="34" charset="0"/>
              <a:buChar char="•"/>
            </a:pPr>
            <a:endParaRPr lang="en-US" dirty="0" smtClean="0">
              <a:solidFill>
                <a:srgbClr val="601840"/>
              </a:solidFill>
              <a:latin typeface="Arial"/>
              <a:cs typeface="Arial"/>
            </a:endParaRPr>
          </a:p>
          <a:p>
            <a:pPr marL="285750" indent="-285750">
              <a:buFont typeface="Arial" panose="020B0604020202020204" pitchFamily="34" charset="0"/>
              <a:buChar char="•"/>
            </a:pPr>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smtClean="0">
              <a:solidFill>
                <a:srgbClr val="601840"/>
              </a:solidFill>
              <a:latin typeface="Arial"/>
              <a:cs typeface="Arial"/>
            </a:endParaRPr>
          </a:p>
          <a:p>
            <a:endParaRPr lang="en-US" dirty="0">
              <a:solidFill>
                <a:srgbClr val="601840"/>
              </a:solidFill>
              <a:latin typeface="Arial"/>
              <a:cs typeface="Arial"/>
            </a:endParaRPr>
          </a:p>
          <a:p>
            <a:endParaRPr lang="en-US" dirty="0">
              <a:solidFill>
                <a:srgbClr val="601840"/>
              </a:solidFill>
              <a:latin typeface="Arial"/>
              <a:cs typeface="Aria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54" y="2852936"/>
            <a:ext cx="4095750" cy="316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4"/>
          <p:cNvGrpSpPr>
            <a:grpSpLocks/>
          </p:cNvGrpSpPr>
          <p:nvPr/>
        </p:nvGrpSpPr>
        <p:grpSpPr bwMode="auto">
          <a:xfrm>
            <a:off x="5148064" y="2852936"/>
            <a:ext cx="3168352" cy="3168352"/>
            <a:chOff x="0" y="0"/>
            <a:chExt cx="3010178" cy="2783283"/>
          </a:xfrm>
        </p:grpSpPr>
        <p:pic>
          <p:nvPicPr>
            <p:cNvPr id="11" name="Picture 2"/>
            <p:cNvPicPr>
              <a:picLocks noChangeAspect="1"/>
            </p:cNvPicPr>
            <p:nvPr/>
          </p:nvPicPr>
          <p:blipFill>
            <a:blip r:embed="rId3">
              <a:extLst>
                <a:ext uri="{28A0092B-C50C-407E-A947-70E740481C1C}">
                  <a14:useLocalDpi xmlns:a14="http://schemas.microsoft.com/office/drawing/2010/main" val="0"/>
                </a:ext>
              </a:extLst>
            </a:blip>
            <a:srcRect l="36310" t="29268" r="23378" b="14342"/>
            <a:stretch>
              <a:fillRect/>
            </a:stretch>
          </p:blipFill>
          <p:spPr bwMode="auto">
            <a:xfrm>
              <a:off x="0" y="0"/>
              <a:ext cx="3010178" cy="227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 de texte 2"/>
            <p:cNvSpPr txBox="1">
              <a:spLocks noChangeArrowheads="1"/>
            </p:cNvSpPr>
            <p:nvPr/>
          </p:nvSpPr>
          <p:spPr bwMode="auto">
            <a:xfrm>
              <a:off x="40046" y="2235942"/>
              <a:ext cx="2936760" cy="547341"/>
            </a:xfrm>
            <a:prstGeom prst="rect">
              <a:avLst/>
            </a:prstGeom>
            <a:solidFill>
              <a:srgbClr val="FFFFFF"/>
            </a:solidFill>
            <a:ln w="9525">
              <a:solidFill>
                <a:srgbClr val="000000"/>
              </a:solidFill>
              <a:miter lim="800000"/>
              <a:headEnd/>
              <a:tailEnd/>
            </a:ln>
          </p:spPr>
          <p:txBody>
            <a:bodyPr/>
            <a:lstStyle>
              <a:lvl1pPr indent="179388">
                <a:spcAft>
                  <a:spcPts val="1200"/>
                </a:spcAft>
                <a:buChar char="•"/>
                <a:defRPr sz="2000" b="1" i="1">
                  <a:solidFill>
                    <a:srgbClr val="0192D1"/>
                  </a:solidFill>
                  <a:latin typeface="Lucida Sans" pitchFamily="34" charset="0"/>
                  <a:ea typeface="Lucida Sans" pitchFamily="34" charset="0"/>
                  <a:cs typeface="Lucida Sans" pitchFamily="34" charset="0"/>
                </a:defRPr>
              </a:lvl1pPr>
              <a:lvl2pPr marL="742950" indent="-285750">
                <a:spcBef>
                  <a:spcPct val="20000"/>
                </a:spcBef>
                <a:buClr>
                  <a:srgbClr val="0080FF"/>
                </a:buClr>
                <a:buSzPct val="90000"/>
                <a:buFont typeface="Lucida Grande" charset="0"/>
                <a:buChar char="￭"/>
                <a:defRPr sz="2000">
                  <a:solidFill>
                    <a:schemeClr val="tx1"/>
                  </a:solidFill>
                  <a:latin typeface="Lucida Sans" pitchFamily="34" charset="0"/>
                  <a:ea typeface="Lucida Sans" pitchFamily="34" charset="0"/>
                  <a:cs typeface="Lucida Sans" pitchFamily="34" charset="0"/>
                </a:defRPr>
              </a:lvl2pPr>
              <a:lvl3pPr marL="1143000" indent="-228600">
                <a:spcBef>
                  <a:spcPct val="20000"/>
                </a:spcBef>
                <a:buClr>
                  <a:srgbClr val="0080FF"/>
                </a:buClr>
                <a:buFont typeface="Wingdings" pitchFamily="2" charset="2"/>
                <a:buChar char="§"/>
                <a:defRPr sz="2400">
                  <a:solidFill>
                    <a:schemeClr val="tx1"/>
                  </a:solidFill>
                  <a:latin typeface="Lucida Sans" pitchFamily="34" charset="0"/>
                  <a:ea typeface="Lucida Sans" pitchFamily="34" charset="0"/>
                  <a:cs typeface="Lucida Sans" pitchFamily="34" charset="0"/>
                </a:defRPr>
              </a:lvl3pPr>
              <a:lvl4pPr marL="1600200" indent="-228600">
                <a:spcBef>
                  <a:spcPct val="20000"/>
                </a:spcBef>
                <a:buClr>
                  <a:srgbClr val="0080FF"/>
                </a:buClr>
                <a:buFont typeface="Courier New" pitchFamily="49" charset="0"/>
                <a:buChar char="o"/>
                <a:defRPr sz="1600">
                  <a:solidFill>
                    <a:schemeClr val="tx1"/>
                  </a:solidFill>
                  <a:latin typeface="Lucida Sans" pitchFamily="34" charset="0"/>
                  <a:ea typeface="Lucida Sans" pitchFamily="34" charset="0"/>
                  <a:cs typeface="Lucida Sans" pitchFamily="34" charset="0"/>
                </a:defRPr>
              </a:lvl4pPr>
              <a:lvl5pPr marL="2057400" indent="-228600">
                <a:spcBef>
                  <a:spcPct val="20000"/>
                </a:spcBef>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5pPr>
              <a:lvl6pPr marL="25146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6pPr>
              <a:lvl7pPr marL="29718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7pPr>
              <a:lvl8pPr marL="34290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8pPr>
              <a:lvl9pPr marL="3886200" indent="-228600" defTabSz="457200" eaLnBrk="0" fontAlgn="base" hangingPunct="0">
                <a:spcBef>
                  <a:spcPct val="20000"/>
                </a:spcBef>
                <a:spcAft>
                  <a:spcPct val="0"/>
                </a:spcAft>
                <a:buClr>
                  <a:srgbClr val="0080FF"/>
                </a:buClr>
                <a:buFont typeface="Arial" pitchFamily="34" charset="0"/>
                <a:buChar char="•"/>
                <a:defRPr sz="1600">
                  <a:solidFill>
                    <a:schemeClr val="tx1"/>
                  </a:solidFill>
                  <a:latin typeface="Lucida Sans" pitchFamily="34" charset="0"/>
                  <a:ea typeface="Lucida Sans" pitchFamily="34" charset="0"/>
                  <a:cs typeface="Lucida Sans" pitchFamily="34" charset="0"/>
                </a:defRPr>
              </a:lvl9pPr>
            </a:lstStyle>
            <a:p>
              <a:pPr algn="ctr">
                <a:spcAft>
                  <a:spcPct val="0"/>
                </a:spcAft>
                <a:buFontTx/>
                <a:buNone/>
              </a:pPr>
              <a:r>
                <a:rPr lang="fr-FR" altLang="fr-FR" sz="800" b="0">
                  <a:solidFill>
                    <a:schemeClr val="tx1"/>
                  </a:solidFill>
                  <a:latin typeface="Arial" pitchFamily="34" charset="0"/>
                  <a:cs typeface="Times New Roman" pitchFamily="18" charset="0"/>
                </a:rPr>
                <a:t>Simulation de trafic avec quantification des émissions relativements aux comportement individuels des véhicules de particuliers (vitesse moyenne, accélarations, décélérations, arrêts émission en CO, CO2, consommation de carburant, NOx, PMx, HC, bruit…)</a:t>
              </a:r>
              <a:endParaRPr lang="fr-FR" altLang="fr-FR" sz="1000" b="0" i="0">
                <a:solidFill>
                  <a:schemeClr val="tx1"/>
                </a:solidFill>
                <a:latin typeface="Arial" pitchFamily="34" charset="0"/>
                <a:cs typeface="Times New Roman" pitchFamily="18" charset="0"/>
              </a:endParaRPr>
            </a:p>
          </p:txBody>
        </p:sp>
      </p:grpSp>
      <p:sp>
        <p:nvSpPr>
          <p:cNvPr id="2" name="Rectangle 1"/>
          <p:cNvSpPr/>
          <p:nvPr/>
        </p:nvSpPr>
        <p:spPr>
          <a:xfrm>
            <a:off x="3707904" y="6488668"/>
            <a:ext cx="30882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b="1" dirty="0">
                <a:solidFill>
                  <a:srgbClr val="E46C0A"/>
                </a:solidFill>
              </a:rPr>
              <a:t>Club écomobilité France Chine</a:t>
            </a:r>
          </a:p>
        </p:txBody>
      </p:sp>
      <p:sp>
        <p:nvSpPr>
          <p:cNvPr id="3" name="Rectangle 2"/>
          <p:cNvSpPr/>
          <p:nvPr/>
        </p:nvSpPr>
        <p:spPr>
          <a:xfrm>
            <a:off x="8842340" y="6519120"/>
            <a:ext cx="301660"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smtClean="0">
                <a:solidFill>
                  <a:srgbClr val="E46C0A"/>
                </a:solidFill>
              </a:rPr>
              <a:t>9</a:t>
            </a:r>
            <a:endParaRPr lang="fr-FR" b="1" dirty="0">
              <a:solidFill>
                <a:srgbClr val="E46C0A"/>
              </a:solidFill>
            </a:endParaRPr>
          </a:p>
        </p:txBody>
      </p:sp>
      <p:sp>
        <p:nvSpPr>
          <p:cNvPr id="6" name="Rectangle 5"/>
          <p:cNvSpPr/>
          <p:nvPr/>
        </p:nvSpPr>
        <p:spPr>
          <a:xfrm>
            <a:off x="0" y="6488668"/>
            <a:ext cx="1318991"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rgbClr val="E46C0A"/>
                </a:solidFill>
              </a:rPr>
              <a:t>27/11/2015</a:t>
            </a:r>
          </a:p>
        </p:txBody>
      </p:sp>
    </p:spTree>
    <p:extLst>
      <p:ext uri="{BB962C8B-B14F-4D97-AF65-F5344CB8AC3E}">
        <p14:creationId xmlns:p14="http://schemas.microsoft.com/office/powerpoint/2010/main" val="351794665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Présentation de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Présentation de PowerPoint 2011.potx</Template>
  <TotalTime>0</TotalTime>
  <Words>657</Words>
  <Application>Microsoft Macintosh PowerPoint</Application>
  <PresentationFormat>Présentation à l'écran (4:3)</PresentationFormat>
  <Paragraphs>235</Paragraphs>
  <Slides>13</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Présentation de PowerPoint 2011</vt:lpstr>
      <vt:lpstr>Image</vt:lpstr>
      <vt:lpstr>Large Scale Data Infrastructure  for Mobility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2015-11-27T10:12:30Z</dcterms:modified>
</cp:coreProperties>
</file>