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422" r:id="rId2"/>
    <p:sldId id="534" r:id="rId3"/>
    <p:sldId id="535" r:id="rId4"/>
    <p:sldId id="536" r:id="rId5"/>
    <p:sldId id="259" r:id="rId6"/>
    <p:sldId id="260" r:id="rId7"/>
    <p:sldId id="261" r:id="rId8"/>
    <p:sldId id="268" r:id="rId9"/>
    <p:sldId id="269" r:id="rId10"/>
    <p:sldId id="270" r:id="rId11"/>
    <p:sldId id="271" r:id="rId12"/>
    <p:sldId id="274" r:id="rId13"/>
    <p:sldId id="278" r:id="rId14"/>
    <p:sldId id="279" r:id="rId15"/>
    <p:sldId id="287" r:id="rId16"/>
    <p:sldId id="305" r:id="rId17"/>
    <p:sldId id="329" r:id="rId18"/>
    <p:sldId id="456" r:id="rId19"/>
    <p:sldId id="526" r:id="rId20"/>
    <p:sldId id="527" r:id="rId21"/>
    <p:sldId id="525" r:id="rId22"/>
    <p:sldId id="446" r:id="rId23"/>
    <p:sldId id="423" r:id="rId24"/>
    <p:sldId id="424" r:id="rId25"/>
    <p:sldId id="430" r:id="rId26"/>
    <p:sldId id="431" r:id="rId27"/>
    <p:sldId id="432" r:id="rId28"/>
    <p:sldId id="435" r:id="rId29"/>
    <p:sldId id="436" r:id="rId30"/>
    <p:sldId id="437" r:id="rId31"/>
    <p:sldId id="438" r:id="rId32"/>
    <p:sldId id="439" r:id="rId33"/>
    <p:sldId id="524" r:id="rId34"/>
    <p:sldId id="444" r:id="rId35"/>
    <p:sldId id="452" r:id="rId36"/>
    <p:sldId id="528" r:id="rId37"/>
    <p:sldId id="529" r:id="rId38"/>
    <p:sldId id="530" r:id="rId39"/>
    <p:sldId id="448" r:id="rId40"/>
    <p:sldId id="531" r:id="rId41"/>
    <p:sldId id="532" r:id="rId42"/>
    <p:sldId id="505" r:id="rId43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08" autoAdjust="0"/>
    <p:restoredTop sz="94660"/>
  </p:normalViewPr>
  <p:slideViewPr>
    <p:cSldViewPr snapToGrid="0">
      <p:cViewPr>
        <p:scale>
          <a:sx n="78" d="100"/>
          <a:sy n="78" d="100"/>
        </p:scale>
        <p:origin x="-1128" y="24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5" d="100"/>
        <a:sy n="12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9FA4BA-8207-4228-9EBD-2B2F16B20AE3}" type="datetimeFigureOut">
              <a:rPr lang="fr-FR" smtClean="0"/>
              <a:t>24/11/2015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FE360A-686C-48AA-90D1-D49C40EABAF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565512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8899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altLang="fr-FR" smtClean="0"/>
          </a:p>
        </p:txBody>
      </p:sp>
      <p:sp>
        <p:nvSpPr>
          <p:cNvPr id="208900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8A25532-BABE-4F85-9294-7F471CD1B827}" type="slidenum">
              <a:rPr lang="fr-FR" altLang="fr-FR" smtClean="0">
                <a:latin typeface="Arial" pitchFamily="34" charset="0"/>
              </a:rPr>
              <a:pPr eaLnBrk="1" hangingPunct="1">
                <a:spcBef>
                  <a:spcPct val="0"/>
                </a:spcBef>
              </a:pPr>
              <a:t>3</a:t>
            </a:fld>
            <a:endParaRPr lang="fr-FR" altLang="fr-FR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A3BCD-6FC1-4A82-8075-209E2B6CD812}" type="datetimeFigureOut">
              <a:rPr lang="fr-FR" smtClean="0"/>
              <a:t>24/11/2015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89282-49A4-4563-93F3-A29E9043BD6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669456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A3BCD-6FC1-4A82-8075-209E2B6CD812}" type="datetimeFigureOut">
              <a:rPr lang="fr-FR" smtClean="0"/>
              <a:t>24/11/2015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89282-49A4-4563-93F3-A29E9043BD6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362899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4907758" y="365125"/>
            <a:ext cx="1478756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71490" y="365125"/>
            <a:ext cx="4321969" cy="5811838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A3BCD-6FC1-4A82-8075-209E2B6CD812}" type="datetimeFigureOut">
              <a:rPr lang="fr-FR" smtClean="0"/>
              <a:t>24/11/2015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89282-49A4-4563-93F3-A29E9043BD6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398413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A3BCD-6FC1-4A82-8075-209E2B6CD812}" type="datetimeFigureOut">
              <a:rPr lang="fr-FR" smtClean="0"/>
              <a:t>24/11/2015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89282-49A4-4563-93F3-A29E9043BD6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795478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3888" y="1709743"/>
            <a:ext cx="7886700" cy="2852737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3888" y="4589468"/>
            <a:ext cx="7886700" cy="1500187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A3BCD-6FC1-4A82-8075-209E2B6CD812}" type="datetimeFigureOut">
              <a:rPr lang="fr-FR" smtClean="0"/>
              <a:t>24/11/2015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89282-49A4-4563-93F3-A29E9043BD6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096780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71489" y="1825625"/>
            <a:ext cx="2900363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3486152" y="1825625"/>
            <a:ext cx="2900363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A3BCD-6FC1-4A82-8075-209E2B6CD812}" type="datetimeFigureOut">
              <a:rPr lang="fr-FR" smtClean="0"/>
              <a:t>24/11/2015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89282-49A4-4563-93F3-A29E9043BD6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441476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A3BCD-6FC1-4A82-8075-209E2B6CD812}" type="datetimeFigureOut">
              <a:rPr lang="fr-FR" smtClean="0"/>
              <a:t>24/11/2015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89282-49A4-4563-93F3-A29E9043BD6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59067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A3BCD-6FC1-4A82-8075-209E2B6CD812}" type="datetimeFigureOut">
              <a:rPr lang="fr-FR" smtClean="0"/>
              <a:t>24/11/2015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89282-49A4-4563-93F3-A29E9043BD6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252318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A3BCD-6FC1-4A82-8075-209E2B6CD812}" type="datetimeFigureOut">
              <a:rPr lang="fr-FR" smtClean="0"/>
              <a:t>24/11/2015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89282-49A4-4563-93F3-A29E9043BD6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796723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887391" y="987430"/>
            <a:ext cx="4629150" cy="4873625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A3BCD-6FC1-4A82-8075-209E2B6CD812}" type="datetimeFigureOut">
              <a:rPr lang="fr-FR" smtClean="0"/>
              <a:t>24/11/2015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89282-49A4-4563-93F3-A29E9043BD6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036574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3887391" y="987430"/>
            <a:ext cx="4629150" cy="4873625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A3BCD-6FC1-4A82-8075-209E2B6CD812}" type="datetimeFigureOut">
              <a:rPr lang="fr-FR" smtClean="0"/>
              <a:t>24/11/2015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89282-49A4-4563-93F3-A29E9043BD6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726386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28650" y="635635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1A3BCD-6FC1-4A82-8075-209E2B6CD812}" type="datetimeFigureOut">
              <a:rPr lang="fr-FR" smtClean="0"/>
              <a:t>24/11/2015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028950" y="6356355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457950" y="635635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589282-49A4-4563-93F3-A29E9043BD6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1922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588" indent="-128588" algn="l" defTabSz="51435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190625" y="1041400"/>
            <a:ext cx="6858000" cy="2387600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/>
            </a:r>
            <a:br>
              <a:rPr lang="fr-FR" dirty="0" smtClean="0"/>
            </a:br>
            <a:r>
              <a:rPr lang="fr-FR" dirty="0"/>
              <a:t/>
            </a:r>
            <a:br>
              <a:rPr lang="fr-FR" dirty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THNS – Ecole d’architecture Paris-Belleville</a:t>
            </a:r>
            <a:br>
              <a:rPr lang="fr-FR" dirty="0" smtClean="0"/>
            </a:br>
            <a:r>
              <a:rPr lang="fr-FR" sz="2000" dirty="0" smtClean="0"/>
              <a:t>25 novembre 2015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 </a:t>
            </a:r>
            <a:r>
              <a:rPr lang="fr-FR" sz="2000" dirty="0" smtClean="0"/>
              <a:t>Pierre </a:t>
            </a:r>
            <a:r>
              <a:rPr lang="fr-FR" sz="2000" dirty="0"/>
              <a:t>Clément</a:t>
            </a:r>
            <a:br>
              <a:rPr lang="fr-FR" sz="2000" dirty="0"/>
            </a:br>
            <a:r>
              <a:rPr lang="fr-FR" sz="2000" dirty="0"/>
              <a:t>Ipraus – UMR AUSSER</a:t>
            </a:r>
            <a:br>
              <a:rPr lang="fr-FR" sz="2000" dirty="0"/>
            </a:br>
            <a:r>
              <a:rPr lang="fr-FR" sz="2000" dirty="0"/>
              <a:t>Président Arte Charpentier architectes</a:t>
            </a:r>
            <a:r>
              <a:rPr lang="fr-FR" dirty="0"/>
              <a:t/>
            </a:r>
            <a:br>
              <a:rPr lang="fr-FR" dirty="0"/>
            </a:br>
            <a:r>
              <a:rPr lang="fr-FR" dirty="0"/>
              <a:t> </a:t>
            </a:r>
            <a:br>
              <a:rPr lang="fr-FR" dirty="0"/>
            </a:b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0" y="2743200"/>
            <a:ext cx="9144000" cy="2514600"/>
          </a:xfrm>
        </p:spPr>
        <p:txBody>
          <a:bodyPr>
            <a:normAutofit fontScale="92500" lnSpcReduction="10000"/>
          </a:bodyPr>
          <a:lstStyle/>
          <a:p>
            <a:r>
              <a:rPr lang="fr-FR" sz="4000" b="1" dirty="0">
                <a:latin typeface="+mj-lt"/>
              </a:rPr>
              <a:t>Expérimenter par le projet </a:t>
            </a:r>
            <a:endParaRPr lang="fr-FR" sz="4000" b="1" dirty="0" smtClean="0">
              <a:latin typeface="+mj-lt"/>
            </a:endParaRPr>
          </a:p>
          <a:p>
            <a:r>
              <a:rPr lang="fr-FR" sz="4000" b="1" dirty="0">
                <a:latin typeface="+mj-lt"/>
              </a:rPr>
              <a:t>p</a:t>
            </a:r>
            <a:r>
              <a:rPr lang="fr-FR" sz="4000" b="1" dirty="0" smtClean="0">
                <a:latin typeface="+mj-lt"/>
              </a:rPr>
              <a:t>our une mobilité durable</a:t>
            </a:r>
          </a:p>
          <a:p>
            <a:r>
              <a:rPr lang="fr-FR" sz="4000" dirty="0">
                <a:latin typeface="+mj-lt"/>
              </a:rPr>
              <a:t/>
            </a:r>
            <a:br>
              <a:rPr lang="fr-FR" sz="4000" dirty="0">
                <a:latin typeface="+mj-lt"/>
              </a:rPr>
            </a:br>
            <a:r>
              <a:rPr lang="fr-FR" sz="3600" dirty="0">
                <a:latin typeface="+mj-lt"/>
              </a:rPr>
              <a:t>Un nouveau quartier d’affaires </a:t>
            </a:r>
            <a:r>
              <a:rPr lang="fr-FR" sz="3600" dirty="0" smtClean="0">
                <a:latin typeface="+mj-lt"/>
              </a:rPr>
              <a:t>à </a:t>
            </a:r>
            <a:r>
              <a:rPr lang="fr-FR" sz="3600" dirty="0" err="1" smtClean="0">
                <a:latin typeface="+mj-lt"/>
              </a:rPr>
              <a:t>Wuchang</a:t>
            </a:r>
            <a:r>
              <a:rPr lang="fr-FR" sz="3600" dirty="0">
                <a:latin typeface="+mj-lt"/>
              </a:rPr>
              <a:t/>
            </a:r>
            <a:br>
              <a:rPr lang="fr-FR" sz="3600" dirty="0">
                <a:latin typeface="+mj-lt"/>
              </a:rPr>
            </a:br>
            <a:r>
              <a:rPr lang="fr-FR" sz="3200" dirty="0">
                <a:latin typeface="+mj-lt"/>
              </a:rPr>
              <a:t>Municipalité de Wuhan</a:t>
            </a:r>
          </a:p>
        </p:txBody>
      </p:sp>
      <p:sp>
        <p:nvSpPr>
          <p:cNvPr id="4" name="Rectangle 3"/>
          <p:cNvSpPr/>
          <p:nvPr/>
        </p:nvSpPr>
        <p:spPr>
          <a:xfrm>
            <a:off x="4619625" y="4170763"/>
            <a:ext cx="2286000" cy="1027204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defTabSz="514350">
              <a:lnSpc>
                <a:spcPct val="90000"/>
              </a:lnSpc>
              <a:spcBef>
                <a:spcPct val="0"/>
              </a:spcBef>
            </a:pPr>
            <a:r>
              <a:rPr lang="fr-FR" sz="3375" dirty="0">
                <a:solidFill>
                  <a:prstClr val="black"/>
                </a:solidFill>
                <a:latin typeface="Calibri Light" panose="020F0302020204030204"/>
                <a:ea typeface="+mj-ea"/>
                <a:cs typeface="+mj-cs"/>
              </a:rPr>
              <a:t/>
            </a:r>
            <a:br>
              <a:rPr lang="fr-FR" sz="3375" dirty="0">
                <a:solidFill>
                  <a:prstClr val="black"/>
                </a:solidFill>
                <a:latin typeface="Calibri Light" panose="020F0302020204030204"/>
                <a:ea typeface="+mj-ea"/>
                <a:cs typeface="+mj-cs"/>
              </a:rPr>
            </a:br>
            <a:endParaRPr lang="fr-FR" sz="3375" dirty="0">
              <a:solidFill>
                <a:prstClr val="black"/>
              </a:solidFill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4900056"/>
            <a:ext cx="9144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r-FR" sz="2000" dirty="0" smtClean="0">
              <a:solidFill>
                <a:prstClr val="black"/>
              </a:solidFill>
              <a:latin typeface="Calibri Light" panose="020F0302020204030204"/>
            </a:endParaRPr>
          </a:p>
          <a:p>
            <a:endParaRPr lang="fr-FR" sz="2000" dirty="0">
              <a:solidFill>
                <a:prstClr val="black"/>
              </a:solidFill>
              <a:latin typeface="Calibri Light" panose="020F0302020204030204"/>
            </a:endParaRPr>
          </a:p>
          <a:p>
            <a:r>
              <a:rPr lang="fr-FR" sz="2000" dirty="0" smtClean="0">
                <a:solidFill>
                  <a:prstClr val="black"/>
                </a:solidFill>
                <a:latin typeface="Calibri Light" panose="020F0302020204030204"/>
              </a:rPr>
              <a:t>                Wuhan </a:t>
            </a:r>
            <a:r>
              <a:rPr lang="fr-FR" sz="2000" dirty="0">
                <a:solidFill>
                  <a:prstClr val="black"/>
                </a:solidFill>
                <a:latin typeface="Calibri Light" panose="020F0302020204030204"/>
              </a:rPr>
              <a:t>Land Use and </a:t>
            </a:r>
            <a:r>
              <a:rPr lang="fr-FR" sz="2000" dirty="0" err="1">
                <a:solidFill>
                  <a:prstClr val="black"/>
                </a:solidFill>
                <a:latin typeface="Calibri Light" panose="020F0302020204030204"/>
              </a:rPr>
              <a:t>Urban</a:t>
            </a:r>
            <a:r>
              <a:rPr lang="fr-FR" sz="2000" dirty="0">
                <a:solidFill>
                  <a:prstClr val="black"/>
                </a:solidFill>
                <a:latin typeface="Calibri Light" panose="020F0302020204030204"/>
              </a:rPr>
              <a:t> Spatial Planning </a:t>
            </a:r>
            <a:r>
              <a:rPr lang="fr-FR" sz="2000" dirty="0" err="1">
                <a:solidFill>
                  <a:prstClr val="black"/>
                </a:solidFill>
                <a:latin typeface="Calibri Light" panose="020F0302020204030204"/>
              </a:rPr>
              <a:t>Research</a:t>
            </a:r>
            <a:r>
              <a:rPr lang="fr-FR" sz="2000" dirty="0">
                <a:solidFill>
                  <a:prstClr val="black"/>
                </a:solidFill>
                <a:latin typeface="Calibri Light" panose="020F0302020204030204"/>
              </a:rPr>
              <a:t> Center WLUSP </a:t>
            </a:r>
            <a:endParaRPr lang="fr-FR" sz="2000" dirty="0" smtClean="0">
              <a:solidFill>
                <a:prstClr val="black"/>
              </a:solidFill>
              <a:latin typeface="Calibri Light" panose="020F0302020204030204"/>
            </a:endParaRPr>
          </a:p>
          <a:p>
            <a:r>
              <a:rPr lang="fr-FR" sz="2000" dirty="0" smtClean="0">
                <a:solidFill>
                  <a:prstClr val="black"/>
                </a:solidFill>
                <a:latin typeface="Calibri Light" panose="020F0302020204030204"/>
              </a:rPr>
              <a:t>                                                    Arte </a:t>
            </a:r>
            <a:r>
              <a:rPr lang="fr-FR" sz="2000" dirty="0">
                <a:solidFill>
                  <a:prstClr val="black"/>
                </a:solidFill>
                <a:latin typeface="Calibri Light" panose="020F0302020204030204"/>
              </a:rPr>
              <a:t>Charpentier architectes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56151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068"/>
            <a:ext cx="9144000" cy="6465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770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068"/>
            <a:ext cx="9144000" cy="6465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750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068"/>
            <a:ext cx="9144000" cy="6465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109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068"/>
            <a:ext cx="9144000" cy="6465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644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068"/>
            <a:ext cx="9144000" cy="6465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789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068"/>
            <a:ext cx="9144000" cy="6465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072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068"/>
            <a:ext cx="9144000" cy="6465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315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068"/>
            <a:ext cx="9144000" cy="6465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383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068"/>
            <a:ext cx="9144000" cy="6465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294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068"/>
            <a:ext cx="9144000" cy="6465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864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595116" y="685908"/>
            <a:ext cx="7772400" cy="577837"/>
          </a:xfrm>
        </p:spPr>
        <p:txBody>
          <a:bodyPr>
            <a:normAutofit/>
          </a:bodyPr>
          <a:lstStyle/>
          <a:p>
            <a:r>
              <a:rPr lang="zh-CN" altLang="fr-FR" sz="2000" dirty="0"/>
              <a:t>巴</a:t>
            </a:r>
            <a:r>
              <a:rPr lang="zh-CN" altLang="fr-FR" sz="2000" dirty="0" smtClean="0"/>
              <a:t>黎美丽城国家高等建筑学院</a:t>
            </a:r>
            <a:endParaRPr lang="fr-FR" sz="2000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742436" y="5686976"/>
            <a:ext cx="7625080" cy="883198"/>
          </a:xfrm>
        </p:spPr>
        <p:txBody>
          <a:bodyPr>
            <a:normAutofit/>
          </a:bodyPr>
          <a:lstStyle/>
          <a:p>
            <a:r>
              <a:rPr lang="fr-FR" altLang="zh-CN" sz="1200" dirty="0" smtClean="0"/>
              <a:t>Wuhan land use and </a:t>
            </a:r>
            <a:r>
              <a:rPr lang="fr-FR" altLang="zh-CN" sz="1200" dirty="0" err="1" smtClean="0"/>
              <a:t>urban</a:t>
            </a:r>
            <a:r>
              <a:rPr lang="fr-FR" altLang="zh-CN" sz="1200" dirty="0" smtClean="0"/>
              <a:t> spatial planning </a:t>
            </a:r>
            <a:r>
              <a:rPr lang="fr-FR" altLang="zh-CN" sz="1200" dirty="0" err="1" smtClean="0"/>
              <a:t>research</a:t>
            </a:r>
            <a:r>
              <a:rPr lang="fr-FR" altLang="zh-CN" sz="1200" dirty="0" smtClean="0"/>
              <a:t> center </a:t>
            </a:r>
            <a:r>
              <a:rPr lang="zh-CN" altLang="fr-FR" sz="1200" dirty="0" smtClean="0"/>
              <a:t>武汉土地利用和城市空间规划研究中心</a:t>
            </a:r>
            <a:endParaRPr lang="fr-FR" altLang="zh-CN" sz="1200" dirty="0" smtClean="0"/>
          </a:p>
          <a:p>
            <a:r>
              <a:rPr lang="fr-FR" altLang="zh-CN" sz="1200" dirty="0" smtClean="0"/>
              <a:t>Arte Charpentier Architectes </a:t>
            </a:r>
            <a:r>
              <a:rPr lang="zh-CN" altLang="fr-FR" sz="1200" dirty="0" smtClean="0"/>
              <a:t>法国夏邦杰建筑事务所</a:t>
            </a:r>
            <a:endParaRPr lang="fr-FR" altLang="zh-CN" sz="1200" dirty="0" smtClean="0"/>
          </a:p>
        </p:txBody>
      </p:sp>
      <p:sp>
        <p:nvSpPr>
          <p:cNvPr id="4" name="Titre 1"/>
          <p:cNvSpPr txBox="1">
            <a:spLocks/>
          </p:cNvSpPr>
          <p:nvPr/>
        </p:nvSpPr>
        <p:spPr>
          <a:xfrm>
            <a:off x="1494402" y="1146630"/>
            <a:ext cx="7772400" cy="35384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altLang="zh-CN" sz="1100" dirty="0" smtClean="0"/>
              <a:t>2015</a:t>
            </a:r>
            <a:r>
              <a:rPr lang="zh-CN" altLang="fr-FR" sz="1100" dirty="0" smtClean="0"/>
              <a:t>年</a:t>
            </a:r>
            <a:r>
              <a:rPr lang="fr-FR" altLang="zh-CN" sz="1100" dirty="0" smtClean="0"/>
              <a:t>11</a:t>
            </a:r>
            <a:r>
              <a:rPr lang="zh-CN" altLang="fr-FR" sz="1100" dirty="0" smtClean="0"/>
              <a:t>月</a:t>
            </a:r>
            <a:r>
              <a:rPr lang="fr-FR" altLang="zh-CN" sz="1100" dirty="0" smtClean="0"/>
              <a:t>25</a:t>
            </a:r>
            <a:r>
              <a:rPr lang="zh-CN" altLang="fr-FR" sz="1100" dirty="0" smtClean="0"/>
              <a:t>日</a:t>
            </a:r>
            <a:endParaRPr lang="fr-FR" sz="1100" dirty="0"/>
          </a:p>
        </p:txBody>
      </p:sp>
      <p:sp>
        <p:nvSpPr>
          <p:cNvPr id="5" name="Titre 1"/>
          <p:cNvSpPr txBox="1">
            <a:spLocks/>
          </p:cNvSpPr>
          <p:nvPr/>
        </p:nvSpPr>
        <p:spPr>
          <a:xfrm>
            <a:off x="595116" y="2641492"/>
            <a:ext cx="7772400" cy="8872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altLang="zh-CN" sz="2400" b="1" dirty="0" smtClean="0"/>
              <a:t>Expérimenter par le projet</a:t>
            </a:r>
          </a:p>
          <a:p>
            <a:r>
              <a:rPr lang="fr-FR" sz="2400" b="1" dirty="0" smtClean="0"/>
              <a:t>Pour une mobilité durable</a:t>
            </a:r>
            <a:endParaRPr lang="fr-FR" sz="2400" b="1" dirty="0"/>
          </a:p>
        </p:txBody>
      </p:sp>
      <p:sp>
        <p:nvSpPr>
          <p:cNvPr id="6" name="Titre 1"/>
          <p:cNvSpPr txBox="1">
            <a:spLocks/>
          </p:cNvSpPr>
          <p:nvPr/>
        </p:nvSpPr>
        <p:spPr>
          <a:xfrm>
            <a:off x="668776" y="4750326"/>
            <a:ext cx="7772400" cy="56366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fr-FR" sz="2400" dirty="0" smtClean="0"/>
              <a:t>武汉市武昌滨江商务区</a:t>
            </a:r>
            <a:endParaRPr lang="fr-FR" altLang="zh-CN" sz="2400" dirty="0" smtClean="0"/>
          </a:p>
        </p:txBody>
      </p:sp>
      <p:sp>
        <p:nvSpPr>
          <p:cNvPr id="7" name="Sous-titre 2"/>
          <p:cNvSpPr txBox="1">
            <a:spLocks/>
          </p:cNvSpPr>
          <p:nvPr/>
        </p:nvSpPr>
        <p:spPr>
          <a:xfrm>
            <a:off x="668776" y="1589787"/>
            <a:ext cx="7625080" cy="8936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altLang="zh-CN" sz="1200" b="1" dirty="0" smtClean="0"/>
              <a:t>Pierre Clément </a:t>
            </a:r>
            <a:r>
              <a:rPr lang="zh-CN" altLang="fr-FR" sz="1200" b="1" dirty="0" smtClean="0"/>
              <a:t>皮</a:t>
            </a:r>
            <a:r>
              <a:rPr lang="zh-CN" altLang="fr-FR" sz="1200" b="1" dirty="0"/>
              <a:t>埃尔</a:t>
            </a:r>
            <a:r>
              <a:rPr lang="fr-FR" altLang="zh-CN" sz="1200" b="1" dirty="0"/>
              <a:t>·</a:t>
            </a:r>
            <a:r>
              <a:rPr lang="zh-CN" altLang="fr-FR" sz="1200" b="1" dirty="0"/>
              <a:t>克莱</a:t>
            </a:r>
            <a:r>
              <a:rPr lang="zh-CN" altLang="fr-FR" sz="1200" b="1" dirty="0" smtClean="0"/>
              <a:t>蒙</a:t>
            </a:r>
            <a:endParaRPr lang="fr-FR" altLang="zh-CN" sz="1200" b="1" dirty="0" smtClean="0"/>
          </a:p>
          <a:p>
            <a:r>
              <a:rPr lang="fr-FR" altLang="zh-CN" sz="1200" dirty="0" smtClean="0"/>
              <a:t>IPRAUS – UMR AUSSER  </a:t>
            </a:r>
            <a:r>
              <a:rPr lang="zh-CN" altLang="fr-FR" sz="1200" dirty="0" smtClean="0"/>
              <a:t>巴黎建</a:t>
            </a:r>
            <a:r>
              <a:rPr lang="zh-CN" altLang="fr-FR" sz="1200" dirty="0"/>
              <a:t>筑、城市规划与社</a:t>
            </a:r>
            <a:r>
              <a:rPr lang="zh-CN" altLang="fr-FR" sz="1200" dirty="0" smtClean="0"/>
              <a:t>会研</a:t>
            </a:r>
            <a:r>
              <a:rPr lang="zh-CN" altLang="fr-FR" sz="1200" dirty="0"/>
              <a:t>究院（法国中央研究院混合研究单</a:t>
            </a:r>
            <a:r>
              <a:rPr lang="zh-CN" altLang="fr-FR" sz="1200" dirty="0" smtClean="0"/>
              <a:t>位</a:t>
            </a:r>
            <a:r>
              <a:rPr lang="zh-CN" altLang="fr-FR" sz="1200" dirty="0"/>
              <a:t>）</a:t>
            </a:r>
            <a:endParaRPr lang="fr-FR" altLang="zh-CN" sz="1200" dirty="0" smtClean="0"/>
          </a:p>
          <a:p>
            <a:r>
              <a:rPr lang="fr-FR" altLang="zh-CN" sz="1200" dirty="0" smtClean="0"/>
              <a:t>Président Arte Charpentier Architectes  </a:t>
            </a:r>
            <a:r>
              <a:rPr lang="zh-CN" altLang="fr-FR" sz="1200" dirty="0" smtClean="0"/>
              <a:t>法国夏邦杰建筑事务所 董事长</a:t>
            </a:r>
            <a:endParaRPr lang="fr-FR" altLang="zh-CN" sz="1200" dirty="0" smtClean="0"/>
          </a:p>
        </p:txBody>
      </p:sp>
      <p:sp>
        <p:nvSpPr>
          <p:cNvPr id="8" name="Titre 1"/>
          <p:cNvSpPr txBox="1">
            <a:spLocks/>
          </p:cNvSpPr>
          <p:nvPr/>
        </p:nvSpPr>
        <p:spPr>
          <a:xfrm>
            <a:off x="595116" y="208711"/>
            <a:ext cx="7772400" cy="5778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altLang="zh-CN" sz="2000" dirty="0" smtClean="0"/>
              <a:t>THNS – Ecole d’architecture Paris-Belleville</a:t>
            </a:r>
            <a:endParaRPr lang="fr-FR" sz="2000" dirty="0"/>
          </a:p>
        </p:txBody>
      </p:sp>
      <p:sp>
        <p:nvSpPr>
          <p:cNvPr id="9" name="Titre 1"/>
          <p:cNvSpPr txBox="1">
            <a:spLocks/>
          </p:cNvSpPr>
          <p:nvPr/>
        </p:nvSpPr>
        <p:spPr>
          <a:xfrm>
            <a:off x="-304170" y="1176130"/>
            <a:ext cx="7772400" cy="35384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altLang="zh-CN" sz="1100" dirty="0" smtClean="0"/>
              <a:t>Le 25 novembre 2015</a:t>
            </a:r>
            <a:endParaRPr lang="fr-FR" sz="1100" dirty="0"/>
          </a:p>
        </p:txBody>
      </p:sp>
      <p:sp>
        <p:nvSpPr>
          <p:cNvPr id="10" name="Titre 1"/>
          <p:cNvSpPr txBox="1">
            <a:spLocks/>
          </p:cNvSpPr>
          <p:nvPr/>
        </p:nvSpPr>
        <p:spPr>
          <a:xfrm>
            <a:off x="621587" y="3528742"/>
            <a:ext cx="7772400" cy="5778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fr-FR" sz="3200" b="1" dirty="0"/>
              <a:t>实</a:t>
            </a:r>
            <a:r>
              <a:rPr lang="zh-CN" altLang="fr-FR" sz="3200" b="1" dirty="0" smtClean="0"/>
              <a:t>践中的实验</a:t>
            </a:r>
            <a:r>
              <a:rPr lang="fr-FR" altLang="zh-CN" sz="3200" b="1" dirty="0" smtClean="0"/>
              <a:t>——</a:t>
            </a:r>
            <a:r>
              <a:rPr lang="zh-CN" altLang="fr-FR" sz="3200" b="1" dirty="0" smtClean="0"/>
              <a:t>可持续发展的慢行交通</a:t>
            </a:r>
            <a:endParaRPr lang="fr-FR" sz="3200" b="1" dirty="0"/>
          </a:p>
        </p:txBody>
      </p:sp>
      <p:sp>
        <p:nvSpPr>
          <p:cNvPr id="11" name="Titre 1"/>
          <p:cNvSpPr txBox="1">
            <a:spLocks/>
          </p:cNvSpPr>
          <p:nvPr/>
        </p:nvSpPr>
        <p:spPr>
          <a:xfrm>
            <a:off x="668776" y="3990096"/>
            <a:ext cx="7772400" cy="8872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altLang="zh-CN" sz="2000" dirty="0" smtClean="0"/>
              <a:t>Un nouveau quartier d’affaires à </a:t>
            </a:r>
            <a:r>
              <a:rPr lang="fr-FR" altLang="zh-CN" sz="2000" dirty="0" err="1" smtClean="0"/>
              <a:t>Wuchang</a:t>
            </a:r>
            <a:endParaRPr lang="fr-FR" altLang="zh-CN" sz="2000" dirty="0"/>
          </a:p>
          <a:p>
            <a:r>
              <a:rPr lang="fr-FR" sz="2000" dirty="0" smtClean="0"/>
              <a:t>Municipalité de Wuhan 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36953902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068"/>
            <a:ext cx="9144000" cy="6465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877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068"/>
            <a:ext cx="9144000" cy="6465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115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068"/>
            <a:ext cx="9144000" cy="6465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875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068"/>
            <a:ext cx="9144000" cy="6465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709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068"/>
            <a:ext cx="9144000" cy="6465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298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068"/>
            <a:ext cx="9144000" cy="6465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233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068"/>
            <a:ext cx="9144000" cy="6465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35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068"/>
            <a:ext cx="9144000" cy="6465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945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068"/>
            <a:ext cx="9144000" cy="6465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946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068"/>
            <a:ext cx="9144000" cy="6465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255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altLang="fr-FR" smtClean="0"/>
              <a:t>La Chine territoire et relief</a:t>
            </a:r>
          </a:p>
        </p:txBody>
      </p:sp>
      <p:pic>
        <p:nvPicPr>
          <p:cNvPr id="9219" name="Image 4" descr="Image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8" y="1133475"/>
            <a:ext cx="7900987" cy="572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9289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068"/>
            <a:ext cx="9144000" cy="6465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198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068"/>
            <a:ext cx="9144000" cy="6465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336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068"/>
            <a:ext cx="9144000" cy="6465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838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068"/>
            <a:ext cx="9144000" cy="6465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075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068"/>
            <a:ext cx="9144000" cy="6465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045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068"/>
            <a:ext cx="9144000" cy="6465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623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068"/>
            <a:ext cx="9144000" cy="646586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604840" y="763260"/>
            <a:ext cx="1753229" cy="13980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8811491" y="6189203"/>
            <a:ext cx="332509" cy="1977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/>
          <p:cNvSpPr/>
          <p:nvPr/>
        </p:nvSpPr>
        <p:spPr>
          <a:xfrm>
            <a:off x="-1" y="3658861"/>
            <a:ext cx="3770955" cy="139804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377852" y="3842222"/>
            <a:ext cx="39523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fr-FR" sz="2800" b="1" dirty="0" smtClean="0">
                <a:latin typeface="SimHei" panose="02010609060101010101" pitchFamily="49" charset="-122"/>
                <a:ea typeface="SimHei" panose="02010609060101010101" pitchFamily="49" charset="-122"/>
                <a:cs typeface="Arial" panose="020B0604020202020204" pitchFamily="34" charset="0"/>
              </a:rPr>
              <a:t>城市记忆的延续</a:t>
            </a:r>
            <a:endParaRPr lang="fr-FR" sz="2800" b="1" dirty="0">
              <a:latin typeface="SimHei" panose="02010609060101010101" pitchFamily="49" charset="-122"/>
              <a:ea typeface="SimHei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385409" y="4406218"/>
            <a:ext cx="3952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LA MÉMOIRE DES LIEUX</a:t>
            </a:r>
            <a:endParaRPr lang="fr-FR" dirty="0">
              <a:latin typeface="Arial" panose="020B0604020202020204" pitchFamily="34" charset="0"/>
              <a:ea typeface="SimHei" panose="02010609060101010101" pitchFamily="49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6513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068"/>
            <a:ext cx="9144000" cy="6465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750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068"/>
            <a:ext cx="9144000" cy="6465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844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068"/>
            <a:ext cx="9144000" cy="6465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441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298" name="Picture 2" descr="\\192.168.1.202\exchange\Ann\标注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93" b="9769"/>
          <a:stretch>
            <a:fillRect/>
          </a:stretch>
        </p:blipFill>
        <p:spPr bwMode="auto">
          <a:xfrm>
            <a:off x="842963" y="868363"/>
            <a:ext cx="8301037" cy="554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3299" name="Rectangle 1"/>
          <p:cNvSpPr>
            <a:spLocks noChangeArrowheads="1"/>
          </p:cNvSpPr>
          <p:nvPr/>
        </p:nvSpPr>
        <p:spPr bwMode="auto">
          <a:xfrm>
            <a:off x="395288" y="587375"/>
            <a:ext cx="28114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fr-FR" b="1"/>
              <a:t>22 main green technologies</a:t>
            </a:r>
            <a:endParaRPr lang="fr-FR" altLang="fr-FR"/>
          </a:p>
        </p:txBody>
      </p:sp>
      <p:sp>
        <p:nvSpPr>
          <p:cNvPr id="5" name="Rectangle 4"/>
          <p:cNvSpPr/>
          <p:nvPr/>
        </p:nvSpPr>
        <p:spPr>
          <a:xfrm>
            <a:off x="1588" y="0"/>
            <a:ext cx="4786312" cy="646113"/>
          </a:xfrm>
          <a:prstGeom prst="rect">
            <a:avLst/>
          </a:prstGeom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fr-MC" altLang="fr-FR" b="1">
                <a:solidFill>
                  <a:srgbClr val="72BFC5"/>
                </a:solidFill>
                <a:cs typeface="Arial" pitchFamily="34" charset="0"/>
              </a:rPr>
              <a:t>WUHAN </a:t>
            </a:r>
            <a:r>
              <a:rPr lang="fr-FR" altLang="fr-FR" b="1">
                <a:solidFill>
                  <a:srgbClr val="72BFC5"/>
                </a:solidFill>
                <a:cs typeface="Arial" pitchFamily="34" charset="0"/>
              </a:rPr>
              <a:t>CITIZEN HOME</a:t>
            </a:r>
            <a:endParaRPr lang="fr-MC" altLang="fr-FR" b="1">
              <a:solidFill>
                <a:srgbClr val="72BFC5"/>
              </a:solidFill>
              <a:cs typeface="Arial" pitchFamily="34" charset="0"/>
            </a:endParaRPr>
          </a:p>
          <a:p>
            <a:pPr eaLnBrk="1" hangingPunct="1"/>
            <a:r>
              <a:rPr lang="zh-CN" altLang="fr-FR" b="1">
                <a:solidFill>
                  <a:srgbClr val="72BFC5"/>
                </a:solidFill>
                <a:ea typeface="宋体" pitchFamily="2" charset="-122"/>
              </a:rPr>
              <a:t>武汉市民之家</a:t>
            </a:r>
            <a:endParaRPr lang="fr-FR" altLang="zh-CN" b="1">
              <a:solidFill>
                <a:srgbClr val="72BFC5"/>
              </a:solidFill>
              <a:ea typeface="宋体" pitchFamily="2" charset="-122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580063" y="0"/>
            <a:ext cx="3530600" cy="584200"/>
          </a:xfrm>
          <a:prstGeom prst="rect">
            <a:avLst/>
          </a:prstGeom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r>
              <a:rPr lang="fr-MC" altLang="fr-FR" sz="1600">
                <a:solidFill>
                  <a:srgbClr val="595959"/>
                </a:solidFill>
              </a:rPr>
              <a:t>Three stars Green building</a:t>
            </a:r>
          </a:p>
          <a:p>
            <a:pPr algn="r" eaLnBrk="1" hangingPunct="1"/>
            <a:r>
              <a:rPr lang="zh-CN" altLang="fr-FR" sz="1600">
                <a:solidFill>
                  <a:srgbClr val="595959"/>
                </a:solidFill>
                <a:ea typeface="宋体" pitchFamily="2" charset="-122"/>
              </a:rPr>
              <a:t>三星绿色建筑实践经验</a:t>
            </a:r>
            <a:endParaRPr lang="fr-FR" altLang="fr-FR" sz="1600">
              <a:solidFill>
                <a:srgbClr val="595959"/>
              </a:solidFill>
            </a:endParaRPr>
          </a:p>
        </p:txBody>
      </p:sp>
      <p:pic>
        <p:nvPicPr>
          <p:cNvPr id="183302" name="Picture 3" descr="\\192.168.1.202\project\0_ARTE\1_Interior\Logo\logo-french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4663" y="6427788"/>
            <a:ext cx="23193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6063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7452"/>
            <a:ext cx="9144000" cy="5203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867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6038"/>
            <a:ext cx="9144000" cy="5625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931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068"/>
            <a:ext cx="9144000" cy="6465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070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068"/>
            <a:ext cx="9144000" cy="6465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83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068"/>
            <a:ext cx="9144000" cy="6465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935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068"/>
            <a:ext cx="9144000" cy="6465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673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068"/>
            <a:ext cx="9144000" cy="6465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878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068"/>
            <a:ext cx="9144000" cy="6465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925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400</TotalTime>
  <Words>238</Words>
  <Application>Microsoft Office PowerPoint</Application>
  <PresentationFormat>Affichage à l'écran (4:3)</PresentationFormat>
  <Paragraphs>33</Paragraphs>
  <Slides>42</Slides>
  <Notes>1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42</vt:i4>
      </vt:variant>
    </vt:vector>
  </HeadingPairs>
  <TitlesOfParts>
    <vt:vector size="43" baseType="lpstr">
      <vt:lpstr>Thème Office</vt:lpstr>
      <vt:lpstr>     THNS – Ecole d’architecture Paris-Belleville 25 novembre 2015   Pierre Clément Ipraus – UMR AUSSER Président Arte Charpentier architectes   </vt:lpstr>
      <vt:lpstr>巴黎美丽城国家高等建筑学院</vt:lpstr>
      <vt:lpstr>La Chine territoire et relief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Mingding PAN</dc:creator>
  <cp:lastModifiedBy>pcl</cp:lastModifiedBy>
  <cp:revision>44</cp:revision>
  <dcterms:created xsi:type="dcterms:W3CDTF">2015-11-20T14:40:32Z</dcterms:created>
  <dcterms:modified xsi:type="dcterms:W3CDTF">2015-11-24T15:12:39Z</dcterms:modified>
</cp:coreProperties>
</file>